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Lst>
  <p:sldSz cx="9144000" cy="5143500" type="screen16x9"/>
  <p:notesSz cx="6858000" cy="9144000"/>
  <p:embeddedFontLst>
    <p:embeddedFont>
      <p:font typeface="Calibri" panose="020F0502020204030204" pitchFamily="34" charset="0"/>
      <p:regular r:id="rId204"/>
      <p:bold r:id="rId205"/>
      <p:italic r:id="rId206"/>
      <p:boldItalic r:id="rId207"/>
    </p:embeddedFont>
    <p:embeddedFont>
      <p:font typeface="Impact" panose="020B0806030902050204" pitchFamily="34" charset="0"/>
      <p:regular r:id="rId208"/>
    </p:embeddedFont>
    <p:embeddedFont>
      <p:font typeface="Open Sans" panose="020B0606030504020204" pitchFamily="34" charset="0"/>
      <p:regular r:id="rId209"/>
      <p:bold r:id="rId210"/>
      <p:italic r:id="rId211"/>
      <p:boldItalic r:id="rId212"/>
    </p:embeddedFont>
    <p:embeddedFont>
      <p:font typeface="PT Sans Narrow" panose="020B0604020202020204" charset="0"/>
      <p:regular r:id="rId213"/>
      <p:bold r:id="rId2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784">
          <p15:clr>
            <a:srgbClr val="A4A3A4"/>
          </p15:clr>
        </p15:guide>
        <p15:guide id="3" pos="29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3FE656-48F4-4B02-94B3-99F8293DC98F}">
  <a:tblStyle styleId="{1F3FE656-48F4-4B02-94B3-99F8293DC9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3B2F58-3CC9-4136-9E9E-2C692947CF8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62" y="72"/>
      </p:cViewPr>
      <p:guideLst>
        <p:guide orient="horz" pos="1620"/>
        <p:guide pos="2784"/>
        <p:guide pos="29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font" Target="fonts/font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font" Target="fonts/font3.fntdata"/><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font" Target="fonts/font9.fntdata"/><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font" Target="fonts/font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font" Target="fonts/font10.fntdata"/><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208"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font" Target="fonts/font11.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6.fntdata"/><Relationship Id="rId190" Type="http://schemas.openxmlformats.org/officeDocument/2006/relationships/slide" Target="slides/slide189.xml"/><Relationship Id="rId204" Type="http://schemas.openxmlformats.org/officeDocument/2006/relationships/font" Target="fonts/font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7.fntdata"/><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oc.gov/aba/pcc/saco/abou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www.itsmarc.com/crs/mergedProjects/helpauth/helpauth/idh_1xx_auth.htm" TargetMode="External"/><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s://www.itsmarc.com/crs/mergedProjects/helpauth/helpauth/idh_1xx_auth.htm" TargetMode="External"/><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itsmarc.com/crs/mergedProjects/helpauth/helpauth/idh_1xx_auth.htm"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itsmarc.com/crs/mergedProjects/helpauth/helpauth/idh_680_auth.htm" TargetMode="External"/><Relationship Id="rId5" Type="http://schemas.openxmlformats.org/officeDocument/2006/relationships/hyperlink" Target="https://www.itsmarc.com/crs/mergedProjects/helpauth/helpauth/idh_360_auth.htm" TargetMode="External"/><Relationship Id="rId4" Type="http://schemas.openxmlformats.org/officeDocument/2006/relationships/hyperlink" Target="https://www.itsmarc.com/crs/mergedProjects/helpauth/helpauth/idh_260_auth.htm"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itsmarc.com/crs/mergedProjects/helpauth/helpauth/idh_151_auth.ht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desktop.loc.gov/search?view=document&amp;doc_action=setdoc&amp;doc_keytype=foliodestination&amp;doc_key=NacoHeadingSPACESLASHSPACEglossary&amp;hash=HeadingSPACESLASHSPACEglossary&amp;fq=coreresources%7Ctru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itsmarc.com/crs/mergedProjects/helpauth/helpauth/idh_1xx_auth.ht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endParaRPr/>
          </a:p>
          <a:p>
            <a:pPr marL="0" lvl="0" indent="0" algn="l" rtl="0">
              <a:spcBef>
                <a:spcPts val="0"/>
              </a:spcBef>
              <a:spcAft>
                <a:spcPts val="0"/>
              </a:spcAft>
              <a:buNone/>
            </a:pPr>
            <a:r>
              <a:rPr lang="en"/>
              <a:t>Thank you for coming to our Authority Control Intro session today.</a:t>
            </a:r>
            <a:endParaRPr/>
          </a:p>
          <a:p>
            <a:pPr marL="0" lvl="0" indent="0" algn="l" rtl="0">
              <a:spcBef>
                <a:spcPts val="0"/>
              </a:spcBef>
              <a:spcAft>
                <a:spcPts val="0"/>
              </a:spcAft>
              <a:buNone/>
            </a:pPr>
            <a:endParaRPr/>
          </a:p>
          <a:p>
            <a:pPr marL="0" lvl="0" indent="0" algn="l" rtl="0">
              <a:spcBef>
                <a:spcPts val="0"/>
              </a:spcBef>
              <a:spcAft>
                <a:spcPts val="0"/>
              </a:spcAft>
              <a:buNone/>
            </a:pPr>
            <a:r>
              <a:rPr lang="en"/>
              <a:t>Paul Frank has presented an introduction to the concepts of authority control, why it’s important now and in the future, and an overview of how authority records are created using content standards and also using MARC format for authority records.</a:t>
            </a:r>
            <a:endParaRPr/>
          </a:p>
          <a:p>
            <a:pPr marL="0" lvl="0" indent="0" algn="l" rtl="0">
              <a:spcBef>
                <a:spcPts val="0"/>
              </a:spcBef>
              <a:spcAft>
                <a:spcPts val="0"/>
              </a:spcAft>
              <a:buNone/>
            </a:pPr>
            <a:endParaRPr/>
          </a:p>
          <a:p>
            <a:pPr marL="0" lvl="0" indent="0" algn="l" rtl="0">
              <a:spcBef>
                <a:spcPts val="0"/>
              </a:spcBef>
              <a:spcAft>
                <a:spcPts val="0"/>
              </a:spcAft>
              <a:buNone/>
            </a:pPr>
            <a:r>
              <a:rPr lang="en"/>
              <a:t>We now would like to use the rest of the session today to elaborate more specifically on each type of Heading record found within MARC 21 format. </a:t>
            </a:r>
            <a:endParaRPr/>
          </a:p>
          <a:p>
            <a:pPr marL="0" lvl="0" indent="0" algn="l" rtl="0">
              <a:spcBef>
                <a:spcPts val="0"/>
              </a:spcBef>
              <a:spcAft>
                <a:spcPts val="0"/>
              </a:spcAft>
              <a:buNone/>
            </a:pPr>
            <a:endParaRPr/>
          </a:p>
          <a:p>
            <a:pPr marL="0" lvl="0" indent="0" algn="l" rtl="0">
              <a:spcBef>
                <a:spcPts val="0"/>
              </a:spcBef>
              <a:spcAft>
                <a:spcPts val="0"/>
              </a:spcAft>
              <a:buNone/>
            </a:pPr>
            <a:r>
              <a:rPr lang="en"/>
              <a:t>I’d like to introduce today’s presenters.</a:t>
            </a:r>
            <a:endParaRPr/>
          </a:p>
          <a:p>
            <a:pPr marL="0" lvl="0" indent="0" algn="l" rtl="0">
              <a:spcBef>
                <a:spcPts val="0"/>
              </a:spcBef>
              <a:spcAft>
                <a:spcPts val="0"/>
              </a:spcAft>
              <a:buNone/>
            </a:pPr>
            <a:endParaRPr/>
          </a:p>
          <a:p>
            <a:pPr marL="0" lvl="0" indent="0" algn="l" rtl="0">
              <a:spcBef>
                <a:spcPts val="0"/>
              </a:spcBef>
              <a:spcAft>
                <a:spcPts val="0"/>
              </a:spcAft>
              <a:buNone/>
            </a:pPr>
            <a:r>
              <a:rPr lang="en"/>
              <a:t>I’m Shelly Sandstrom, I’m the Cataloging Librarian at Naperville Public Library.</a:t>
            </a:r>
            <a:endParaRPr/>
          </a:p>
          <a:p>
            <a:pPr marL="0" lvl="0" indent="0" algn="l" rtl="0">
              <a:spcBef>
                <a:spcPts val="0"/>
              </a:spcBef>
              <a:spcAft>
                <a:spcPts val="0"/>
              </a:spcAft>
              <a:buNone/>
            </a:pPr>
            <a:endParaRPr/>
          </a:p>
          <a:p>
            <a:pPr marL="0" lvl="0" indent="0" algn="l" rtl="0">
              <a:spcBef>
                <a:spcPts val="0"/>
              </a:spcBef>
              <a:spcAft>
                <a:spcPts val="0"/>
              </a:spcAft>
              <a:buNone/>
            </a:pPr>
            <a:r>
              <a:rPr lang="en"/>
              <a:t>Also presenting today will be Rosemary Groendwald, Head of Technical Services at Mt. Prospect Public Library,</a:t>
            </a:r>
            <a:endParaRPr/>
          </a:p>
          <a:p>
            <a:pPr marL="0" lvl="0" indent="0" algn="l" rtl="0">
              <a:spcBef>
                <a:spcPts val="0"/>
              </a:spcBef>
              <a:spcAft>
                <a:spcPts val="0"/>
              </a:spcAft>
              <a:buNone/>
            </a:pPr>
            <a:endParaRPr/>
          </a:p>
          <a:p>
            <a:pPr marL="0" lvl="0" indent="0" algn="l" rtl="0">
              <a:spcBef>
                <a:spcPts val="0"/>
              </a:spcBef>
              <a:spcAft>
                <a:spcPts val="0"/>
              </a:spcAft>
              <a:buNone/>
            </a:pPr>
            <a:r>
              <a:rPr lang="en"/>
              <a:t>and Laura Murff, Head of Technical Services at  Lisle Public Library District.</a:t>
            </a:r>
            <a:endParaRPr/>
          </a:p>
          <a:p>
            <a:pPr marL="0" lvl="0" indent="0" algn="l" rtl="0">
              <a:spcBef>
                <a:spcPts val="0"/>
              </a:spcBef>
              <a:spcAft>
                <a:spcPts val="0"/>
              </a:spcAft>
              <a:buNone/>
            </a:pPr>
            <a:endParaRPr/>
          </a:p>
          <a:p>
            <a:pPr marL="0" lvl="0" indent="0" algn="l" rtl="0">
              <a:spcBef>
                <a:spcPts val="0"/>
              </a:spcBef>
              <a:spcAft>
                <a:spcPts val="0"/>
              </a:spcAft>
              <a:buNone/>
            </a:pPr>
            <a:r>
              <a:rPr lang="en"/>
              <a:t>We’ll be presenting the basics of Authority Records formatted using MARC21 records today, it’s not a comprehensive deep dive, but rather an overview of what information is represented in MARC authority records, and how to use this information when creating or editing MARC bibliographic records. While we won’t be covering every detail of every part of each Heading record, we hope to provide a good basis for understanding Authority Control within MARC 21 and how it can be used in a cataloging process.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374e9953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374e9953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Like the Leader, the 008 Fixed Field Elements can display differently in different systems</a:t>
            </a:r>
            <a:endParaRPr/>
          </a:p>
          <a:p>
            <a:pPr marL="0" lvl="0" indent="0" algn="l" rtl="0">
              <a:spcBef>
                <a:spcPts val="0"/>
              </a:spcBef>
              <a:spcAft>
                <a:spcPts val="0"/>
              </a:spcAft>
              <a:buNone/>
            </a:pPr>
            <a:endParaRPr/>
          </a:p>
          <a:p>
            <a:pPr marL="0" lvl="0" indent="0" algn="l" rtl="0">
              <a:spcBef>
                <a:spcPts val="0"/>
              </a:spcBef>
              <a:spcAft>
                <a:spcPts val="0"/>
              </a:spcAft>
              <a:buNone/>
            </a:pPr>
            <a:r>
              <a:rPr lang="en"/>
              <a:t>Here, the top display is the 008 Fixed Field in a SkyRiver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Bottom display is the 008 Fixed Field in a Sierra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red outlines show where the element in each record is that indicates the heading can be used as a Subject Main Heading ; character position 14 ; the value a means that it can be used as a Subject Main Heading</a:t>
            </a:r>
            <a:endParaRPr/>
          </a:p>
          <a:p>
            <a:pPr marL="0" lvl="0" indent="0" algn="l" rtl="0">
              <a:spcBef>
                <a:spcPts val="0"/>
              </a:spcBef>
              <a:spcAft>
                <a:spcPts val="0"/>
              </a:spcAft>
              <a:buNone/>
            </a:pPr>
            <a:endParaRPr/>
          </a:p>
          <a:p>
            <a:pPr marL="0" lvl="0" indent="0" algn="l" rtl="0">
              <a:spcBef>
                <a:spcPts val="0"/>
              </a:spcBef>
              <a:spcAft>
                <a:spcPts val="0"/>
              </a:spcAft>
              <a:buNone/>
            </a:pPr>
            <a:r>
              <a:rPr lang="en"/>
              <a:t>The nice thing about OCLC and SkyRiver records is they supply an abbreviated label to each element, rather than just relying on counting out the positions ; Subj use, Ser use, Auth/ref.</a:t>
            </a:r>
            <a:endParaRPr/>
          </a:p>
          <a:p>
            <a:pPr marL="0" lvl="0" indent="0" algn="l" rtl="0">
              <a:spcBef>
                <a:spcPts val="0"/>
              </a:spcBef>
              <a:spcAft>
                <a:spcPts val="0"/>
              </a:spcAft>
              <a:buNone/>
            </a:pPr>
            <a:endParaRPr/>
          </a:p>
          <a:p>
            <a:pPr marL="0" lvl="0" indent="0" algn="l" rtl="0">
              <a:spcBef>
                <a:spcPts val="0"/>
              </a:spcBef>
              <a:spcAft>
                <a:spcPts val="0"/>
              </a:spcAft>
              <a:buNone/>
            </a:pPr>
            <a:r>
              <a:rPr lang="en"/>
              <a:t>The 008 in Sierra can be expanded to display all the individual elements with choices for each.</a:t>
            </a:r>
            <a:endParaRPr/>
          </a:p>
          <a:p>
            <a:pPr marL="0" lvl="0" indent="0" algn="l" rtl="0">
              <a:spcBef>
                <a:spcPts val="0"/>
              </a:spcBef>
              <a:spcAft>
                <a:spcPts val="0"/>
              </a:spcAft>
              <a:buNone/>
            </a:pPr>
            <a:endParaRPr/>
          </a:p>
          <a:p>
            <a:pPr marL="0" lvl="0" indent="0" algn="l" rtl="0">
              <a:spcBef>
                <a:spcPts val="0"/>
              </a:spcBef>
              <a:spcAft>
                <a:spcPts val="0"/>
              </a:spcAft>
              <a:buNone/>
            </a:pPr>
            <a:r>
              <a:rPr lang="en"/>
              <a:t>Just as in the Leader this demonstrates 008 field display differences in different databases.</a:t>
            </a:r>
            <a:endParaRPr/>
          </a:p>
          <a:p>
            <a:pPr marL="0" lvl="0" indent="0" algn="l" rtl="0">
              <a:spcBef>
                <a:spcPts val="0"/>
              </a:spcBef>
              <a:spcAft>
                <a:spcPts val="0"/>
              </a:spcAft>
              <a:buNone/>
            </a:pPr>
            <a:endParaRPr/>
          </a:p>
          <a:p>
            <a:pPr marL="0" lvl="0" indent="0" algn="l" rtl="0">
              <a:spcBef>
                <a:spcPts val="0"/>
              </a:spcBef>
              <a:spcAft>
                <a:spcPts val="0"/>
              </a:spcAft>
              <a:buNone/>
            </a:pPr>
            <a:r>
              <a:rPr lang="en"/>
              <a:t>To find the value of each element, consult loc.gov/marc/authority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6f60dae4c3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6f60dae4c3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subfields in the 111 field of a Conference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Sufield a = contains a Meeting or Jurisdiction Name</a:t>
            </a:r>
            <a:endParaRPr/>
          </a:p>
          <a:p>
            <a:pPr marL="0" lvl="0" indent="0" algn="l" rtl="0">
              <a:spcBef>
                <a:spcPts val="0"/>
              </a:spcBef>
              <a:spcAft>
                <a:spcPts val="0"/>
              </a:spcAft>
              <a:buNone/>
            </a:pPr>
            <a:endParaRPr/>
          </a:p>
          <a:p>
            <a:pPr marL="0" lvl="0" indent="0" algn="l" rtl="0">
              <a:spcBef>
                <a:spcPts val="0"/>
              </a:spcBef>
              <a:spcAft>
                <a:spcPts val="0"/>
              </a:spcAft>
              <a:buNone/>
            </a:pPr>
            <a:r>
              <a:rPr lang="en"/>
              <a:t>The other subfields supply additional information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6f60dae4c3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6f60dae4c3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the 111 fields from corporate name authority records are on the left, and on the right is a corresponding field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indicator in Authority and Bibliographic records </a:t>
            </a:r>
            <a:endParaRPr/>
          </a:p>
          <a:p>
            <a:pPr marL="0" lvl="0" indent="0" algn="l" rtl="0">
              <a:spcBef>
                <a:spcPts val="0"/>
              </a:spcBef>
              <a:spcAft>
                <a:spcPts val="0"/>
              </a:spcAft>
              <a:buNone/>
            </a:pPr>
            <a:endParaRPr/>
          </a:p>
          <a:p>
            <a:pPr marL="0" lvl="0" indent="457200" algn="l" rtl="0">
              <a:spcBef>
                <a:spcPts val="0"/>
              </a:spcBef>
              <a:spcAft>
                <a:spcPts val="0"/>
              </a:spcAft>
              <a:buNone/>
            </a:pPr>
            <a:r>
              <a:rPr lang="en"/>
              <a:t> 2 = Name in Direct Order</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indicator in both is blank</a:t>
            </a:r>
            <a:endParaRPr/>
          </a:p>
          <a:p>
            <a:pPr marL="0" lvl="0" indent="0" algn="l" rtl="0">
              <a:spcBef>
                <a:spcPts val="0"/>
              </a:spcBef>
              <a:spcAft>
                <a:spcPts val="0"/>
              </a:spcAft>
              <a:buNone/>
            </a:pPr>
            <a:r>
              <a:rPr lang="en"/>
              <a:t>	Authority Record = Always blank (no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
              <a:t>	Bibliographic Record</a:t>
            </a:r>
            <a:endParaRPr/>
          </a:p>
          <a:p>
            <a:pPr marL="0" lvl="0" indent="0" algn="l" rtl="0">
              <a:spcBef>
                <a:spcPts val="0"/>
              </a:spcBef>
              <a:spcAft>
                <a:spcPts val="0"/>
              </a:spcAft>
              <a:buNone/>
            </a:pPr>
            <a:r>
              <a:rPr lang="en"/>
              <a:t>		111</a:t>
            </a:r>
            <a:endParaRPr/>
          </a:p>
          <a:p>
            <a:pPr marL="0" lvl="0" indent="0" algn="l" rtl="0">
              <a:spcBef>
                <a:spcPts val="0"/>
              </a:spcBef>
              <a:spcAft>
                <a:spcPts val="0"/>
              </a:spcAft>
              <a:buNone/>
            </a:pPr>
            <a:r>
              <a:rPr lang="en"/>
              <a:t>		Blank = Undefined</a:t>
            </a:r>
            <a:endParaRPr/>
          </a:p>
          <a:p>
            <a:pPr marL="0" lvl="0" indent="0" algn="l" rtl="0">
              <a:spcBef>
                <a:spcPts val="0"/>
              </a:spcBef>
              <a:spcAft>
                <a:spcPts val="0"/>
              </a:spcAft>
              <a:buNone/>
            </a:pPr>
            <a:endParaRPr/>
          </a:p>
          <a:p>
            <a:pPr marL="457200" lvl="0" indent="457200" algn="l" rtl="0">
              <a:spcBef>
                <a:spcPts val="0"/>
              </a:spcBef>
              <a:spcAft>
                <a:spcPts val="0"/>
              </a:spcAft>
              <a:buNone/>
            </a:pPr>
            <a:r>
              <a:rPr lang="en"/>
              <a:t> 611 </a:t>
            </a:r>
            <a:endParaRPr/>
          </a:p>
          <a:p>
            <a:pPr marL="457200" lvl="0" indent="457200" algn="l" rtl="0">
              <a:spcBef>
                <a:spcPts val="0"/>
              </a:spcBef>
              <a:spcAft>
                <a:spcPts val="0"/>
              </a:spcAft>
              <a:buNone/>
            </a:pPr>
            <a:r>
              <a:rPr lang="en"/>
              <a:t>0 = LCSH Heading</a:t>
            </a:r>
            <a:endParaRPr/>
          </a:p>
          <a:p>
            <a:pPr marL="0" lvl="0" indent="0" algn="l" rtl="0">
              <a:spcBef>
                <a:spcPts val="0"/>
              </a:spcBef>
              <a:spcAft>
                <a:spcPts val="0"/>
              </a:spcAft>
              <a:buNone/>
            </a:pPr>
            <a:r>
              <a:rPr lang="en"/>
              <a:t>	</a:t>
            </a:r>
            <a:endParaRPr/>
          </a:p>
          <a:p>
            <a:pPr marL="0" lvl="0" indent="457200" algn="l" rtl="0">
              <a:spcBef>
                <a:spcPts val="0"/>
              </a:spcBef>
              <a:spcAft>
                <a:spcPts val="0"/>
              </a:spcAft>
              <a:buNone/>
            </a:pPr>
            <a:r>
              <a:rPr lang="en"/>
              <a:t>Bibliographic Record = 711 field						2 = analytic entry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6f60dae4c3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6f60dae4c3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3XX fields in a Conference  Name Authority Record provides the same information that they do in a Corporate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These fields help distinguish among corporate bodies to help determine which name heading matches the subject or responsibility statement on the piece you’re cataloging..</a:t>
            </a:r>
            <a:endParaRPr/>
          </a:p>
          <a:p>
            <a:pPr marL="0" lvl="0" indent="0" algn="l" rtl="0">
              <a:spcBef>
                <a:spcPts val="0"/>
              </a:spcBef>
              <a:spcAft>
                <a:spcPts val="0"/>
              </a:spcAft>
              <a:buNone/>
            </a:pPr>
            <a:endParaRPr/>
          </a:p>
          <a:p>
            <a:pPr marL="0" lvl="0" indent="0" algn="l" rtl="0">
              <a:spcBef>
                <a:spcPts val="0"/>
              </a:spcBef>
              <a:spcAft>
                <a:spcPts val="0"/>
              </a:spcAft>
              <a:buNone/>
            </a:pPr>
            <a:r>
              <a:rPr lang="en"/>
              <a:t>368 contains Other Attributes	 of Corporate Body e.g. Type of Corporate Body, Type of Jurisdiction ; Start Period ; End Period and other designation.</a:t>
            </a:r>
            <a:endParaRPr/>
          </a:p>
          <a:p>
            <a:pPr marL="0" lvl="0" indent="0" algn="l" rtl="0">
              <a:spcBef>
                <a:spcPts val="0"/>
              </a:spcBef>
              <a:spcAft>
                <a:spcPts val="0"/>
              </a:spcAft>
              <a:buNone/>
            </a:pPr>
            <a:endParaRPr/>
          </a:p>
          <a:p>
            <a:pPr marL="0" lvl="0" indent="0" algn="l" rtl="0">
              <a:spcBef>
                <a:spcPts val="0"/>
              </a:spcBef>
              <a:spcAft>
                <a:spcPts val="0"/>
              </a:spcAft>
              <a:buNone/>
            </a:pPr>
            <a:r>
              <a:rPr lang="en"/>
              <a:t>370 contains a place associated with a corporate body e.g. Place of headquarters</a:t>
            </a:r>
            <a:endParaRPr/>
          </a:p>
          <a:p>
            <a:pPr marL="0" lvl="0" indent="0" algn="l" rtl="0">
              <a:spcBef>
                <a:spcPts val="0"/>
              </a:spcBef>
              <a:spcAft>
                <a:spcPts val="0"/>
              </a:spcAft>
              <a:buNone/>
            </a:pPr>
            <a:endParaRPr/>
          </a:p>
          <a:p>
            <a:pPr marL="0" lvl="0" indent="0" algn="l" rtl="0">
              <a:spcBef>
                <a:spcPts val="0"/>
              </a:spcBef>
              <a:spcAft>
                <a:spcPts val="0"/>
              </a:spcAft>
              <a:buNone/>
            </a:pPr>
            <a:r>
              <a:rPr lang="en"/>
              <a:t>372  A field of endeavor or expertise - e.g. for a musical group it might be Jazz or Rap Music.</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373 Group Associated with </a:t>
            </a:r>
            <a:endParaRPr/>
          </a:p>
          <a:p>
            <a:pPr marL="0" lvl="0" indent="0" algn="l" rtl="0">
              <a:spcBef>
                <a:spcPts val="0"/>
              </a:spcBef>
              <a:spcAft>
                <a:spcPts val="0"/>
              </a:spcAft>
              <a:buNone/>
            </a:pPr>
            <a:endParaRPr/>
          </a:p>
          <a:p>
            <a:pPr marL="0" lvl="0" indent="0" algn="l" rtl="0">
              <a:spcBef>
                <a:spcPts val="0"/>
              </a:spcBef>
              <a:spcAft>
                <a:spcPts val="0"/>
              </a:spcAft>
              <a:buNone/>
            </a:pPr>
            <a:r>
              <a:rPr lang="en"/>
              <a:t>377 Language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6f7bd583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6f7bd583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the 3XX fields provide the additional details that the 10th Olympic Winter Games were a Sporting Event (368) and a Sports Tournament (368) were held in Grenoble France (370) and involved Winter Sports and Winter Olympics as activities (372)</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f60dae4c3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f60dae4c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Like the  410 in a corporatel name authority record, there can be a “See from Reference” in a Conference Name Authority Record in a 411 field. </a:t>
            </a:r>
            <a:endParaRPr/>
          </a:p>
          <a:p>
            <a:pPr marL="0" lvl="0" indent="0" algn="l" rtl="0">
              <a:lnSpc>
                <a:spcPct val="115000"/>
              </a:lnSpc>
              <a:spcBef>
                <a:spcPts val="1200"/>
              </a:spcBef>
              <a:spcAft>
                <a:spcPts val="0"/>
              </a:spcAft>
              <a:buNone/>
            </a:pPr>
            <a:r>
              <a:rPr lang="en"/>
              <a:t>It serves the same purpose in a name authority record  :</a:t>
            </a:r>
            <a:endParaRPr/>
          </a:p>
          <a:p>
            <a:pPr marL="457200" lvl="0" indent="0" algn="l" rtl="0">
              <a:lnSpc>
                <a:spcPct val="115000"/>
              </a:lnSpc>
              <a:spcBef>
                <a:spcPts val="1200"/>
              </a:spcBef>
              <a:spcAft>
                <a:spcPts val="0"/>
              </a:spcAft>
              <a:buNone/>
            </a:pPr>
            <a:r>
              <a:rPr lang="en"/>
              <a:t>Provides direction  a form of a personal name that is not an established heading (411) to an established personal name heading (111)</a:t>
            </a:r>
            <a:endParaRPr/>
          </a:p>
          <a:p>
            <a:pPr marL="0" lvl="0" indent="457200" algn="l" rtl="0">
              <a:lnSpc>
                <a:spcPct val="115000"/>
              </a:lnSpc>
              <a:spcBef>
                <a:spcPts val="1200"/>
              </a:spcBef>
              <a:spcAft>
                <a:spcPts val="0"/>
              </a:spcAft>
              <a:buNone/>
            </a:pPr>
            <a:r>
              <a:rPr lang="en"/>
              <a:t>Helps catalogers find established name headings to use in a 110, 610 or 710 field in a bibliographic record * and</a:t>
            </a:r>
            <a:endParaRPr/>
          </a:p>
          <a:p>
            <a:pPr marL="457200" lvl="0" indent="0" algn="l" rtl="0">
              <a:lnSpc>
                <a:spcPct val="115000"/>
              </a:lnSpc>
              <a:spcBef>
                <a:spcPts val="1200"/>
              </a:spcBef>
              <a:spcAft>
                <a:spcPts val="0"/>
              </a:spcAft>
              <a:buNone/>
            </a:pPr>
            <a:r>
              <a:rPr lang="en"/>
              <a:t>Can generate a  </a:t>
            </a:r>
            <a:r>
              <a:rPr lang="en" i="1"/>
              <a:t>see from</a:t>
            </a:r>
            <a:r>
              <a:rPr lang="en"/>
              <a:t> reference in your public catalog, that will direct users to records with an authorized name heading, which then lead to a list of  all materials by or about that person..</a:t>
            </a:r>
            <a:endParaRPr/>
          </a:p>
          <a:p>
            <a:pPr marL="0" lvl="0" indent="0" algn="l" rtl="0">
              <a:lnSpc>
                <a:spcPct val="115000"/>
              </a:lnSpc>
              <a:spcBef>
                <a:spcPts val="1200"/>
              </a:spcBef>
              <a:spcAft>
                <a:spcPts val="0"/>
              </a:spcAft>
              <a:buNone/>
            </a:pPr>
            <a:r>
              <a:rPr lang="en"/>
              <a:t>This Name Authority Record shows the established name heading for the 3rd Olympic Winter Games in Lake Placid, N.Y.and shows some variant forms of his name in the 411 fields </a:t>
            </a: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6f60dae4c3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6f60dae4c3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Subdivisions in a 411 match the subdivision in a 100 field in a name authority record except :</a:t>
            </a:r>
            <a:endParaRPr/>
          </a:p>
          <a:p>
            <a:pPr marL="0" lvl="0" indent="457200" algn="l" rtl="0">
              <a:spcBef>
                <a:spcPts val="0"/>
              </a:spcBef>
              <a:spcAft>
                <a:spcPts val="0"/>
              </a:spcAft>
              <a:buNone/>
            </a:pPr>
            <a:endParaRPr/>
          </a:p>
          <a:p>
            <a:pPr marL="0" lvl="0" indent="0" algn="l" rtl="0">
              <a:spcBef>
                <a:spcPts val="0"/>
              </a:spcBef>
              <a:spcAft>
                <a:spcPts val="0"/>
              </a:spcAft>
              <a:buNone/>
            </a:pPr>
            <a:endParaRPr/>
          </a:p>
          <a:p>
            <a:pPr marL="0" lvl="0" indent="457200" algn="l" rtl="0">
              <a:spcBef>
                <a:spcPts val="0"/>
              </a:spcBef>
              <a:spcAft>
                <a:spcPts val="0"/>
              </a:spcAft>
              <a:buNone/>
            </a:pPr>
            <a:r>
              <a:rPr lang="en"/>
              <a:t>Subfield i - relationship information	</a:t>
            </a:r>
            <a:endParaRPr/>
          </a:p>
          <a:p>
            <a:pPr marL="0" lvl="0" indent="45720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r>
              <a:rPr lang="en"/>
              <a:t>Subfield w is a control field - works the same for any 4XX or 5XX field, covered in the Topical Subject Heading Section of the Presentation</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6f918f89c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6f918f89c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public catalog, the 411 field generates a reference, in the red boxes here,  that guides the user to the 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		The Subject Search ws for lake placid Olympic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“Try a search for Olympic Winter Games (3rd : 1932 : Lake Placid, N.Y.)</a:t>
            </a: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6f60dae4c3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6f60dae4c3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Field 511 in a conference name  authority record is referred to as a “See Also from Reference” or also sometimes known as a tracing field. </a:t>
            </a:r>
            <a:endParaRPr/>
          </a:p>
          <a:p>
            <a:pPr marL="0" lvl="0" indent="0" algn="l" rtl="0">
              <a:lnSpc>
                <a:spcPct val="115000"/>
              </a:lnSpc>
              <a:spcBef>
                <a:spcPts val="1200"/>
              </a:spcBef>
              <a:spcAft>
                <a:spcPts val="0"/>
              </a:spcAft>
              <a:buNone/>
            </a:pPr>
            <a:r>
              <a:rPr lang="en"/>
              <a:t>The purposes are the same as in a corporate name authority record</a:t>
            </a:r>
            <a:endParaRPr/>
          </a:p>
          <a:p>
            <a:pPr marL="457200" lvl="0" indent="0" algn="l" rtl="0">
              <a:lnSpc>
                <a:spcPct val="115000"/>
              </a:lnSpc>
              <a:spcBef>
                <a:spcPts val="1200"/>
              </a:spcBef>
              <a:spcAft>
                <a:spcPts val="0"/>
              </a:spcAft>
              <a:buNone/>
            </a:pPr>
            <a:r>
              <a:rPr lang="en"/>
              <a:t>Provide direction from an established name heading to another established name heading (511) </a:t>
            </a:r>
            <a:endParaRPr/>
          </a:p>
          <a:p>
            <a:pPr marL="457200" lvl="0" indent="0" algn="l" rtl="0">
              <a:lnSpc>
                <a:spcPct val="115000"/>
              </a:lnSpc>
              <a:spcBef>
                <a:spcPts val="1200"/>
              </a:spcBef>
              <a:spcAft>
                <a:spcPts val="0"/>
              </a:spcAft>
              <a:buNone/>
            </a:pPr>
            <a:r>
              <a:rPr lang="en"/>
              <a:t>Help catalogers find alternate established name headings that may be used in a 111, 611 or 711 field in a bibliographic record** </a:t>
            </a:r>
            <a:endParaRPr/>
          </a:p>
          <a:p>
            <a:pPr marL="457200" lvl="0" indent="0" algn="l" rtl="0">
              <a:lnSpc>
                <a:spcPct val="115000"/>
              </a:lnSpc>
              <a:spcBef>
                <a:spcPts val="1200"/>
              </a:spcBef>
              <a:spcAft>
                <a:spcPts val="0"/>
              </a:spcAft>
              <a:buNone/>
            </a:pPr>
            <a:r>
              <a:rPr lang="en"/>
              <a:t>They are used to generate a  </a:t>
            </a:r>
            <a:r>
              <a:rPr lang="en" i="1"/>
              <a:t>see from</a:t>
            </a:r>
            <a:r>
              <a:rPr lang="en"/>
              <a:t> reference in your public catalog, that will direct users to records with an authorized name heading, which then lead to a list of  all materials by or about that person together in a search display.</a:t>
            </a:r>
            <a:endParaRPr/>
          </a:p>
          <a:p>
            <a:pPr marL="457200" lvl="0" indent="0" algn="l" rtl="0">
              <a:lnSpc>
                <a:spcPct val="115000"/>
              </a:lnSpc>
              <a:spcBef>
                <a:spcPts val="1200"/>
              </a:spcBef>
              <a:spcAft>
                <a:spcPts val="0"/>
              </a:spcAft>
              <a:buNone/>
            </a:pPr>
            <a:r>
              <a:rPr lang="en"/>
              <a:t>Here the 111 and the 511 are both established Conference/Meeting Headings for The Oregon Shakespearen Festival </a:t>
            </a:r>
            <a:endParaRPr/>
          </a:p>
          <a:p>
            <a:pPr marL="0" lvl="0" indent="457200" algn="l" rtl="0">
              <a:lnSpc>
                <a:spcPct val="115000"/>
              </a:lnSpc>
              <a:spcBef>
                <a:spcPts val="1200"/>
              </a:spcBef>
              <a:spcAft>
                <a:spcPts val="0"/>
              </a:spcAft>
              <a:buNone/>
            </a:pPr>
            <a:r>
              <a:rPr lang="en"/>
              <a:t>The 511 is an earlier heading - the |w code “b” provides that information</a:t>
            </a:r>
            <a:endParaRPr/>
          </a:p>
          <a:p>
            <a:pPr marL="45720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6f918f89c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6f918f89c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public catalog, the 511 field generates a “See Also” reference</a:t>
            </a:r>
            <a:endParaRPr/>
          </a:p>
          <a:p>
            <a:pPr marL="0" lvl="0" indent="0" algn="l" rtl="0">
              <a:spcBef>
                <a:spcPts val="0"/>
              </a:spcBef>
              <a:spcAft>
                <a:spcPts val="0"/>
              </a:spcAft>
              <a:buNone/>
            </a:pPr>
            <a:endParaRPr/>
          </a:p>
          <a:p>
            <a:pPr marL="0" lvl="0" indent="0" algn="l" rtl="0">
              <a:spcBef>
                <a:spcPts val="0"/>
              </a:spcBef>
              <a:spcAft>
                <a:spcPts val="0"/>
              </a:spcAft>
              <a:buNone/>
            </a:pPr>
            <a:r>
              <a:rPr lang="en"/>
              <a:t>The subject search was Oregon Shakespeare Festival</a:t>
            </a:r>
            <a:endParaRPr/>
          </a:p>
          <a:p>
            <a:pPr marL="0" lvl="0" indent="0" algn="l" rtl="0">
              <a:spcBef>
                <a:spcPts val="0"/>
              </a:spcBef>
              <a:spcAft>
                <a:spcPts val="0"/>
              </a:spcAft>
              <a:buNone/>
            </a:pPr>
            <a:endParaRPr/>
          </a:p>
          <a:p>
            <a:pPr marL="0" lvl="0" indent="0" algn="l" rtl="0">
              <a:spcBef>
                <a:spcPts val="0"/>
              </a:spcBef>
              <a:spcAft>
                <a:spcPts val="0"/>
              </a:spcAft>
              <a:buNone/>
            </a:pPr>
            <a:r>
              <a:rPr lang="en"/>
              <a:t>The 511 field generated “See Also” references to an earlier heading “Oregon Shakespearean Festival” and also the established heading “Oregon Shakespearean Festival”</a:t>
            </a: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6f60dae4c3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6f60dae4c3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6XX notes fields contain the same tags and information as in a Personal Name Authority Record or Corporate Name</a:t>
            </a:r>
            <a:endParaRPr/>
          </a:p>
          <a:p>
            <a:pPr marL="0" lvl="0" indent="0" algn="l" rtl="0">
              <a:spcBef>
                <a:spcPts val="0"/>
              </a:spcBef>
              <a:spcAft>
                <a:spcPts val="0"/>
              </a:spcAft>
              <a:buNone/>
            </a:pPr>
            <a:endParaRPr/>
          </a:p>
          <a:p>
            <a:pPr marL="0" lvl="0" indent="0" algn="l" rtl="0">
              <a:spcBef>
                <a:spcPts val="0"/>
              </a:spcBef>
              <a:spcAft>
                <a:spcPts val="0"/>
              </a:spcAft>
              <a:buNone/>
            </a:pPr>
            <a:r>
              <a:rPr lang="en"/>
              <a:t>Some of the more commonly used 6XX fields are:</a:t>
            </a:r>
            <a:endParaRPr/>
          </a:p>
          <a:p>
            <a:pPr marL="0" lvl="0" indent="0" algn="l" rtl="0">
              <a:spcBef>
                <a:spcPts val="0"/>
              </a:spcBef>
              <a:spcAft>
                <a:spcPts val="0"/>
              </a:spcAft>
              <a:buNone/>
            </a:pPr>
            <a:endParaRPr/>
          </a:p>
          <a:p>
            <a:pPr marL="0" lvl="0" indent="0" algn="l" rtl="0">
              <a:spcBef>
                <a:spcPts val="0"/>
              </a:spcBef>
              <a:spcAft>
                <a:spcPts val="0"/>
              </a:spcAft>
              <a:buNone/>
            </a:pPr>
            <a:r>
              <a:rPr lang="en"/>
              <a:t>643/644 and 670 operate the same way in Corporate Name ARs as covered in Personal NAR</a:t>
            </a:r>
            <a:endParaRPr/>
          </a:p>
          <a:p>
            <a:pPr marL="0" lvl="0" indent="0" algn="l" rtl="0">
              <a:spcBef>
                <a:spcPts val="0"/>
              </a:spcBef>
              <a:spcAft>
                <a:spcPts val="0"/>
              </a:spcAft>
              <a:buNone/>
            </a:pPr>
            <a:endParaRPr/>
          </a:p>
          <a:p>
            <a:pPr marL="0" lvl="0" indent="0" algn="l" rtl="0">
              <a:spcBef>
                <a:spcPts val="0"/>
              </a:spcBef>
              <a:spcAft>
                <a:spcPts val="0"/>
              </a:spcAft>
              <a:buNone/>
            </a:pPr>
            <a:r>
              <a:rPr lang="en"/>
              <a:t>666 - Reference note, the 1xx field is not an established heading (Reference) and the note contains explanatory information </a:t>
            </a:r>
            <a:endParaRPr/>
          </a:p>
          <a:p>
            <a:pPr marL="0" lvl="0" indent="0" algn="l" rtl="0">
              <a:spcBef>
                <a:spcPts val="0"/>
              </a:spcBef>
              <a:spcAft>
                <a:spcPts val="0"/>
              </a:spcAft>
              <a:buNone/>
            </a:pPr>
            <a:endParaRPr/>
          </a:p>
          <a:p>
            <a:pPr marL="0" lvl="0" indent="0" algn="l" rtl="0">
              <a:spcBef>
                <a:spcPts val="0"/>
              </a:spcBef>
              <a:spcAft>
                <a:spcPts val="0"/>
              </a:spcAft>
              <a:buNone/>
            </a:pPr>
            <a:r>
              <a:rPr lang="en"/>
              <a:t>667/680 are General Notes - Public and Non-public</a:t>
            </a:r>
            <a:endParaRPr/>
          </a:p>
          <a:p>
            <a:pPr marL="0" lvl="0" indent="0" algn="l" rtl="0">
              <a:spcBef>
                <a:spcPts val="0"/>
              </a:spcBef>
              <a:spcAft>
                <a:spcPts val="0"/>
              </a:spcAft>
              <a:buNone/>
            </a:pPr>
            <a:endParaRPr/>
          </a:p>
          <a:p>
            <a:pPr marL="0" lvl="0" indent="0" algn="l" rtl="0">
              <a:spcBef>
                <a:spcPts val="0"/>
              </a:spcBef>
              <a:spcAft>
                <a:spcPts val="0"/>
              </a:spcAft>
              <a:buNone/>
            </a:pPr>
            <a:r>
              <a:rPr lang="en"/>
              <a:t>678 Give Biographical or Historical Data which can help to decide if the 1XX field is the correct heading that your piece is by or about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6f9ecd4419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6f9ecd441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9th Character Position in the 008 Field indicates the purpose of the Authority Record </a:t>
            </a:r>
            <a:endParaRPr/>
          </a:p>
          <a:p>
            <a:pPr marL="0" lvl="0" indent="0" algn="l" rtl="0">
              <a:spcBef>
                <a:spcPts val="0"/>
              </a:spcBef>
              <a:spcAft>
                <a:spcPts val="0"/>
              </a:spcAft>
              <a:buNone/>
            </a:pPr>
            <a:endParaRPr/>
          </a:p>
          <a:p>
            <a:pPr marL="457200" lvl="0" indent="0" algn="l" rtl="0">
              <a:spcBef>
                <a:spcPts val="0"/>
              </a:spcBef>
              <a:spcAft>
                <a:spcPts val="0"/>
              </a:spcAft>
              <a:buNone/>
            </a:pPr>
            <a:r>
              <a:rPr lang="en"/>
              <a:t>Code a indicates that the 100 through the 15X field in these Authority Record can be used as the lead element in  constructing Access points in Bibliographic Records (1XX, 6XX, 7XX and 8XX fields)</a:t>
            </a:r>
            <a:endParaRPr/>
          </a:p>
          <a:p>
            <a:pPr marL="457200" lvl="0" indent="0" algn="l" rtl="0">
              <a:spcBef>
                <a:spcPts val="0"/>
              </a:spcBef>
              <a:spcAft>
                <a:spcPts val="0"/>
              </a:spcAft>
              <a:buNone/>
            </a:pPr>
            <a:r>
              <a:rPr lang="en"/>
              <a:t>	You can copy these headings as they appear in the Authority Record into the corresponding 	eading in a Bibliographic Record.</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Code b indicates a Reference Authority Record which may contain an unestablished heading that refers the user to an established heading ; or may contain a subdivision with instructions on using that subdivision with an established heading in Access points in Bibliographic Records.</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The 1XX field in these records may not be used as the subfield a in a corresponding Bibliographic Record Heading. The record will provide instruction or point to a Heading that may be used.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6f60dae4c3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6f60dae4c3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7XX Fields provide a machine link between headings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6f930170c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6f930170c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Geographic headings for place names may appear in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Geographic Name Headings may broken down into 2 broad categories:</a:t>
            </a:r>
            <a:endParaRPr/>
          </a:p>
          <a:p>
            <a:pPr marL="0" lvl="0" indent="0" algn="l" rtl="0">
              <a:spcBef>
                <a:spcPts val="0"/>
              </a:spcBef>
              <a:spcAft>
                <a:spcPts val="0"/>
              </a:spcAft>
              <a:buNone/>
            </a:pPr>
            <a:endParaRPr/>
          </a:p>
          <a:p>
            <a:pPr marL="0" lvl="0" indent="0" algn="l" rtl="0">
              <a:spcBef>
                <a:spcPts val="0"/>
              </a:spcBef>
              <a:spcAft>
                <a:spcPts val="0"/>
              </a:spcAft>
              <a:buNone/>
            </a:pPr>
            <a:r>
              <a:rPr lang="en"/>
              <a:t>	</a:t>
            </a:r>
            <a:r>
              <a:rPr lang="en" b="1" i="1">
                <a:highlight>
                  <a:srgbClr val="F0FFF0"/>
                </a:highlight>
              </a:rPr>
              <a:t>Political jurisdictions</a:t>
            </a:r>
            <a:r>
              <a:rPr lang="en">
                <a:highlight>
                  <a:srgbClr val="F0FFF0"/>
                </a:highlight>
              </a:rPr>
              <a:t>:  </a:t>
            </a:r>
            <a:r>
              <a:rPr lang="en" b="1">
                <a:highlight>
                  <a:srgbClr val="F0FFF0"/>
                </a:highlight>
              </a:rPr>
              <a:t>Places that have or had jurisdictional status on some level</a:t>
            </a:r>
            <a:r>
              <a:rPr lang="en">
                <a:highlight>
                  <a:srgbClr val="F0FFF0"/>
                </a:highlight>
              </a:rPr>
              <a:t>:  Such politically defined places -- e.g., countries, cities, and 	provinces -- could have governments that issue works and function as corporate authors.</a:t>
            </a:r>
            <a:endParaRPr>
              <a:highlight>
                <a:srgbClr val="F0FFF0"/>
              </a:highlight>
            </a:endParaRPr>
          </a:p>
          <a:p>
            <a:pPr marL="0" lvl="0" indent="0" algn="l" rtl="0">
              <a:spcBef>
                <a:spcPts val="0"/>
              </a:spcBef>
              <a:spcAft>
                <a:spcPts val="0"/>
              </a:spcAft>
              <a:buNone/>
            </a:pPr>
            <a:endParaRPr>
              <a:highlight>
                <a:srgbClr val="F0FFF0"/>
              </a:highlight>
            </a:endParaRPr>
          </a:p>
          <a:p>
            <a:pPr marL="0" lvl="0" indent="0" algn="l" rtl="0">
              <a:spcBef>
                <a:spcPts val="0"/>
              </a:spcBef>
              <a:spcAft>
                <a:spcPts val="0"/>
              </a:spcAft>
              <a:buNone/>
            </a:pPr>
            <a:r>
              <a:rPr lang="en">
                <a:highlight>
                  <a:srgbClr val="F0FFF0"/>
                </a:highlight>
              </a:rPr>
              <a:t>		Or</a:t>
            </a:r>
            <a:endParaRPr>
              <a:highlight>
                <a:srgbClr val="F0FFF0"/>
              </a:highlight>
            </a:endParaRPr>
          </a:p>
          <a:p>
            <a:pPr marL="0" lvl="0" indent="0" algn="l" rtl="0">
              <a:spcBef>
                <a:spcPts val="0"/>
              </a:spcBef>
              <a:spcAft>
                <a:spcPts val="0"/>
              </a:spcAft>
              <a:buNone/>
            </a:pPr>
            <a:r>
              <a:rPr lang="en">
                <a:highlight>
                  <a:srgbClr val="F0FFF0"/>
                </a:highlight>
              </a:rPr>
              <a:t>	</a:t>
            </a:r>
            <a:r>
              <a:rPr lang="en" b="1" i="1">
                <a:highlight>
                  <a:srgbClr val="F0FFF0"/>
                </a:highlight>
              </a:rPr>
              <a:t>Non-jurisdictional headings</a:t>
            </a:r>
            <a:r>
              <a:rPr lang="en">
                <a:highlight>
                  <a:srgbClr val="F0FFF0"/>
                </a:highlight>
              </a:rPr>
              <a:t>:  </a:t>
            </a:r>
            <a:r>
              <a:rPr lang="en" b="1">
                <a:highlight>
                  <a:srgbClr val="F0FFF0"/>
                </a:highlight>
              </a:rPr>
              <a:t>Geographic features or areas without jurisdictional status</a:t>
            </a:r>
            <a:r>
              <a:rPr lang="en">
                <a:highlight>
                  <a:srgbClr val="F0FFF0"/>
                </a:highlight>
              </a:rPr>
              <a:t>:  Such places do not have any political identity and could only relate to a work as subjects.</a:t>
            </a:r>
            <a:endParaRPr>
              <a:highlight>
                <a:srgbClr val="F0FFF0"/>
              </a:highlight>
            </a:endParaRPr>
          </a:p>
          <a:p>
            <a:pPr marL="0" lvl="0" indent="0" algn="l" rtl="0">
              <a:spcBef>
                <a:spcPts val="0"/>
              </a:spcBef>
              <a:spcAft>
                <a:spcPts val="0"/>
              </a:spcAft>
              <a:buNone/>
            </a:pPr>
            <a:endParaRPr>
              <a:highlight>
                <a:srgbClr val="F0FFF0"/>
              </a:highlight>
            </a:endParaRPr>
          </a:p>
          <a:p>
            <a:pPr marL="0" lvl="0" indent="0" algn="l" rtl="0">
              <a:spcBef>
                <a:spcPts val="0"/>
              </a:spcBef>
              <a:spcAft>
                <a:spcPts val="0"/>
              </a:spcAft>
              <a:buNone/>
            </a:pPr>
            <a:r>
              <a:rPr lang="en">
                <a:highlight>
                  <a:srgbClr val="F0FFF0"/>
                </a:highlight>
              </a:rPr>
              <a:t>	</a:t>
            </a:r>
            <a:endParaRPr>
              <a:highlight>
                <a:srgbClr val="F0FFF0"/>
              </a:highlight>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6f9ecd441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6f9ecd44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Both indicators in 151 Geographic Name Headings are blank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6f9ecd441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6f9ecd441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subfields in the 151 field of a Geographi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Sufield a = contains a geographic name  </a:t>
            </a:r>
            <a:endParaRPr/>
          </a:p>
          <a:p>
            <a:pPr marL="0" lvl="0" indent="0" algn="l" rtl="0">
              <a:spcBef>
                <a:spcPts val="0"/>
              </a:spcBef>
              <a:spcAft>
                <a:spcPts val="0"/>
              </a:spcAft>
              <a:buNone/>
            </a:pPr>
            <a:endParaRPr/>
          </a:p>
          <a:p>
            <a:pPr marL="0" lvl="0" indent="0" algn="l" rtl="0">
              <a:spcBef>
                <a:spcPts val="0"/>
              </a:spcBef>
              <a:spcAft>
                <a:spcPts val="0"/>
              </a:spcAft>
              <a:buNone/>
            </a:pPr>
            <a:r>
              <a:rPr lang="en"/>
              <a:t>The other subfields supply additional information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6f930170c4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6f930170c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highlight>
                  <a:srgbClr val="F0FFF0"/>
                </a:highlight>
              </a:rPr>
              <a:t>A jurisdictional heading potentially serves a dual function; it may represent:</a:t>
            </a:r>
            <a:endParaRPr>
              <a:highlight>
                <a:srgbClr val="F0FFF0"/>
              </a:highlight>
            </a:endParaRPr>
          </a:p>
          <a:p>
            <a:pPr marL="457200" lvl="0" indent="-298450" algn="l" rtl="0">
              <a:lnSpc>
                <a:spcPct val="115000"/>
              </a:lnSpc>
              <a:spcBef>
                <a:spcPts val="1600"/>
              </a:spcBef>
              <a:spcAft>
                <a:spcPts val="0"/>
              </a:spcAft>
              <a:buSzPts val="1100"/>
              <a:buChar char="●"/>
            </a:pPr>
            <a:r>
              <a:rPr lang="en" b="1">
                <a:highlight>
                  <a:srgbClr val="F0FFF0"/>
                </a:highlight>
              </a:rPr>
              <a:t>The geographic area</a:t>
            </a:r>
            <a:r>
              <a:rPr lang="en">
                <a:highlight>
                  <a:srgbClr val="F0FFF0"/>
                </a:highlight>
              </a:rPr>
              <a:t> (651 field)</a:t>
            </a:r>
            <a:endParaRPr>
              <a:highlight>
                <a:srgbClr val="F0FFF0"/>
              </a:highlight>
            </a:endParaRPr>
          </a:p>
          <a:p>
            <a:pPr marL="457200" lvl="0" indent="-298450" algn="l" rtl="0">
              <a:lnSpc>
                <a:spcPct val="115000"/>
              </a:lnSpc>
              <a:spcBef>
                <a:spcPts val="0"/>
              </a:spcBef>
              <a:spcAft>
                <a:spcPts val="0"/>
              </a:spcAft>
              <a:buSzPts val="1100"/>
              <a:buChar char="●"/>
            </a:pPr>
            <a:r>
              <a:rPr lang="en" b="1">
                <a:highlight>
                  <a:srgbClr val="F0FFF0"/>
                </a:highlight>
              </a:rPr>
              <a:t>The government of that area</a:t>
            </a:r>
            <a:r>
              <a:rPr lang="en">
                <a:highlight>
                  <a:srgbClr val="F0FFF0"/>
                </a:highlight>
              </a:rPr>
              <a:t> (110 or 710 field) - in these cases the heading is a corporate body heading</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6f930170c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6f930170c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an Example of Jurisdictional Geographic Name Heading</a:t>
            </a:r>
            <a:endParaRPr/>
          </a:p>
          <a:p>
            <a:pPr marL="0" lvl="0" indent="0" algn="l" rtl="0">
              <a:spcBef>
                <a:spcPts val="0"/>
              </a:spcBef>
              <a:spcAft>
                <a:spcPts val="0"/>
              </a:spcAft>
              <a:buNone/>
            </a:pPr>
            <a:r>
              <a:rPr lang="en"/>
              <a:t>	</a:t>
            </a:r>
            <a:endParaRPr/>
          </a:p>
          <a:p>
            <a:pPr marL="457200" lvl="0" indent="-298450" algn="l" rtl="0">
              <a:spcBef>
                <a:spcPts val="0"/>
              </a:spcBef>
              <a:spcAft>
                <a:spcPts val="0"/>
              </a:spcAft>
              <a:buSzPts val="1100"/>
              <a:buChar char="●"/>
            </a:pPr>
            <a:r>
              <a:rPr lang="en"/>
              <a:t>In the 008 Fixed Field Elements - Positions 14 and 15 are coded “a”  tells us that this heading can be used as a name or as a subject in a Bib Record</a:t>
            </a:r>
            <a:endParaRPr/>
          </a:p>
          <a:p>
            <a:pPr marL="457200" lvl="0" indent="-298450" algn="l" rtl="0">
              <a:spcBef>
                <a:spcPts val="0"/>
              </a:spcBef>
              <a:spcAft>
                <a:spcPts val="0"/>
              </a:spcAft>
              <a:buSzPts val="1100"/>
              <a:buChar char="●"/>
            </a:pPr>
            <a:r>
              <a:rPr lang="en"/>
              <a:t>In the 010 LC Control number field the prefix is “n” = Name Authority Record </a:t>
            </a:r>
            <a:endParaRPr/>
          </a:p>
          <a:p>
            <a:pPr marL="457200" lvl="0" indent="-298450" algn="l" rtl="0">
              <a:spcBef>
                <a:spcPts val="0"/>
              </a:spcBef>
              <a:spcAft>
                <a:spcPts val="0"/>
              </a:spcAft>
              <a:buSzPts val="1100"/>
              <a:buChar char="●"/>
            </a:pPr>
            <a:r>
              <a:rPr lang="en"/>
              <a:t>The Established heading for this Jurisdictional Geographic Name is found in the 151 field - Naperville (Ill.)</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f60dae4c3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f60dae4c3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151 fields from name authority record for Naperville on the left</a:t>
            </a:r>
            <a:endParaRPr/>
          </a:p>
          <a:p>
            <a:pPr marL="0" lvl="0" indent="0" algn="l" rtl="0">
              <a:spcBef>
                <a:spcPts val="0"/>
              </a:spcBef>
              <a:spcAft>
                <a:spcPts val="0"/>
              </a:spcAft>
              <a:buNone/>
            </a:pPr>
            <a:endParaRPr/>
          </a:p>
          <a:p>
            <a:pPr marL="0" lvl="0" indent="0" algn="l" rtl="0">
              <a:spcBef>
                <a:spcPts val="0"/>
              </a:spcBef>
              <a:spcAft>
                <a:spcPts val="0"/>
              </a:spcAft>
              <a:buNone/>
            </a:pPr>
            <a:r>
              <a:rPr lang="en"/>
              <a:t>Used as a 110 Corporate Name Heading in a Bibliographic Record on the right in the first row</a:t>
            </a:r>
            <a:endParaRPr/>
          </a:p>
          <a:p>
            <a:pPr marL="0" lvl="0" indent="0" algn="l" rtl="0">
              <a:spcBef>
                <a:spcPts val="0"/>
              </a:spcBef>
              <a:spcAft>
                <a:spcPts val="0"/>
              </a:spcAft>
              <a:buNone/>
            </a:pPr>
            <a:endParaRPr/>
          </a:p>
          <a:p>
            <a:pPr marL="0" lvl="0" indent="0" algn="l" rtl="0">
              <a:spcBef>
                <a:spcPts val="0"/>
              </a:spcBef>
              <a:spcAft>
                <a:spcPts val="0"/>
              </a:spcAft>
              <a:buNone/>
            </a:pPr>
            <a:r>
              <a:rPr lang="en"/>
              <a:t>	And</a:t>
            </a:r>
            <a:endParaRPr/>
          </a:p>
          <a:p>
            <a:pPr marL="0" lvl="0" indent="0" algn="l" rtl="0">
              <a:spcBef>
                <a:spcPts val="0"/>
              </a:spcBef>
              <a:spcAft>
                <a:spcPts val="0"/>
              </a:spcAft>
              <a:buNone/>
            </a:pPr>
            <a:endParaRPr/>
          </a:p>
          <a:p>
            <a:pPr marL="0" lvl="0" indent="0" algn="l" rtl="0">
              <a:spcBef>
                <a:spcPts val="0"/>
              </a:spcBef>
              <a:spcAft>
                <a:spcPts val="0"/>
              </a:spcAft>
              <a:buNone/>
            </a:pPr>
            <a:r>
              <a:rPr lang="en"/>
              <a:t>Used as a 651 Geographic Name Subject heading in a Bibliographic Record on the right in the second row</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6f930170c4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6f930170c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0FFF0"/>
                </a:highlight>
              </a:rPr>
              <a:t>As a government, a jurisdictional heading may also appear as the first element of a government body heading here it’s being treated as a corporate Name Heading</a:t>
            </a:r>
            <a:endParaRPr>
              <a:highlight>
                <a:srgbClr val="F0FFF0"/>
              </a:highlight>
            </a:endParaRPr>
          </a:p>
          <a:p>
            <a:pPr marL="0" lvl="0" indent="0" algn="l" rtl="0">
              <a:spcBef>
                <a:spcPts val="0"/>
              </a:spcBef>
              <a:spcAft>
                <a:spcPts val="0"/>
              </a:spcAft>
              <a:buNone/>
            </a:pPr>
            <a:endParaRPr>
              <a:highlight>
                <a:srgbClr val="F0FFF0"/>
              </a:highlight>
            </a:endParaRPr>
          </a:p>
          <a:p>
            <a:pPr marL="0" lvl="0" indent="0" algn="l" rtl="0">
              <a:spcBef>
                <a:spcPts val="0"/>
              </a:spcBef>
              <a:spcAft>
                <a:spcPts val="0"/>
              </a:spcAft>
              <a:buNone/>
            </a:pPr>
            <a:r>
              <a:rPr lang="en">
                <a:highlight>
                  <a:srgbClr val="F0FFF0"/>
                </a:highlight>
              </a:rPr>
              <a:t>In these headings the Established Heading is in a 110 Field in the Name Authority Record</a:t>
            </a:r>
            <a:endParaRPr>
              <a:highlight>
                <a:srgbClr val="F0FFF0"/>
              </a:highlight>
            </a:endParaRPr>
          </a:p>
          <a:p>
            <a:pPr marL="0" lvl="0" indent="0" algn="l" rtl="0">
              <a:spcBef>
                <a:spcPts val="0"/>
              </a:spcBef>
              <a:spcAft>
                <a:spcPts val="0"/>
              </a:spcAft>
              <a:buNone/>
            </a:pPr>
            <a:endParaRPr>
              <a:highlight>
                <a:srgbClr val="F0FFF0"/>
              </a:highlight>
            </a:endParaRPr>
          </a:p>
          <a:p>
            <a:pPr marL="0" lvl="0" indent="0" algn="l" rtl="0">
              <a:spcBef>
                <a:spcPts val="0"/>
              </a:spcBef>
              <a:spcAft>
                <a:spcPts val="0"/>
              </a:spcAft>
              <a:buNone/>
            </a:pPr>
            <a:r>
              <a:rPr lang="en">
                <a:highlight>
                  <a:srgbClr val="F0FFF0"/>
                </a:highlight>
              </a:rPr>
              <a:t>These headings can also be used as either a name or subject heading in a Bibliographic Record</a:t>
            </a:r>
            <a:endParaRPr>
              <a:highlight>
                <a:srgbClr val="F0FFF0"/>
              </a:highlight>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6f930170c4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6f930170c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Here the 110 field from the Authority Record for is on the left</a:t>
            </a:r>
            <a:endParaRPr/>
          </a:p>
          <a:p>
            <a:pPr marL="0" lvl="0" indent="0" algn="l" rtl="0">
              <a:spcBef>
                <a:spcPts val="0"/>
              </a:spcBef>
              <a:spcAft>
                <a:spcPts val="0"/>
              </a:spcAft>
              <a:buNone/>
            </a:pPr>
            <a:endParaRPr/>
          </a:p>
          <a:p>
            <a:pPr marL="0" lvl="0" indent="0" algn="l" rtl="0">
              <a:spcBef>
                <a:spcPts val="0"/>
              </a:spcBef>
              <a:spcAft>
                <a:spcPts val="0"/>
              </a:spcAft>
              <a:buNone/>
            </a:pPr>
            <a:r>
              <a:rPr lang="en"/>
              <a:t>Used as a Jurisdictional 1st Element of a Govt. Body in the 110 of a Bib Record on the right.</a:t>
            </a:r>
            <a:endParaRPr/>
          </a:p>
          <a:p>
            <a:pPr marL="0" lvl="0" indent="0" algn="l" rtl="0">
              <a:spcBef>
                <a:spcPts val="0"/>
              </a:spcBef>
              <a:spcAft>
                <a:spcPts val="0"/>
              </a:spcAft>
              <a:buNone/>
            </a:pPr>
            <a:endParaRPr/>
          </a:p>
          <a:p>
            <a:pPr marL="0" lvl="0" indent="0" algn="l" rtl="0">
              <a:spcBef>
                <a:spcPts val="0"/>
              </a:spcBef>
              <a:spcAft>
                <a:spcPts val="0"/>
              </a:spcAft>
              <a:buNone/>
            </a:pPr>
            <a:r>
              <a:rPr lang="en"/>
              <a:t>This Heading could also be used in a 610 field as a subject in a Bib Record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6f930170c4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6f930170c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highlight>
                  <a:srgbClr val="F0FFF0"/>
                </a:highlight>
              </a:rPr>
              <a:t>A Non- jurisdictional heading can only serve as a subject heading</a:t>
            </a:r>
            <a:r>
              <a:rPr lang="en" b="1">
                <a:highlight>
                  <a:srgbClr val="F0FFF0"/>
                </a:highlight>
              </a:rPr>
              <a:t> in</a:t>
            </a:r>
            <a:r>
              <a:rPr lang="en">
                <a:highlight>
                  <a:srgbClr val="F0FFF0"/>
                </a:highlight>
              </a:rPr>
              <a:t> (651 field)</a:t>
            </a:r>
            <a:endParaRPr>
              <a:highlight>
                <a:srgbClr val="F0FFF0"/>
              </a:highlight>
            </a:endParaRPr>
          </a:p>
          <a:p>
            <a:pPr marL="457200" lvl="0" indent="-298450" algn="l" rtl="0">
              <a:lnSpc>
                <a:spcPct val="115000"/>
              </a:lnSpc>
              <a:spcBef>
                <a:spcPts val="1600"/>
              </a:spcBef>
              <a:spcAft>
                <a:spcPts val="0"/>
              </a:spcAft>
              <a:buSzPts val="1100"/>
              <a:buChar char="●"/>
            </a:pPr>
            <a:r>
              <a:rPr lang="en" b="1">
                <a:highlight>
                  <a:srgbClr val="F0FFF0"/>
                </a:highlight>
              </a:rPr>
              <a:t>Geographic features or areas without jurisdictional status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f9ecd4419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6f9ecd441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example of an Established Heading Record.</a:t>
            </a:r>
            <a:endParaRPr/>
          </a:p>
          <a:p>
            <a:pPr marL="0" lvl="0" indent="0" algn="l" rtl="0">
              <a:spcBef>
                <a:spcPts val="0"/>
              </a:spcBef>
              <a:spcAft>
                <a:spcPts val="0"/>
              </a:spcAft>
              <a:buNone/>
            </a:pPr>
            <a:r>
              <a:rPr lang="en"/>
              <a:t>Here the 008/09 position outlined in red is coded  “a” indicating this is an Established Heading Record.</a:t>
            </a:r>
            <a:endParaRPr/>
          </a:p>
          <a:p>
            <a:pPr marL="0" lvl="0" indent="0" algn="l" rtl="0">
              <a:spcBef>
                <a:spcPts val="0"/>
              </a:spcBef>
              <a:spcAft>
                <a:spcPts val="0"/>
              </a:spcAft>
              <a:buNone/>
            </a:pPr>
            <a:endParaRPr/>
          </a:p>
          <a:p>
            <a:pPr marL="0" lvl="0" indent="0" algn="l" rtl="0">
              <a:spcBef>
                <a:spcPts val="0"/>
              </a:spcBef>
              <a:spcAft>
                <a:spcPts val="0"/>
              </a:spcAft>
              <a:buNone/>
            </a:pPr>
            <a:r>
              <a:rPr lang="en"/>
              <a:t>In this example, the 150 Field in this Authority Record - iPhone (Smartphone) can be used as a lead element subfield a in the 650 field in a Bibliographic Record. It can be transcribed exactly as is.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6543bc4cc7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6543bc4cc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an Example of a Non-Jurisdictional Geographic Name Heading</a:t>
            </a:r>
            <a:endParaRPr/>
          </a:p>
          <a:p>
            <a:pPr marL="0" lvl="0" indent="0" algn="l" rtl="0">
              <a:spcBef>
                <a:spcPts val="0"/>
              </a:spcBef>
              <a:spcAft>
                <a:spcPts val="0"/>
              </a:spcAft>
              <a:buNone/>
            </a:pPr>
            <a:r>
              <a:rPr lang="en"/>
              <a:t>	</a:t>
            </a:r>
            <a:endParaRPr/>
          </a:p>
          <a:p>
            <a:pPr marL="457200" lvl="0" indent="-298450" algn="l" rtl="0">
              <a:spcBef>
                <a:spcPts val="0"/>
              </a:spcBef>
              <a:spcAft>
                <a:spcPts val="0"/>
              </a:spcAft>
              <a:buSzPts val="1100"/>
              <a:buChar char="●"/>
            </a:pPr>
            <a:r>
              <a:rPr lang="en"/>
              <a:t>In the 008 Fixed Field Elements - Positions 14 is coded “b” - cannot be used as a Name Heading in a Bib Record</a:t>
            </a:r>
            <a:endParaRPr/>
          </a:p>
          <a:p>
            <a:pPr marL="457200" lvl="0" indent="-298450" algn="l" rtl="0">
              <a:spcBef>
                <a:spcPts val="0"/>
              </a:spcBef>
              <a:spcAft>
                <a:spcPts val="0"/>
              </a:spcAft>
              <a:buSzPts val="1100"/>
              <a:buChar char="●"/>
            </a:pPr>
            <a:r>
              <a:rPr lang="en"/>
              <a:t>Position 15 is coded a tell us that this heading can be used a Subject Heading in a Bib Record</a:t>
            </a:r>
            <a:endParaRPr/>
          </a:p>
          <a:p>
            <a:pPr marL="457200" lvl="0" indent="-298450" algn="l" rtl="0">
              <a:spcBef>
                <a:spcPts val="0"/>
              </a:spcBef>
              <a:spcAft>
                <a:spcPts val="0"/>
              </a:spcAft>
              <a:buSzPts val="1100"/>
              <a:buChar char="●"/>
            </a:pPr>
            <a:r>
              <a:rPr lang="en"/>
              <a:t>In the 010 LC Control number field the prefix is “sh” = Library of Congress Subject Heading, not a name heading</a:t>
            </a:r>
            <a:endParaRPr/>
          </a:p>
          <a:p>
            <a:pPr marL="457200" lvl="0" indent="-298450" algn="l" rtl="0">
              <a:spcBef>
                <a:spcPts val="0"/>
              </a:spcBef>
              <a:spcAft>
                <a:spcPts val="0"/>
              </a:spcAft>
              <a:buSzPts val="1100"/>
              <a:buChar char="●"/>
            </a:pPr>
            <a:r>
              <a:rPr lang="en"/>
              <a:t>The Established heading for this Non- Jurisdictional Geographic Name is found in the 151 field - Arctic regions</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6f930170c4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6f930170c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Like the  4XX in other name authority records, there can be a “See from Reference” in a Geographic Name Authority Record in a 451 if it’s a Heading that is a jurisdictional or non-jurisdictional Geographic Name that is NOT the 1st element of a Govt. Body</a:t>
            </a:r>
            <a:endParaRPr/>
          </a:p>
          <a:p>
            <a:pPr marL="0" lvl="0" indent="0" algn="l" rtl="0">
              <a:lnSpc>
                <a:spcPct val="115000"/>
              </a:lnSpc>
              <a:spcBef>
                <a:spcPts val="1200"/>
              </a:spcBef>
              <a:spcAft>
                <a:spcPts val="0"/>
              </a:spcAft>
              <a:buNone/>
            </a:pPr>
            <a:r>
              <a:rPr lang="en"/>
              <a:t>It serves the same purpose in other name authority record  :</a:t>
            </a:r>
            <a:endParaRPr/>
          </a:p>
          <a:p>
            <a:pPr marL="457200" lvl="0" indent="0" algn="l" rtl="0">
              <a:lnSpc>
                <a:spcPct val="115000"/>
              </a:lnSpc>
              <a:spcBef>
                <a:spcPts val="1200"/>
              </a:spcBef>
              <a:spcAft>
                <a:spcPts val="0"/>
              </a:spcAft>
              <a:buNone/>
            </a:pPr>
            <a:r>
              <a:rPr lang="en"/>
              <a:t>Provides direction  a form of a geographic name that is not an established heading (451) to an established geographic name heading (151)</a:t>
            </a:r>
            <a:endParaRPr/>
          </a:p>
          <a:p>
            <a:pPr marL="0" lvl="0" indent="457200" algn="l" rtl="0">
              <a:lnSpc>
                <a:spcPct val="115000"/>
              </a:lnSpc>
              <a:spcBef>
                <a:spcPts val="1200"/>
              </a:spcBef>
              <a:spcAft>
                <a:spcPts val="0"/>
              </a:spcAft>
              <a:buNone/>
            </a:pPr>
            <a:r>
              <a:rPr lang="en"/>
              <a:t>Helps catalogers find established name headings to use in a 151, 651 or 751  field in a bibliographic record Can generate a  </a:t>
            </a:r>
            <a:r>
              <a:rPr lang="en" i="1"/>
              <a:t>see from</a:t>
            </a:r>
            <a:r>
              <a:rPr lang="en"/>
              <a:t> reference in your public catalog, that will direct users to records with an authorized name heading, which then lead to a list of  all materials by or about that person..</a:t>
            </a: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6f930170c4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6f930170c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Like the  4XX in other name authority records, there can be a “See from Reference” in a Geographic Name Authority Record in a 410 if it’s a Heading that is a jurisdictional 1st element of a Govt. Body</a:t>
            </a:r>
            <a:endParaRPr/>
          </a:p>
          <a:p>
            <a:pPr marL="0" lvl="0" indent="0" algn="l" rtl="0">
              <a:lnSpc>
                <a:spcPct val="115000"/>
              </a:lnSpc>
              <a:spcBef>
                <a:spcPts val="1200"/>
              </a:spcBef>
              <a:spcAft>
                <a:spcPts val="0"/>
              </a:spcAft>
              <a:buNone/>
            </a:pPr>
            <a:r>
              <a:rPr lang="en"/>
              <a:t>It serves the same purpose in other name authority record  :</a:t>
            </a:r>
            <a:endParaRPr/>
          </a:p>
          <a:p>
            <a:pPr marL="457200" lvl="0" indent="0" algn="l" rtl="0">
              <a:lnSpc>
                <a:spcPct val="115000"/>
              </a:lnSpc>
              <a:spcBef>
                <a:spcPts val="1200"/>
              </a:spcBef>
              <a:spcAft>
                <a:spcPts val="0"/>
              </a:spcAft>
              <a:buNone/>
            </a:pPr>
            <a:r>
              <a:rPr lang="en"/>
              <a:t>Provides direction  a form of a geographic name that is not an established heading (410) to an established geographic name heading (110)</a:t>
            </a:r>
            <a:endParaRPr/>
          </a:p>
          <a:p>
            <a:pPr marL="0" lvl="0" indent="457200" algn="l" rtl="0">
              <a:lnSpc>
                <a:spcPct val="115000"/>
              </a:lnSpc>
              <a:spcBef>
                <a:spcPts val="1200"/>
              </a:spcBef>
              <a:spcAft>
                <a:spcPts val="0"/>
              </a:spcAft>
              <a:buNone/>
            </a:pPr>
            <a:r>
              <a:rPr lang="en"/>
              <a:t>Helps catalogers find established name headings to use in a 110, 610 or 710  field in a bibliographic record Can generate a  </a:t>
            </a:r>
            <a:r>
              <a:rPr lang="en" i="1"/>
              <a:t>see from</a:t>
            </a:r>
            <a:r>
              <a:rPr lang="en"/>
              <a:t> reference in your public catalog, that will direct users to records with an authorized name heading, which then lead to a list of  all materials by or about that person..</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6f930170c4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6f930170c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Field 551 in a geographic name  authority record is referred to as a “See Also from Reference” if it’s a Heading that is a jurisdictional or non-jurisdictional Geographic Name that is NOT the 1st element of a Govt. Body</a:t>
            </a:r>
            <a:endParaRPr/>
          </a:p>
          <a:p>
            <a:pPr marL="0" lvl="0" indent="0" algn="l" rtl="0">
              <a:lnSpc>
                <a:spcPct val="115000"/>
              </a:lnSpc>
              <a:spcBef>
                <a:spcPts val="1200"/>
              </a:spcBef>
              <a:spcAft>
                <a:spcPts val="0"/>
              </a:spcAft>
              <a:buNone/>
            </a:pPr>
            <a:r>
              <a:rPr lang="en"/>
              <a:t>The purposes are the same as in a other name authority records</a:t>
            </a:r>
            <a:endParaRPr/>
          </a:p>
          <a:p>
            <a:pPr marL="457200" lvl="0" indent="0" algn="l" rtl="0">
              <a:lnSpc>
                <a:spcPct val="115000"/>
              </a:lnSpc>
              <a:spcBef>
                <a:spcPts val="1200"/>
              </a:spcBef>
              <a:spcAft>
                <a:spcPts val="0"/>
              </a:spcAft>
              <a:buNone/>
            </a:pPr>
            <a:r>
              <a:rPr lang="en"/>
              <a:t>Provide direction from an established name heading to another established name heading (551) </a:t>
            </a:r>
            <a:endParaRPr/>
          </a:p>
          <a:p>
            <a:pPr marL="457200" lvl="0" indent="0" algn="l" rtl="0">
              <a:lnSpc>
                <a:spcPct val="115000"/>
              </a:lnSpc>
              <a:spcBef>
                <a:spcPts val="1200"/>
              </a:spcBef>
              <a:spcAft>
                <a:spcPts val="0"/>
              </a:spcAft>
              <a:buNone/>
            </a:pPr>
            <a:r>
              <a:rPr lang="en"/>
              <a:t>Help catalogers find alternate established name headings that may be used in a 151, 651 or 751 field in a bibliographic record</a:t>
            </a:r>
            <a:endParaRPr/>
          </a:p>
          <a:p>
            <a:pPr marL="457200" lvl="0" indent="0" algn="l" rtl="0">
              <a:lnSpc>
                <a:spcPct val="115000"/>
              </a:lnSpc>
              <a:spcBef>
                <a:spcPts val="1200"/>
              </a:spcBef>
              <a:spcAft>
                <a:spcPts val="0"/>
              </a:spcAft>
              <a:buNone/>
            </a:pPr>
            <a:r>
              <a:rPr lang="en"/>
              <a:t>	In this example this is a non-jurisdictional geographic name, so the 151 “Arctic regions” can only be used in a subject field in a bib recor</a:t>
            </a:r>
            <a:endParaRPr/>
          </a:p>
          <a:p>
            <a:pPr marL="457200" lvl="0" indent="0" algn="l" rtl="0">
              <a:lnSpc>
                <a:spcPct val="115000"/>
              </a:lnSpc>
              <a:spcBef>
                <a:spcPts val="1200"/>
              </a:spcBef>
              <a:spcAft>
                <a:spcPts val="0"/>
              </a:spcAft>
              <a:buNone/>
            </a:pPr>
            <a:r>
              <a:rPr lang="en"/>
              <a:t>They are used to generate a  </a:t>
            </a:r>
            <a:r>
              <a:rPr lang="en" i="1"/>
              <a:t>see from</a:t>
            </a:r>
            <a:r>
              <a:rPr lang="en"/>
              <a:t> reference in your public catalog, that will direct users to records with an authorized name heading, which then lead to a list of  all materials by or about that person together in a search display.</a:t>
            </a:r>
            <a:endParaRPr/>
          </a:p>
          <a:p>
            <a:pPr marL="457200" lvl="0" indent="0" algn="l" rtl="0">
              <a:lnSpc>
                <a:spcPct val="115000"/>
              </a:lnSpc>
              <a:spcBef>
                <a:spcPts val="1200"/>
              </a:spcBef>
              <a:spcAft>
                <a:spcPts val="1200"/>
              </a:spcAft>
              <a:buNone/>
            </a:pPr>
            <a:r>
              <a:rPr lang="en"/>
              <a:t>Here the 551 - Polar Regions-  is a broader subject heading - the subfield w coded “g” indicates that.</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6f930170c4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6f930170c4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Like the  511 in other name authority records, there can be a “See from Reference” in a Geographic Name Authority Record in a 510 if it’s a Heading that is a jurisdictional 1st element of a Govt. Body</a:t>
            </a:r>
            <a:endParaRPr/>
          </a:p>
          <a:p>
            <a:pPr marL="0" lvl="0" indent="0" algn="l" rtl="0">
              <a:lnSpc>
                <a:spcPct val="115000"/>
              </a:lnSpc>
              <a:spcBef>
                <a:spcPts val="1200"/>
              </a:spcBef>
              <a:spcAft>
                <a:spcPts val="0"/>
              </a:spcAft>
              <a:buNone/>
            </a:pPr>
            <a:r>
              <a:rPr lang="en"/>
              <a:t>The purposes are the same as in a other name authority records</a:t>
            </a:r>
            <a:endParaRPr/>
          </a:p>
          <a:p>
            <a:pPr marL="457200" lvl="0" indent="0" algn="l" rtl="0">
              <a:lnSpc>
                <a:spcPct val="115000"/>
              </a:lnSpc>
              <a:spcBef>
                <a:spcPts val="1200"/>
              </a:spcBef>
              <a:spcAft>
                <a:spcPts val="0"/>
              </a:spcAft>
              <a:buNone/>
            </a:pPr>
            <a:r>
              <a:rPr lang="en"/>
              <a:t>Provide direction from an established name heading to another established name heading (510) </a:t>
            </a:r>
            <a:endParaRPr/>
          </a:p>
          <a:p>
            <a:pPr marL="457200" lvl="0" indent="0" algn="l" rtl="0">
              <a:lnSpc>
                <a:spcPct val="115000"/>
              </a:lnSpc>
              <a:spcBef>
                <a:spcPts val="1200"/>
              </a:spcBef>
              <a:spcAft>
                <a:spcPts val="0"/>
              </a:spcAft>
              <a:buNone/>
            </a:pPr>
            <a:r>
              <a:rPr lang="en"/>
              <a:t>Help catalogers find alternate established name headings that may be used in a 110, 610 or 710 field in a bibliographic record</a:t>
            </a:r>
            <a:endParaRPr/>
          </a:p>
          <a:p>
            <a:pPr marL="457200" lvl="0" indent="0" algn="l" rtl="0">
              <a:lnSpc>
                <a:spcPct val="115000"/>
              </a:lnSpc>
              <a:spcBef>
                <a:spcPts val="1200"/>
              </a:spcBef>
              <a:spcAft>
                <a:spcPts val="0"/>
              </a:spcAft>
              <a:buNone/>
            </a:pPr>
            <a:r>
              <a:rPr lang="en"/>
              <a:t>	They are used to generate a  </a:t>
            </a:r>
            <a:r>
              <a:rPr lang="en" i="1"/>
              <a:t>see from</a:t>
            </a:r>
            <a:r>
              <a:rPr lang="en"/>
              <a:t> reference in your public catalog, that will direct users to records with an authorized name heading, which then lead to a list of  all materials by or about that person together in a search display.</a:t>
            </a:r>
            <a:endParaRPr/>
          </a:p>
          <a:p>
            <a:pPr marL="457200" lvl="0" indent="0" algn="l" rtl="0">
              <a:lnSpc>
                <a:spcPct val="115000"/>
              </a:lnSpc>
              <a:spcBef>
                <a:spcPts val="1200"/>
              </a:spcBef>
              <a:spcAft>
                <a:spcPts val="1200"/>
              </a:spcAft>
              <a:buNone/>
            </a:pPr>
            <a:r>
              <a:rPr lang="en"/>
              <a:t>Here the 510 fields are later names for the heading in the 110 field. The code “b” in the subfield w indicates that</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6f9ecd4419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6f9ecd441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6XX notes fields contain the same tags and information as in a Personal Name Authority Record or Corporate Name</a:t>
            </a:r>
            <a:endParaRPr/>
          </a:p>
          <a:p>
            <a:pPr marL="0" lvl="0" indent="0" algn="l" rtl="0">
              <a:spcBef>
                <a:spcPts val="0"/>
              </a:spcBef>
              <a:spcAft>
                <a:spcPts val="0"/>
              </a:spcAft>
              <a:buNone/>
            </a:pPr>
            <a:endParaRPr/>
          </a:p>
          <a:p>
            <a:pPr marL="0" lvl="0" indent="0" algn="l" rtl="0">
              <a:spcBef>
                <a:spcPts val="0"/>
              </a:spcBef>
              <a:spcAft>
                <a:spcPts val="0"/>
              </a:spcAft>
              <a:buNone/>
            </a:pPr>
            <a:r>
              <a:rPr lang="en"/>
              <a:t>Some of the more commonly used 6XX fields are:</a:t>
            </a:r>
            <a:endParaRPr/>
          </a:p>
          <a:p>
            <a:pPr marL="0" lvl="0" indent="0" algn="l" rtl="0">
              <a:spcBef>
                <a:spcPts val="0"/>
              </a:spcBef>
              <a:spcAft>
                <a:spcPts val="0"/>
              </a:spcAft>
              <a:buNone/>
            </a:pPr>
            <a:endParaRPr/>
          </a:p>
          <a:p>
            <a:pPr marL="0" lvl="0" indent="0" algn="l" rtl="0">
              <a:spcBef>
                <a:spcPts val="0"/>
              </a:spcBef>
              <a:spcAft>
                <a:spcPts val="0"/>
              </a:spcAft>
              <a:buNone/>
            </a:pPr>
            <a:r>
              <a:rPr lang="en"/>
              <a:t>663/664 and 670 operate the same way in Corporate Name ARs as covered in Personal NAR</a:t>
            </a:r>
            <a:endParaRPr/>
          </a:p>
          <a:p>
            <a:pPr marL="0" lvl="0" indent="0" algn="l" rtl="0">
              <a:spcBef>
                <a:spcPts val="0"/>
              </a:spcBef>
              <a:spcAft>
                <a:spcPts val="0"/>
              </a:spcAft>
              <a:buNone/>
            </a:pPr>
            <a:endParaRPr/>
          </a:p>
          <a:p>
            <a:pPr marL="0" lvl="0" indent="0" algn="l" rtl="0">
              <a:spcBef>
                <a:spcPts val="0"/>
              </a:spcBef>
              <a:spcAft>
                <a:spcPts val="0"/>
              </a:spcAft>
              <a:buNone/>
            </a:pPr>
            <a:r>
              <a:rPr lang="en"/>
              <a:t>666 - Reference note, the 1xx field is not an established heading (Reference) and the note contains explanatory information </a:t>
            </a:r>
            <a:endParaRPr/>
          </a:p>
          <a:p>
            <a:pPr marL="0" lvl="0" indent="0" algn="l" rtl="0">
              <a:spcBef>
                <a:spcPts val="0"/>
              </a:spcBef>
              <a:spcAft>
                <a:spcPts val="0"/>
              </a:spcAft>
              <a:buNone/>
            </a:pPr>
            <a:endParaRPr/>
          </a:p>
          <a:p>
            <a:pPr marL="0" lvl="0" indent="0" algn="l" rtl="0">
              <a:spcBef>
                <a:spcPts val="0"/>
              </a:spcBef>
              <a:spcAft>
                <a:spcPts val="0"/>
              </a:spcAft>
              <a:buNone/>
            </a:pPr>
            <a:r>
              <a:rPr lang="en"/>
              <a:t>667/680 are General Notes - Public and Non-public</a:t>
            </a:r>
            <a:endParaRPr/>
          </a:p>
          <a:p>
            <a:pPr marL="0" lvl="0" indent="0" algn="l" rtl="0">
              <a:spcBef>
                <a:spcPts val="0"/>
              </a:spcBef>
              <a:spcAft>
                <a:spcPts val="0"/>
              </a:spcAft>
              <a:buNone/>
            </a:pPr>
            <a:endParaRPr/>
          </a:p>
          <a:p>
            <a:pPr marL="0" lvl="0" indent="0" algn="l" rtl="0">
              <a:spcBef>
                <a:spcPts val="0"/>
              </a:spcBef>
              <a:spcAft>
                <a:spcPts val="0"/>
              </a:spcAft>
              <a:buNone/>
            </a:pPr>
            <a:r>
              <a:rPr lang="en"/>
              <a:t>678 Give Biographical or Historical Data which can help to decide if the 1XX field is the correct heading that your piece is by or about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6f9ecd4419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6f9ecd441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7XX Fields provide a machine link between headings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637da8ada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637da8ada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73e904e20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73e904e20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73e904e20f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73e904e20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Monographic series include continuing resources like serials, periodicals, and newspapers. </a:t>
            </a:r>
            <a:endParaRPr/>
          </a:p>
          <a:p>
            <a:pPr marL="457200" lvl="0" indent="0" algn="l" rtl="0">
              <a:lnSpc>
                <a:spcPct val="115000"/>
              </a:lnSpc>
              <a:spcBef>
                <a:spcPts val="400"/>
              </a:spcBef>
              <a:spcAft>
                <a:spcPts val="0"/>
              </a:spcAft>
              <a:buNone/>
            </a:pPr>
            <a:r>
              <a:rPr lang="en" sz="1200"/>
              <a:t>A Monographic series and serials have three main characteristics:</a:t>
            </a:r>
            <a:endParaRPr sz="1200"/>
          </a:p>
          <a:p>
            <a:pPr marL="914400" lvl="0" indent="0" algn="l" rtl="0">
              <a:lnSpc>
                <a:spcPct val="115000"/>
              </a:lnSpc>
              <a:spcBef>
                <a:spcPts val="400"/>
              </a:spcBef>
              <a:spcAft>
                <a:spcPts val="0"/>
              </a:spcAft>
              <a:buNone/>
            </a:pPr>
            <a:r>
              <a:rPr lang="en" sz="1200"/>
              <a:t>--it is issued in a succession of discrete parts;</a:t>
            </a:r>
            <a:endParaRPr sz="1200"/>
          </a:p>
          <a:p>
            <a:pPr marL="914400" lvl="0" indent="0" algn="l" rtl="0">
              <a:lnSpc>
                <a:spcPct val="115000"/>
              </a:lnSpc>
              <a:spcBef>
                <a:spcPts val="400"/>
              </a:spcBef>
              <a:spcAft>
                <a:spcPts val="0"/>
              </a:spcAft>
              <a:buNone/>
            </a:pPr>
            <a:r>
              <a:rPr lang="en" sz="1200"/>
              <a:t>--it usually bears numbering; and</a:t>
            </a:r>
            <a:endParaRPr sz="1200"/>
          </a:p>
          <a:p>
            <a:pPr marL="914400" lvl="0" indent="0" algn="l" rtl="0">
              <a:lnSpc>
                <a:spcPct val="115000"/>
              </a:lnSpc>
              <a:spcBef>
                <a:spcPts val="400"/>
              </a:spcBef>
              <a:spcAft>
                <a:spcPts val="0"/>
              </a:spcAft>
              <a:buNone/>
            </a:pPr>
            <a:r>
              <a:rPr lang="en" sz="1200"/>
              <a:t>--it has no pre-determined conclusion.</a:t>
            </a:r>
            <a:endParaRPr sz="1200"/>
          </a:p>
          <a:p>
            <a:pPr marL="0" lvl="0" indent="0" algn="l" rtl="0">
              <a:lnSpc>
                <a:spcPct val="115000"/>
              </a:lnSpc>
              <a:spcBef>
                <a:spcPts val="400"/>
              </a:spcBef>
              <a:spcAft>
                <a:spcPts val="0"/>
              </a:spcAft>
              <a:buNone/>
            </a:pPr>
            <a:r>
              <a:rPr lang="en" sz="1200"/>
              <a:t>***Additional characteristic of Monographic series, outside of serials, they have a collective title and a distinct title</a:t>
            </a:r>
            <a:endParaRPr sz="1200"/>
          </a:p>
          <a:p>
            <a:pPr marL="0" lvl="0" indent="0" algn="l" rtl="0">
              <a:lnSpc>
                <a:spcPct val="115000"/>
              </a:lnSpc>
              <a:spcBef>
                <a:spcPts val="400"/>
              </a:spcBef>
              <a:spcAft>
                <a:spcPts val="0"/>
              </a:spcAft>
              <a:buNone/>
            </a:pPr>
            <a:endParaRPr sz="1200"/>
          </a:p>
          <a:p>
            <a:pPr marL="0" lvl="0" indent="0" algn="l" rtl="0">
              <a:lnSpc>
                <a:spcPct val="115000"/>
              </a:lnSpc>
              <a:spcBef>
                <a:spcPts val="400"/>
              </a:spcBef>
              <a:spcAft>
                <a:spcPts val="0"/>
              </a:spcAft>
              <a:buNone/>
            </a:pPr>
            <a:r>
              <a:rPr lang="en" sz="1200"/>
              <a:t>Multipart monographs, were also called multipart items</a:t>
            </a:r>
            <a:endParaRPr sz="1200"/>
          </a:p>
          <a:p>
            <a:pPr marL="0" lvl="0" indent="0" algn="l" rtl="0">
              <a:lnSpc>
                <a:spcPct val="115000"/>
              </a:lnSpc>
              <a:spcBef>
                <a:spcPts val="400"/>
              </a:spcBef>
              <a:spcAft>
                <a:spcPts val="0"/>
              </a:spcAft>
              <a:buNone/>
            </a:pPr>
            <a:r>
              <a:rPr lang="en" sz="1200"/>
              <a:t>	-Issued in seperate parts and finite (a predetermined end point - even if the end point is the death of the author)</a:t>
            </a:r>
            <a:endParaRPr sz="1200"/>
          </a:p>
          <a:p>
            <a:pPr marL="0" lvl="0" indent="0" algn="l" rtl="0">
              <a:lnSpc>
                <a:spcPct val="115000"/>
              </a:lnSpc>
              <a:spcBef>
                <a:spcPts val="400"/>
              </a:spcBef>
              <a:spcAft>
                <a:spcPts val="0"/>
              </a:spcAft>
              <a:buNone/>
            </a:pPr>
            <a:r>
              <a:rPr lang="en" sz="1200"/>
              <a:t>	-May or may not have numbering and individual titles.</a:t>
            </a:r>
            <a:endParaRPr sz="1200"/>
          </a:p>
          <a:p>
            <a:pPr marL="0" lvl="0" indent="0" algn="l" rtl="0">
              <a:lnSpc>
                <a:spcPct val="115000"/>
              </a:lnSpc>
              <a:spcBef>
                <a:spcPts val="400"/>
              </a:spcBef>
              <a:spcAft>
                <a:spcPts val="0"/>
              </a:spcAft>
              <a:buNone/>
            </a:pPr>
            <a:r>
              <a:rPr lang="en" sz="1200"/>
              <a:t>Series like phrase</a:t>
            </a:r>
            <a:endParaRPr sz="1200"/>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f9ecd4419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f9ecd441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example of a Reference Record.</a:t>
            </a:r>
            <a:endParaRPr/>
          </a:p>
          <a:p>
            <a:pPr marL="0" lvl="0" indent="0" algn="l" rtl="0">
              <a:spcBef>
                <a:spcPts val="0"/>
              </a:spcBef>
              <a:spcAft>
                <a:spcPts val="0"/>
              </a:spcAft>
              <a:buNone/>
            </a:pPr>
            <a:endParaRPr/>
          </a:p>
          <a:p>
            <a:pPr marL="0" lvl="0" indent="0" algn="l" rtl="0">
              <a:spcBef>
                <a:spcPts val="0"/>
              </a:spcBef>
              <a:spcAft>
                <a:spcPts val="0"/>
              </a:spcAft>
              <a:buNone/>
            </a:pPr>
            <a:r>
              <a:rPr lang="en"/>
              <a:t>Here the 008/09 position highlighted in the red box is “b” indicating this is a Reference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This record is intended to provide instruction</a:t>
            </a:r>
            <a:endParaRPr/>
          </a:p>
          <a:p>
            <a:pPr marL="0" lvl="0" indent="0" algn="l" rtl="0">
              <a:spcBef>
                <a:spcPts val="0"/>
              </a:spcBef>
              <a:spcAft>
                <a:spcPts val="0"/>
              </a:spcAft>
              <a:buNone/>
            </a:pPr>
            <a:endParaRPr/>
          </a:p>
          <a:p>
            <a:pPr marL="0" lvl="0" indent="0" algn="l" rtl="0">
              <a:spcBef>
                <a:spcPts val="0"/>
              </a:spcBef>
              <a:spcAft>
                <a:spcPts val="0"/>
              </a:spcAft>
              <a:buNone/>
            </a:pPr>
            <a:r>
              <a:rPr lang="en"/>
              <a:t>The 150 Field is not to be used as a lead element in 1XX, 6XX, 7XX or 8XX fields in a Bibliographic Record, but rather as a subdivision</a:t>
            </a:r>
            <a:endParaRPr/>
          </a:p>
          <a:p>
            <a:pPr marL="0" lvl="0" indent="0" algn="l" rtl="0">
              <a:spcBef>
                <a:spcPts val="0"/>
              </a:spcBef>
              <a:spcAft>
                <a:spcPts val="0"/>
              </a:spcAft>
              <a:buNone/>
            </a:pPr>
            <a:endParaRPr/>
          </a:p>
          <a:p>
            <a:pPr marL="0" lvl="0" indent="0" algn="l" rtl="0">
              <a:spcBef>
                <a:spcPts val="0"/>
              </a:spcBef>
              <a:spcAft>
                <a:spcPts val="0"/>
              </a:spcAft>
              <a:buNone/>
            </a:pPr>
            <a:r>
              <a:rPr lang="en"/>
              <a:t>In Reference records there will be either a 260 or a 644 field to provide usage instructions</a:t>
            </a:r>
            <a:endParaRPr/>
          </a:p>
          <a:p>
            <a:pPr marL="0" lvl="0" indent="0" algn="l" rtl="0">
              <a:spcBef>
                <a:spcPts val="0"/>
              </a:spcBef>
              <a:spcAft>
                <a:spcPts val="0"/>
              </a:spcAft>
              <a:buNone/>
            </a:pPr>
            <a:endParaRPr/>
          </a:p>
          <a:p>
            <a:pPr marL="0" lvl="0" indent="0" algn="l" rtl="0">
              <a:spcBef>
                <a:spcPts val="0"/>
              </a:spcBef>
              <a:spcAft>
                <a:spcPts val="0"/>
              </a:spcAft>
              <a:buNone/>
            </a:pPr>
            <a:r>
              <a:rPr lang="en"/>
              <a:t>Here he 260 Field gives instruction to use the phrase “Religious life and customs” as a subdivision under names of countries, cities, etc. for description of the religious practices and customs of those places.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MARC 21 Authority File Records are intended to provide consistently constructed terms and phrases from a controlled vocabulary, using fields tags, indicators and codes.</a:t>
            </a:r>
            <a:endParaRPr/>
          </a:p>
          <a:p>
            <a:pPr marL="0" lvl="0" indent="0" algn="l" rtl="0">
              <a:spcBef>
                <a:spcPts val="0"/>
              </a:spcBef>
              <a:spcAft>
                <a:spcPts val="0"/>
              </a:spcAft>
              <a:buNone/>
            </a:pPr>
            <a:endParaRPr/>
          </a:p>
          <a:p>
            <a:pPr marL="0" lvl="0" indent="0" algn="l" rtl="0">
              <a:spcBef>
                <a:spcPts val="0"/>
              </a:spcBef>
              <a:spcAft>
                <a:spcPts val="0"/>
              </a:spcAft>
              <a:buNone/>
            </a:pPr>
            <a:r>
              <a:rPr lang="en"/>
              <a:t>They also provide instruction on appropriate usage and subdivision of these Headings.</a:t>
            </a:r>
            <a:endParaRPr/>
          </a:p>
          <a:p>
            <a:pPr marL="0" lvl="0" indent="0" algn="l" rtl="0">
              <a:spcBef>
                <a:spcPts val="0"/>
              </a:spcBef>
              <a:spcAft>
                <a:spcPts val="0"/>
              </a:spcAft>
              <a:buNone/>
            </a:pPr>
            <a:endParaRPr/>
          </a:p>
          <a:p>
            <a:pPr marL="0" lvl="0" indent="0" algn="l" rtl="0">
              <a:spcBef>
                <a:spcPts val="0"/>
              </a:spcBef>
              <a:spcAft>
                <a:spcPts val="0"/>
              </a:spcAft>
              <a:buNone/>
            </a:pPr>
            <a:r>
              <a:rPr lang="en"/>
              <a:t>Keep in mind this basic introduction to information and  display as we describe in detail Authority Records for different types of Access Point Headings that can be used in Bibliographic Records.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73e904e20f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73e904e20f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73e904e20f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73e904e20f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73e904e20f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73e904e20f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73e904e20f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73e904e20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73e904e20f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73e904e20f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73e904e20f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73e904e20f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73e904e20f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73e904e20f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73e904e20f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73e904e20f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Subfield w will establish relationship with 1XX. </a:t>
            </a:r>
            <a:endParaRPr/>
          </a:p>
          <a:p>
            <a:pPr marL="0" lvl="0" indent="0" algn="l" rtl="0">
              <a:spcBef>
                <a:spcPts val="0"/>
              </a:spcBef>
              <a:spcAft>
                <a:spcPts val="0"/>
              </a:spcAft>
              <a:buNone/>
            </a:pPr>
            <a:r>
              <a:rPr lang="en"/>
              <a:t>Special relationship to heading (Earlier/later/broader term, etc) / tracing use restriction / Earlier form of heading(pre-AACR or not /Reference display (when to display a cross reference from tracing)</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73e904e20f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73e904e20f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73e904e20f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73e904e20f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0022f3c01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0022f3c0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FF"/>
                </a:highlight>
              </a:rPr>
              <a:t>Myself, Laura and Rosemary will each be detailing different Headings Authority Records..</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I’ll start by describing Library of Congress </a:t>
            </a:r>
            <a:r>
              <a:rPr lang="en" b="1">
                <a:highlight>
                  <a:srgbClr val="FFFFFF"/>
                </a:highlight>
              </a:rPr>
              <a:t>Subject</a:t>
            </a:r>
            <a:r>
              <a:rPr lang="en">
                <a:highlight>
                  <a:srgbClr val="FFFFFF"/>
                </a:highlight>
              </a:rPr>
              <a:t> Heading Authority Records.</a:t>
            </a:r>
            <a:endParaRPr>
              <a:highlight>
                <a:srgbClr val="FFFFFF"/>
              </a:highlight>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73e904e20f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73e904e20f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73e904e20f_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73e904e20f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73e904e20f_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73e904e20f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73e904e20f_1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73e904e20f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73e904e20f_1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73e904e20f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73e904e20f_1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73e904e20f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73e904e20f_1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73e904e20f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Contain information concerning the treatment of the series represented by the 1XX heading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3e904e20f_1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3e904e20f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73e904e20f_1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73e904e20f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Analyized in Full - Traced as a series - classified seperately</a:t>
            </a:r>
            <a:endParaRPr/>
          </a:p>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73e904e20f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73e904e20f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0022f3c0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0022f3c0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Library of Congress Subject Headings (LCSH) are terms that capture the essence of a topic.</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terms within LCSH make up  a controlled vocabulary which are then used as subject access points in bibliographic records.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These subject headings are found in the  subject authority file maintained by the Library of Congress.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It is popularly known by its abbreviation as </a:t>
            </a:r>
            <a:r>
              <a:rPr lang="en" i="1"/>
              <a:t>LCSH</a:t>
            </a:r>
            <a:r>
              <a:rPr lang="en"/>
              <a:t> and is sometimes used interchangeably with the phrase subject authority file.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Library of Congress Subject Authority File includes subject access points for topical, name, uniform title and geographic subjects.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Library of Congress Subject Headings are created using instruction provided in the Library of Congress Subject Cataloging Manual.</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Today’s focus is not on how the subject headings are constructed using the rules in the Library of Congress Subject Cataloging Manual, but rather how to interpret and use the information in subject authority records  to verify or assign headings in bibliographic records.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 LC Subject Headings are created as part of the Project for Cooperative Cataloging/Subject Authority Cooperative Program - PCC/SACO</a:t>
            </a:r>
            <a:endParaRPr/>
          </a:p>
          <a:p>
            <a:pPr marL="0" lvl="0" indent="0" algn="l" rtl="0">
              <a:lnSpc>
                <a:spcPct val="115000"/>
              </a:lnSpc>
              <a:spcBef>
                <a:spcPts val="0"/>
              </a:spcBef>
              <a:spcAft>
                <a:spcPts val="0"/>
              </a:spcAft>
              <a:buNone/>
            </a:pPr>
            <a:r>
              <a:rPr lang="en"/>
              <a:t> </a:t>
            </a:r>
            <a:endParaRPr/>
          </a:p>
          <a:p>
            <a:pPr marL="0" lvl="0" indent="0" algn="l" rtl="0">
              <a:lnSpc>
                <a:spcPct val="115000"/>
              </a:lnSpc>
              <a:spcBef>
                <a:spcPts val="0"/>
              </a:spcBef>
              <a:spcAft>
                <a:spcPts val="0"/>
              </a:spcAft>
              <a:buNone/>
            </a:pPr>
            <a:r>
              <a:rPr lang="en"/>
              <a:t>This program (SACO) enables member institutions to submit proposals for additions to Library of Congress Subject Headings (LCSH)</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If interested in becoming a SACO participant, find more information on requirements and training at </a:t>
            </a:r>
            <a:r>
              <a:rPr lang="en" u="sng">
                <a:solidFill>
                  <a:schemeClr val="hlink"/>
                </a:solidFill>
                <a:hlinkClick r:id="rId3"/>
              </a:rPr>
              <a:t>https://www.loc.gov/aba/pcc/saco</a:t>
            </a: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73e904e20f_1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73e904e20f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73e904e20f_1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73e904e20f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73e904e20f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73e904e20f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73e904e20f_1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73e904e20f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73e904e20f_1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73e904e20f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73e904e20f_1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73e904e20f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73e904e20f_1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73e904e20f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73e904e20f_1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73e904e20f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637da8ada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637da8ada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6f9ecd4419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6f9ecd441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t>A uniform title is A heading consisting of the title by which an item or a series is identified for cataloging purposes when the title is not entered under a personal, corporate, meeting, or jurisdiction name in a name/title heading construction.  </a:t>
            </a:r>
            <a:endParaRPr/>
          </a:p>
          <a:p>
            <a:pPr marL="0" lvl="0" indent="0" algn="l" rtl="0">
              <a:lnSpc>
                <a:spcPct val="115000"/>
              </a:lnSpc>
              <a:spcBef>
                <a:spcPts val="1600"/>
              </a:spcBef>
              <a:spcAft>
                <a:spcPts val="0"/>
              </a:spcAft>
              <a:buNone/>
            </a:pPr>
            <a:r>
              <a:rPr lang="en"/>
              <a:t>Uniform title established headings may be appropriately used as any type of heading - name, subject or series, depending on the type of heading</a:t>
            </a:r>
            <a:endParaRPr/>
          </a:p>
          <a:p>
            <a:pPr marL="0" lvl="0" indent="0" algn="l" rtl="0">
              <a:lnSpc>
                <a:spcPct val="115000"/>
              </a:lnSpc>
              <a:spcBef>
                <a:spcPts val="1600"/>
              </a:spcBef>
              <a:spcAft>
                <a:spcPts val="0"/>
              </a:spcAft>
              <a:buNone/>
            </a:pPr>
            <a:endParaRPr sz="1400">
              <a:solidFill>
                <a:schemeClr val="dk2"/>
              </a:solidFill>
              <a:latin typeface="Open Sans"/>
              <a:ea typeface="Open Sans"/>
              <a:cs typeface="Open Sans"/>
              <a:sym typeface="Open Sans"/>
            </a:endParaRPr>
          </a:p>
          <a:p>
            <a:pPr marL="0" lvl="0" indent="0" algn="l" rtl="0">
              <a:spcBef>
                <a:spcPts val="16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4b420c3bc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4b420c3bc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different types of subject authority records, just as there are different type of subject headings used in bibliographic records.</a:t>
            </a:r>
            <a:endParaRPr/>
          </a:p>
          <a:p>
            <a:pPr marL="0" lvl="0" indent="0" algn="l" rtl="0">
              <a:spcBef>
                <a:spcPts val="0"/>
              </a:spcBef>
              <a:spcAft>
                <a:spcPts val="0"/>
              </a:spcAft>
              <a:buNone/>
            </a:pPr>
            <a:endParaRPr/>
          </a:p>
          <a:p>
            <a:pPr marL="0" lvl="0" indent="0" algn="l" rtl="0">
              <a:spcBef>
                <a:spcPts val="0"/>
              </a:spcBef>
              <a:spcAft>
                <a:spcPts val="0"/>
              </a:spcAft>
              <a:buNone/>
            </a:pPr>
            <a:r>
              <a:rPr lang="en"/>
              <a:t>The types of subject authority records are:</a:t>
            </a:r>
            <a:endParaRPr/>
          </a:p>
          <a:p>
            <a:pPr marL="0" lvl="0" indent="0" algn="l" rtl="0">
              <a:spcBef>
                <a:spcPts val="0"/>
              </a:spcBef>
              <a:spcAft>
                <a:spcPts val="0"/>
              </a:spcAft>
              <a:buNone/>
            </a:pPr>
            <a:endParaRPr/>
          </a:p>
          <a:p>
            <a:pPr marL="0" lvl="0" indent="0" algn="l" rtl="0">
              <a:spcBef>
                <a:spcPts val="0"/>
              </a:spcBef>
              <a:spcAft>
                <a:spcPts val="0"/>
              </a:spcAft>
              <a:buNone/>
            </a:pPr>
            <a:r>
              <a:rPr lang="en"/>
              <a:t>Subject name established headings which are found in the 100, 110 and 111 fields in their authority records.</a:t>
            </a:r>
            <a:endParaRPr/>
          </a:p>
          <a:p>
            <a:pPr marL="0" lvl="0" indent="0" algn="l" rtl="0">
              <a:spcBef>
                <a:spcPts val="0"/>
              </a:spcBef>
              <a:spcAft>
                <a:spcPts val="0"/>
              </a:spcAft>
              <a:buNone/>
            </a:pPr>
            <a:endParaRPr/>
          </a:p>
          <a:p>
            <a:pPr marL="0" lvl="0" indent="0" algn="l" rtl="0">
              <a:spcBef>
                <a:spcPts val="0"/>
              </a:spcBef>
              <a:spcAft>
                <a:spcPts val="0"/>
              </a:spcAft>
              <a:buNone/>
            </a:pPr>
            <a:r>
              <a:rPr lang="en"/>
              <a:t>Geographic name established headings which are found in the 151 field in their authority records.</a:t>
            </a:r>
            <a:endParaRPr/>
          </a:p>
          <a:p>
            <a:pPr marL="0" lvl="0" indent="0" algn="l" rtl="0">
              <a:spcBef>
                <a:spcPts val="0"/>
              </a:spcBef>
              <a:spcAft>
                <a:spcPts val="0"/>
              </a:spcAft>
              <a:buNone/>
            </a:pPr>
            <a:endParaRPr/>
          </a:p>
          <a:p>
            <a:pPr marL="0" lvl="0" indent="0" algn="l" rtl="0">
              <a:spcBef>
                <a:spcPts val="0"/>
              </a:spcBef>
              <a:spcAft>
                <a:spcPts val="0"/>
              </a:spcAft>
              <a:buNone/>
            </a:pPr>
            <a:r>
              <a:rPr lang="en"/>
              <a:t>Topical subject headings which are found in the 150 field in their authority records.</a:t>
            </a:r>
            <a:endParaRPr/>
          </a:p>
          <a:p>
            <a:pPr marL="0" lvl="0" indent="0" algn="l" rtl="0">
              <a:spcBef>
                <a:spcPts val="0"/>
              </a:spcBef>
              <a:spcAft>
                <a:spcPts val="0"/>
              </a:spcAft>
              <a:buNone/>
            </a:pPr>
            <a:endParaRPr/>
          </a:p>
          <a:p>
            <a:pPr marL="0" lvl="0" indent="0" algn="l" rtl="0">
              <a:spcBef>
                <a:spcPts val="0"/>
              </a:spcBef>
              <a:spcAft>
                <a:spcPts val="0"/>
              </a:spcAft>
              <a:buNone/>
            </a:pPr>
            <a:r>
              <a:rPr lang="en"/>
              <a:t>Reference - The 150  field is not an established heading - The phrase can be used as a subdivision or other element of a heading, there is instruction included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 will break down topical subject heading authority records for you. I’ll mention a few things about the name/geographic subject headings as well, but most of the information about those authority records will be covered in the name authority record portion of the presentation. Those name heading records serve double duty as name and subject records.</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f918f89cf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f918f89cf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The 008 Field contains coded information in 40 character positions. </a:t>
            </a:r>
            <a:endParaRPr/>
          </a:p>
          <a:p>
            <a:pPr marL="0" lvl="0" indent="0" algn="l" rtl="0">
              <a:spcBef>
                <a:spcPts val="0"/>
              </a:spcBef>
              <a:spcAft>
                <a:spcPts val="0"/>
              </a:spcAft>
              <a:buNone/>
            </a:pPr>
            <a:endParaRPr/>
          </a:p>
          <a:p>
            <a:pPr marL="0" lvl="0" indent="0" algn="l" rtl="0">
              <a:spcBef>
                <a:spcPts val="0"/>
              </a:spcBef>
              <a:spcAft>
                <a:spcPts val="0"/>
              </a:spcAft>
              <a:buNone/>
            </a:pPr>
            <a:r>
              <a:rPr lang="en"/>
              <a:t>As noted, the display can vary from system to system, so the codes are universally defined by their position in the field.</a:t>
            </a:r>
            <a:endParaRPr/>
          </a:p>
          <a:p>
            <a:pPr marL="0" lvl="0" indent="0" algn="l" rtl="0">
              <a:spcBef>
                <a:spcPts val="0"/>
              </a:spcBef>
              <a:spcAft>
                <a:spcPts val="0"/>
              </a:spcAft>
              <a:buNone/>
            </a:pPr>
            <a:endParaRPr/>
          </a:p>
          <a:p>
            <a:pPr marL="0" lvl="0" indent="0" algn="l" rtl="0">
              <a:spcBef>
                <a:spcPts val="0"/>
              </a:spcBef>
              <a:spcAft>
                <a:spcPts val="0"/>
              </a:spcAft>
              <a:buNone/>
            </a:pPr>
            <a:r>
              <a:rPr lang="en"/>
              <a:t>I’ve noted here some of the elements in the 008 field which are relevant and can be useful to know as relates to a uniform title authoriyy record.</a:t>
            </a:r>
            <a:endParaRPr/>
          </a:p>
          <a:p>
            <a:pPr marL="0" lvl="0" indent="0" algn="l" rtl="0">
              <a:spcBef>
                <a:spcPts val="0"/>
              </a:spcBef>
              <a:spcAft>
                <a:spcPts val="0"/>
              </a:spcAft>
              <a:buNone/>
            </a:pPr>
            <a:endParaRPr/>
          </a:p>
          <a:p>
            <a:pPr marL="0" lvl="0" indent="0" algn="l" rtl="0">
              <a:spcBef>
                <a:spcPts val="0"/>
              </a:spcBef>
              <a:spcAft>
                <a:spcPts val="0"/>
              </a:spcAft>
              <a:buNone/>
            </a:pPr>
            <a:r>
              <a:rPr lang="en"/>
              <a:t>9th position - Kind of record </a:t>
            </a:r>
            <a:endParaRPr/>
          </a:p>
          <a:p>
            <a:pPr marL="457200" lvl="0" indent="457200" algn="l" rtl="0">
              <a:spcBef>
                <a:spcPts val="0"/>
              </a:spcBef>
              <a:spcAft>
                <a:spcPts val="0"/>
              </a:spcAft>
              <a:buNone/>
            </a:pPr>
            <a:r>
              <a:rPr lang="en"/>
              <a:t>Established heading = a</a:t>
            </a:r>
            <a:endParaRPr/>
          </a:p>
          <a:p>
            <a:pPr marL="0" lvl="0" indent="0" algn="l" rtl="0">
              <a:spcBef>
                <a:spcPts val="0"/>
              </a:spcBef>
              <a:spcAft>
                <a:spcPts val="0"/>
              </a:spcAft>
              <a:buNone/>
            </a:pPr>
            <a:r>
              <a:rPr lang="en"/>
              <a:t>		Reference record = b</a:t>
            </a:r>
            <a:endParaRPr/>
          </a:p>
          <a:p>
            <a:pPr marL="0" lvl="0" indent="0" algn="l" rtl="0">
              <a:spcBef>
                <a:spcPts val="0"/>
              </a:spcBef>
              <a:spcAft>
                <a:spcPts val="0"/>
              </a:spcAft>
              <a:buNone/>
            </a:pPr>
            <a:r>
              <a:rPr lang="en"/>
              <a:t>14th position -  Can be used as a  Main 1XX or Added 7XX  entry in a Bibliographic Record</a:t>
            </a:r>
            <a:endParaRPr/>
          </a:p>
          <a:p>
            <a:pPr marL="457200" lvl="0" indent="457200" algn="l" rtl="0">
              <a:spcBef>
                <a:spcPts val="0"/>
              </a:spcBef>
              <a:spcAft>
                <a:spcPts val="0"/>
              </a:spcAft>
              <a:buNone/>
            </a:pPr>
            <a:r>
              <a:rPr lang="en"/>
              <a:t>Appropriate = a</a:t>
            </a:r>
            <a:endParaRPr/>
          </a:p>
          <a:p>
            <a:pPr marL="457200" lvl="0" indent="457200" algn="l" rtl="0">
              <a:spcBef>
                <a:spcPts val="0"/>
              </a:spcBef>
              <a:spcAft>
                <a:spcPts val="0"/>
              </a:spcAft>
              <a:buNone/>
            </a:pPr>
            <a:r>
              <a:rPr lang="en"/>
              <a:t>Not appropriate = b</a:t>
            </a:r>
            <a:endParaRPr/>
          </a:p>
          <a:p>
            <a:pPr marL="457200" lvl="0" indent="457200" algn="l" rtl="0">
              <a:spcBef>
                <a:spcPts val="0"/>
              </a:spcBef>
              <a:spcAft>
                <a:spcPts val="0"/>
              </a:spcAft>
              <a:buNone/>
            </a:pPr>
            <a:endParaRPr/>
          </a:p>
          <a:p>
            <a:pPr marL="0" lvl="0" indent="0" algn="l" rtl="0">
              <a:spcBef>
                <a:spcPts val="0"/>
              </a:spcBef>
              <a:spcAft>
                <a:spcPts val="0"/>
              </a:spcAft>
              <a:buNone/>
            </a:pPr>
            <a:r>
              <a:rPr lang="en"/>
              <a:t>15th position - Subject Added Entry in a Bib Record    a= appropriate    b = not appropriate</a:t>
            </a:r>
            <a:endParaRPr/>
          </a:p>
          <a:p>
            <a:pPr marL="457200" lvl="0" indent="457200" algn="l" rtl="0">
              <a:spcBef>
                <a:spcPts val="0"/>
              </a:spcBef>
              <a:spcAft>
                <a:spcPts val="0"/>
              </a:spcAft>
              <a:buNone/>
            </a:pPr>
            <a:endParaRPr/>
          </a:p>
          <a:p>
            <a:pPr marL="0" lvl="0" indent="0" algn="l" rtl="0">
              <a:spcBef>
                <a:spcPts val="0"/>
              </a:spcBef>
              <a:spcAft>
                <a:spcPts val="0"/>
              </a:spcAft>
              <a:buNone/>
            </a:pPr>
            <a:r>
              <a:rPr lang="en"/>
              <a:t>16th position - Series Added Entry   a= appropriate    b = not appropriate</a:t>
            </a:r>
            <a:r>
              <a:rPr lang="en">
                <a:uFill>
                  <a:noFill/>
                </a:uFill>
                <a:hlinkClick r:id="rId3"/>
              </a:rPr>
              <a:t> </a:t>
            </a:r>
            <a:endParaRPr/>
          </a:p>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64bf3b59f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64bf3b59f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09 position in the 008 field indicates </a:t>
            </a:r>
            <a:r>
              <a:rPr lang="en" sz="1000">
                <a:highlight>
                  <a:schemeClr val="lt1"/>
                </a:highlight>
              </a:rPr>
              <a:t> whether the authority record represents an </a:t>
            </a:r>
            <a:r>
              <a:rPr lang="en" sz="1000" u="sng">
                <a:solidFill>
                  <a:srgbClr val="0000FF"/>
                </a:solidFill>
                <a:highlight>
                  <a:schemeClr val="lt1"/>
                </a:highlight>
              </a:rPr>
              <a:t>established</a:t>
            </a:r>
            <a:r>
              <a:rPr lang="en" sz="1000">
                <a:highlight>
                  <a:schemeClr val="lt1"/>
                </a:highlight>
              </a:rPr>
              <a:t> or </a:t>
            </a:r>
            <a:r>
              <a:rPr lang="en" sz="1000" u="sng">
                <a:solidFill>
                  <a:srgbClr val="0000FF"/>
                </a:solidFill>
                <a:highlight>
                  <a:schemeClr val="lt1"/>
                </a:highlight>
              </a:rPr>
              <a:t>unestablished</a:t>
            </a:r>
            <a:r>
              <a:rPr lang="en" sz="1000">
                <a:highlight>
                  <a:schemeClr val="lt1"/>
                </a:highlight>
              </a:rPr>
              <a:t> 1</a:t>
            </a:r>
            <a:r>
              <a:rPr lang="en"/>
              <a:t>30 Heading</a:t>
            </a:r>
            <a:endParaRPr/>
          </a:p>
          <a:p>
            <a:pPr marL="0" lvl="0" indent="0" algn="l" rtl="0">
              <a:spcBef>
                <a:spcPts val="0"/>
              </a:spcBef>
              <a:spcAft>
                <a:spcPts val="0"/>
              </a:spcAft>
              <a:buNone/>
            </a:pPr>
            <a:r>
              <a:rPr lang="en"/>
              <a:t>When determining if you can use a heading from a uniform title  authority record  in an access point = 130. 730. 630 or 830 fields in a bibliographic record, the code “a” in this position tells you that this is an established heading, and it can be used.</a:t>
            </a:r>
            <a:endParaRPr/>
          </a:p>
          <a:p>
            <a:pPr marL="0" lvl="0" indent="0" algn="l" rtl="0">
              <a:spcBef>
                <a:spcPts val="0"/>
              </a:spcBef>
              <a:spcAft>
                <a:spcPts val="0"/>
              </a:spcAft>
              <a:buNone/>
            </a:pPr>
            <a:endParaRPr/>
          </a:p>
          <a:p>
            <a:pPr marL="0" lvl="0" indent="0" algn="l" rtl="0">
              <a:spcBef>
                <a:spcPts val="0"/>
              </a:spcBef>
              <a:spcAft>
                <a:spcPts val="0"/>
              </a:spcAft>
              <a:buNone/>
            </a:pPr>
            <a:r>
              <a:rPr lang="en"/>
              <a:t>The code “b” means that this heading is only used as a reference,  </a:t>
            </a:r>
            <a:endParaRPr>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6f918f89cf_2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6f918f89cf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14th position in the 008 field indicates whether the</a:t>
            </a:r>
            <a:r>
              <a:rPr lang="en">
                <a:uFill>
                  <a:noFill/>
                </a:uFill>
                <a:hlinkClick r:id="rId3"/>
              </a:rPr>
              <a:t> </a:t>
            </a:r>
            <a:r>
              <a:rPr lang="en"/>
              <a:t>130 in an Authority Record is an established name heading that can be used in a 130, 630, 730 or 830 field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Code a = appropriate to be used as a name 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Code b = Not appropriate to be used as a name 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Code | = No attempt to code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6f918f89cf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6f918f89cf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a:p>
            <a:pPr marL="0" lvl="0" indent="0" algn="l" rtl="0">
              <a:spcBef>
                <a:spcPts val="0"/>
              </a:spcBef>
              <a:spcAft>
                <a:spcPts val="0"/>
              </a:spcAft>
              <a:buNone/>
            </a:pPr>
            <a:endParaRPr/>
          </a:p>
          <a:p>
            <a:pPr marL="0" lvl="0" indent="0" algn="l" rtl="0">
              <a:spcBef>
                <a:spcPts val="0"/>
              </a:spcBef>
              <a:spcAft>
                <a:spcPts val="0"/>
              </a:spcAft>
              <a:buNone/>
            </a:pPr>
            <a:r>
              <a:rPr lang="en" sz="1000">
                <a:highlight>
                  <a:srgbClr val="FFFFFF"/>
                </a:highlight>
              </a:rPr>
              <a:t>The 15 position in the 008 field indicates whether the heading in the 150 field of the authority record is appropriate to use as a 630 subject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If it’s coded “a” it is appropriate for use as a subject field in a bibliographic record ; coded “b” it’s not appropriate for use as a subject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	</a:t>
            </a:r>
            <a:endParaRPr sz="1000">
              <a:highlight>
                <a:srgbClr val="FFFFFF"/>
              </a:highlight>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6f918f89cf_2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6f918f89cf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a:p>
            <a:pPr marL="0" lvl="0" indent="0" algn="l" rtl="0">
              <a:spcBef>
                <a:spcPts val="0"/>
              </a:spcBef>
              <a:spcAft>
                <a:spcPts val="0"/>
              </a:spcAft>
              <a:buNone/>
            </a:pPr>
            <a:endParaRPr/>
          </a:p>
          <a:p>
            <a:pPr marL="0" lvl="0" indent="0" algn="l" rtl="0">
              <a:spcBef>
                <a:spcPts val="0"/>
              </a:spcBef>
              <a:spcAft>
                <a:spcPts val="0"/>
              </a:spcAft>
              <a:buNone/>
            </a:pPr>
            <a:r>
              <a:rPr lang="en" sz="1000">
                <a:highlight>
                  <a:srgbClr val="FFFFFF"/>
                </a:highlight>
              </a:rPr>
              <a:t>The 16 position in the 008 field indicates whether the heading in the 130 field of the authority record is appropriate to use as an 830 subject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If it’s coded “a” it is appropriate for use as a series field in a bibliographic record ; coded “b” it’s not appropriate for use as a series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	</a:t>
            </a:r>
            <a:endParaRPr sz="1000">
              <a:highlight>
                <a:srgbClr val="FFFFFF"/>
              </a:highlight>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6fa06eb991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6fa06eb991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Established Headings for Works and Expressions are created in the Name Authority File.</a:t>
            </a:r>
            <a:endParaRPr/>
          </a:p>
          <a:p>
            <a:pPr marL="0" lvl="0" indent="0" algn="l" rtl="0">
              <a:spcBef>
                <a:spcPts val="0"/>
              </a:spcBef>
              <a:spcAft>
                <a:spcPts val="0"/>
              </a:spcAft>
              <a:buNone/>
            </a:pPr>
            <a:endParaRPr/>
          </a:p>
          <a:p>
            <a:pPr marL="0" lvl="0" indent="0" algn="l" rtl="0">
              <a:spcBef>
                <a:spcPts val="0"/>
              </a:spcBef>
              <a:spcAft>
                <a:spcPts val="0"/>
              </a:spcAft>
              <a:buNone/>
            </a:pPr>
            <a:r>
              <a:rPr lang="en"/>
              <a:t>If the Heading begins with a name for the creator it goes in name/title heading - 100, 110 or 111</a:t>
            </a:r>
            <a:endParaRPr/>
          </a:p>
          <a:p>
            <a:pPr marL="0" lvl="0" indent="0" algn="l" rtl="0">
              <a:spcBef>
                <a:spcPts val="0"/>
              </a:spcBef>
              <a:spcAft>
                <a:spcPts val="0"/>
              </a:spcAft>
              <a:buNone/>
            </a:pPr>
            <a:endParaRPr/>
          </a:p>
          <a:p>
            <a:pPr marL="0" lvl="0" indent="0" algn="l" rtl="0">
              <a:spcBef>
                <a:spcPts val="0"/>
              </a:spcBef>
              <a:spcAft>
                <a:spcPts val="0"/>
              </a:spcAft>
              <a:buNone/>
            </a:pPr>
            <a:r>
              <a:rPr lang="en"/>
              <a:t>If does not have an explicit creator - use 130</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6fa06eb991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6fa06eb99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of a uniform title heading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9th Character Position in the 008 field is coded “a” indicating that this is an Established Heading Record rather than a Reference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14th Character Position in the 008 field is coded “a” indicating that the 130 field can be used as a Main Heading in a 130 or 730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15th Character Position in the 008 field is coded “a” indicating that the 130 field can be used as a Title Heading  Entry in a 630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16th Character Position in the 008 field is coded “a” indicating that the 130 field can be used as a Series Heading  Entry in an 830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character in the 010 field is “n” indicating that this is a record from the LC Name Authority File</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 and The 130 subfield a contains the Established Heading “Harry Potter wizards unite (Game)”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6f918f89cf_2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6f918f89cf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The first indicator is blank</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indicator is to indicate the number of non-filing characters</a:t>
            </a:r>
            <a:endParaRPr/>
          </a:p>
          <a:p>
            <a:pPr marL="0" lvl="0" indent="0" algn="l" rtl="0">
              <a:spcBef>
                <a:spcPts val="0"/>
              </a:spcBef>
              <a:spcAft>
                <a:spcPts val="0"/>
              </a:spcAft>
              <a:buNone/>
            </a:pPr>
            <a:r>
              <a:rPr lang="en"/>
              <a:t>	contains a value that specifies the number of character positions associated with a definite or indefinite article (e.g., </a:t>
            </a:r>
            <a:r>
              <a:rPr lang="en" i="1">
                <a:solidFill>
                  <a:srgbClr val="000080"/>
                </a:solidFill>
              </a:rPr>
              <a:t>Le</a:t>
            </a:r>
            <a:r>
              <a:rPr lang="en"/>
              <a:t>, </a:t>
            </a:r>
            <a:r>
              <a:rPr lang="en" i="1">
                <a:solidFill>
                  <a:srgbClr val="000080"/>
                </a:solidFill>
              </a:rPr>
              <a:t>An</a:t>
            </a:r>
            <a:r>
              <a:rPr lang="en"/>
              <a:t>) at the beginning of a </a:t>
            </a:r>
            <a:r>
              <a:rPr lang="en" sz="1000"/>
              <a:t>uniform title heading</a:t>
            </a:r>
            <a:r>
              <a:rPr lang="en"/>
              <a:t> that are disregarded in sorting and filing processes.</a:t>
            </a:r>
            <a:endParaRPr/>
          </a:p>
          <a:p>
            <a:pPr marL="0" lvl="0" indent="0" algn="l" rtl="0">
              <a:spcBef>
                <a:spcPts val="0"/>
              </a:spcBef>
              <a:spcAft>
                <a:spcPts val="0"/>
              </a:spcAft>
              <a:buNone/>
            </a:pPr>
            <a:endParaRPr/>
          </a:p>
          <a:p>
            <a:pPr marL="0" lvl="0" indent="0" algn="l" rtl="0">
              <a:spcBef>
                <a:spcPts val="0"/>
              </a:spcBef>
              <a:spcAft>
                <a:spcPts val="0"/>
              </a:spcAft>
              <a:buNone/>
            </a:pPr>
            <a:r>
              <a:rPr lang="en"/>
              <a:t>In this example there are no non-filing characters so the 2nd position is blank.</a:t>
            </a:r>
            <a:endParaRPr/>
          </a:p>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6f918f89cf_2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6f918f89cf_2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subfields in the 130 field of a Uniform Title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Sufield a = contains a uniform title</a:t>
            </a:r>
            <a:endParaRPr/>
          </a:p>
          <a:p>
            <a:pPr marL="0" lvl="0" indent="0" algn="l" rtl="0">
              <a:spcBef>
                <a:spcPts val="0"/>
              </a:spcBef>
              <a:spcAft>
                <a:spcPts val="0"/>
              </a:spcAft>
              <a:buNone/>
            </a:pPr>
            <a:r>
              <a:rPr lang="en"/>
              <a:t>The other subfields supply additional information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6f918f89cf_2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6f918f89c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the 130 fields from name authority records are on the left, and on the right are corresponding name added entry, subject and series headings that could be found in bibliographic records.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First row shows the Uniform Title Established Heading for a game - Harry Potter Wizards United - on the left</a:t>
            </a:r>
            <a:endParaRPr/>
          </a:p>
          <a:p>
            <a:pPr marL="0" lvl="0" indent="0" algn="l" rtl="0">
              <a:spcBef>
                <a:spcPts val="0"/>
              </a:spcBef>
              <a:spcAft>
                <a:spcPts val="0"/>
              </a:spcAft>
              <a:buNone/>
            </a:pPr>
            <a:r>
              <a:rPr lang="en"/>
              <a:t>And on the right is that heading in subject heading (630) field of a bib record.</a:t>
            </a:r>
            <a:endParaRPr/>
          </a:p>
          <a:p>
            <a:pPr marL="0" lvl="0" indent="0" algn="l" rtl="0">
              <a:spcBef>
                <a:spcPts val="0"/>
              </a:spcBef>
              <a:spcAft>
                <a:spcPts val="0"/>
              </a:spcAft>
              <a:buNone/>
            </a:pPr>
            <a:endParaRPr/>
          </a:p>
          <a:p>
            <a:pPr marL="0" lvl="0" indent="0" algn="l" rtl="0">
              <a:spcBef>
                <a:spcPts val="0"/>
              </a:spcBef>
              <a:spcAft>
                <a:spcPts val="0"/>
              </a:spcAft>
              <a:buNone/>
            </a:pPr>
            <a:r>
              <a:rPr lang="en"/>
              <a:t>Second row - Uniform title Established Heading for a movie on left ; Added name entry (730) oin bib record on right</a:t>
            </a:r>
            <a:endParaRPr/>
          </a:p>
          <a:p>
            <a:pPr marL="0" lvl="0" indent="0" algn="l" rtl="0">
              <a:spcBef>
                <a:spcPts val="0"/>
              </a:spcBef>
              <a:spcAft>
                <a:spcPts val="0"/>
              </a:spcAft>
              <a:buNone/>
            </a:pPr>
            <a:endParaRPr/>
          </a:p>
          <a:p>
            <a:pPr marL="0" lvl="0" indent="0" algn="l" rtl="0">
              <a:spcBef>
                <a:spcPts val="0"/>
              </a:spcBef>
              <a:spcAft>
                <a:spcPts val="0"/>
              </a:spcAft>
              <a:buNone/>
            </a:pPr>
            <a:r>
              <a:rPr lang="en"/>
              <a:t>Third row - Uniform title Established Heading for a series on left ; Added Series heading in bib record on right (830)</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r>
              <a:rPr lang="en"/>
              <a:t>It’s represented exactly the same - the first indicator in the Authority and Bibliographic record in the 100 field shows that this is a surname. The 2nd indicator is blank in both.</a:t>
            </a:r>
            <a:endParaRPr/>
          </a:p>
          <a:p>
            <a:pPr marL="0" lvl="0" indent="457200" algn="l" rtl="0">
              <a:spcBef>
                <a:spcPts val="0"/>
              </a:spcBef>
              <a:spcAft>
                <a:spcPts val="0"/>
              </a:spcAft>
              <a:buNone/>
            </a:pPr>
            <a:endParaRPr/>
          </a:p>
          <a:p>
            <a:pPr marL="0" lvl="0" indent="0" algn="l" rtl="0">
              <a:spcBef>
                <a:spcPts val="0"/>
              </a:spcBef>
              <a:spcAft>
                <a:spcPts val="0"/>
              </a:spcAft>
              <a:buNone/>
            </a:pPr>
            <a:r>
              <a:rPr lang="en"/>
              <a:t>The second row shows the Name Authority Record for King George the third if Great Britain on the left, and in the Bibliographic Record on the right, this name heading is being used as a subject in a 600 field. </a:t>
            </a:r>
            <a:endParaRPr/>
          </a:p>
          <a:p>
            <a:pPr marL="0" lvl="0" indent="0" algn="l" rtl="0">
              <a:spcBef>
                <a:spcPts val="0"/>
              </a:spcBef>
              <a:spcAft>
                <a:spcPts val="0"/>
              </a:spcAft>
              <a:buNone/>
            </a:pPr>
            <a:endParaRPr/>
          </a:p>
          <a:p>
            <a:pPr marL="914400" lvl="0" indent="0" algn="l" rtl="0">
              <a:spcBef>
                <a:spcPts val="0"/>
              </a:spcBef>
              <a:spcAft>
                <a:spcPts val="0"/>
              </a:spcAft>
              <a:buNone/>
            </a:pPr>
            <a:r>
              <a:rPr lang="en"/>
              <a:t>Here the first indicator in both the Authority Record and the Bibliographic Record indicates that this is a forename. </a:t>
            </a:r>
            <a:endParaRPr/>
          </a:p>
          <a:p>
            <a:pPr marL="914400" lvl="0" indent="0" algn="l" rtl="0">
              <a:spcBef>
                <a:spcPts val="0"/>
              </a:spcBef>
              <a:spcAft>
                <a:spcPts val="0"/>
              </a:spcAft>
              <a:buNone/>
            </a:pPr>
            <a:endParaRPr/>
          </a:p>
          <a:p>
            <a:pPr marL="914400" lvl="0" indent="0" algn="l" rtl="0">
              <a:spcBef>
                <a:spcPts val="0"/>
              </a:spcBef>
              <a:spcAft>
                <a:spcPts val="0"/>
              </a:spcAft>
              <a:buNone/>
            </a:pPr>
            <a:r>
              <a:rPr lang="en"/>
              <a:t>The second indicator is blank in the Authority Record, but there is a 0 in the Bibliographic Record. It indicates what subject heading system is being used - 0 for LCSH</a:t>
            </a:r>
            <a:endParaRPr/>
          </a:p>
          <a:p>
            <a:pPr marL="914400" lvl="0" indent="0" algn="l" rtl="0">
              <a:spcBef>
                <a:spcPts val="0"/>
              </a:spcBef>
              <a:spcAft>
                <a:spcPts val="0"/>
              </a:spcAft>
              <a:buNone/>
            </a:pPr>
            <a:endParaRPr/>
          </a:p>
          <a:p>
            <a:pPr marL="0" marR="304800" lvl="0" indent="0" algn="l" rtl="0">
              <a:lnSpc>
                <a:spcPct val="115000"/>
              </a:lnSpc>
              <a:spcBef>
                <a:spcPts val="0"/>
              </a:spcBef>
              <a:spcAft>
                <a:spcPts val="0"/>
              </a:spcAft>
              <a:buNone/>
            </a:pPr>
            <a:endParaRPr/>
          </a:p>
          <a:p>
            <a:pPr marL="914400" lvl="0" indent="0" algn="l" rtl="0">
              <a:spcBef>
                <a:spcPts val="0"/>
              </a:spcBef>
              <a:spcAft>
                <a:spcPts val="0"/>
              </a:spcAft>
              <a:buNone/>
            </a:pPr>
            <a:endParaRPr/>
          </a:p>
          <a:p>
            <a:pPr marL="0" lvl="0" indent="0" algn="l" rtl="0">
              <a:spcBef>
                <a:spcPts val="0"/>
              </a:spcBef>
              <a:spcAft>
                <a:spcPts val="0"/>
              </a:spcAft>
              <a:buNone/>
            </a:pPr>
            <a:r>
              <a:rPr lang="en"/>
              <a:t>The third row shows a 100 Personal Name Heading in the Authority record on the left and a corresponding 700 Added Entry Personal Name Heading in the bibliographic record on the right.</a:t>
            </a:r>
            <a:endParaRPr/>
          </a:p>
          <a:p>
            <a:pPr marL="0" lvl="0" indent="0" algn="l" rtl="0">
              <a:spcBef>
                <a:spcPts val="0"/>
              </a:spcBef>
              <a:spcAft>
                <a:spcPts val="0"/>
              </a:spcAft>
              <a:buNone/>
            </a:pPr>
            <a:endParaRPr/>
          </a:p>
          <a:p>
            <a:pPr marL="457200" lvl="0" indent="457200" algn="l" rtl="0">
              <a:spcBef>
                <a:spcPts val="0"/>
              </a:spcBef>
              <a:spcAft>
                <a:spcPts val="0"/>
              </a:spcAft>
              <a:buNone/>
            </a:pPr>
            <a:r>
              <a:rPr lang="en"/>
              <a:t>The first indicator is the same, indicating that this is a personal name that includes a surname - Vassallo</a:t>
            </a:r>
            <a:endParaRPr/>
          </a:p>
          <a:p>
            <a:pPr marL="457200" lvl="0" indent="457200" algn="l" rtl="0">
              <a:spcBef>
                <a:spcPts val="0"/>
              </a:spcBef>
              <a:spcAft>
                <a:spcPts val="0"/>
              </a:spcAft>
              <a:buNone/>
            </a:pPr>
            <a:r>
              <a:rPr lang="en"/>
              <a:t>The second indicator is blank in the authority and bibliographic record</a:t>
            </a:r>
            <a:endParaRPr/>
          </a:p>
          <a:p>
            <a:pPr marL="457200" lvl="0" indent="457200" algn="l" rtl="0">
              <a:spcBef>
                <a:spcPts val="0"/>
              </a:spcBef>
              <a:spcAft>
                <a:spcPts val="0"/>
              </a:spcAft>
              <a:buNone/>
            </a:pPr>
            <a:r>
              <a:rPr lang="en"/>
              <a:t>	Blank in the 700 field in the Authority Record = Undefined</a:t>
            </a:r>
            <a:endParaRPr/>
          </a:p>
          <a:p>
            <a:pPr marL="457200" lvl="0" indent="457200" algn="l" rtl="0">
              <a:spcBef>
                <a:spcPts val="0"/>
              </a:spcBef>
              <a:spcAft>
                <a:spcPts val="0"/>
              </a:spcAft>
              <a:buNone/>
            </a:pPr>
            <a:r>
              <a:rPr lang="en"/>
              <a:t>	Blank in the 700 in the Bibliographic Record = No information provided regarding if this is an analytic heading (including a work title as well as a name)</a:t>
            </a:r>
            <a:endParaRPr/>
          </a:p>
          <a:p>
            <a:pPr marL="457200" lvl="0" indent="457200" algn="l" rtl="0">
              <a:spcBef>
                <a:spcPts val="0"/>
              </a:spcBef>
              <a:spcAft>
                <a:spcPts val="0"/>
              </a:spcAft>
              <a:buNone/>
            </a:pPr>
            <a:endParaRPr/>
          </a:p>
          <a:p>
            <a:pPr marL="0" lvl="0" indent="0" algn="l" rtl="0">
              <a:spcBef>
                <a:spcPts val="0"/>
              </a:spcBef>
              <a:spcAft>
                <a:spcPts val="0"/>
              </a:spcAft>
              <a:buNone/>
            </a:pPr>
            <a:r>
              <a:rPr lang="en"/>
              <a:t>The 4th row shows a 100 Personal name/Title heading in the Authority Record on the left and a corresponding 700 Added Entry Personal Name/Title Heading in the bibliographic record on the right.</a:t>
            </a:r>
            <a:endParaRPr/>
          </a:p>
          <a:p>
            <a:pPr marL="0" lvl="0" indent="0" algn="l" rtl="0">
              <a:spcBef>
                <a:spcPts val="0"/>
              </a:spcBef>
              <a:spcAft>
                <a:spcPts val="0"/>
              </a:spcAft>
              <a:buNone/>
            </a:pPr>
            <a:endParaRPr/>
          </a:p>
          <a:p>
            <a:pPr marL="0" lvl="0" indent="0" algn="l" rtl="0">
              <a:spcBef>
                <a:spcPts val="0"/>
              </a:spcBef>
              <a:spcAft>
                <a:spcPts val="0"/>
              </a:spcAft>
              <a:buNone/>
            </a:pPr>
            <a:r>
              <a:rPr lang="en"/>
              <a:t>		The 1st indicator is 1 in both records for having a surname</a:t>
            </a:r>
            <a:endParaRPr/>
          </a:p>
          <a:p>
            <a:pPr marL="457200" lvl="0" indent="457200" algn="l" rtl="0">
              <a:spcBef>
                <a:spcPts val="0"/>
              </a:spcBef>
              <a:spcAft>
                <a:spcPts val="0"/>
              </a:spcAft>
              <a:buNone/>
            </a:pPr>
            <a:r>
              <a:rPr lang="en"/>
              <a:t>The 2nd indicator is blank on the Name Authority Record on the left ; and is 2 in the Bib Record on the right. - this indicates that this is an analytic heading. It has listed a specific title that is included in the piece being cataloged in the Name/Title Heading.</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fa06eb991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6fa06eb991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We’ll start with Established Topical Subject Headings records which contain a 150 field containing an established subject heading</a:t>
            </a:r>
            <a:endParaRPr/>
          </a:p>
          <a:p>
            <a:pPr marL="0" lvl="0" indent="0" algn="l" rtl="0">
              <a:spcBef>
                <a:spcPts val="0"/>
              </a:spcBef>
              <a:spcAft>
                <a:spcPts val="0"/>
              </a:spcAft>
              <a:buNone/>
            </a:pPr>
            <a:endParaRPr/>
          </a:p>
          <a:p>
            <a:pPr marL="0" lvl="0" indent="0" algn="l" rtl="0">
              <a:spcBef>
                <a:spcPts val="0"/>
              </a:spcBef>
              <a:spcAft>
                <a:spcPts val="0"/>
              </a:spcAft>
              <a:buNone/>
            </a:pPr>
            <a:r>
              <a:rPr lang="en"/>
              <a:t>A Topical Subject Heading is a heading consisting of a topical term</a:t>
            </a:r>
            <a:endParaRPr/>
          </a:p>
          <a:p>
            <a:pPr marL="0" lvl="0" indent="0" algn="l" rtl="0">
              <a:spcBef>
                <a:spcPts val="0"/>
              </a:spcBef>
              <a:spcAft>
                <a:spcPts val="0"/>
              </a:spcAft>
              <a:buNone/>
            </a:pPr>
            <a:endParaRPr/>
          </a:p>
          <a:p>
            <a:pPr marL="0" lvl="0" indent="0" algn="l" rtl="0">
              <a:spcBef>
                <a:spcPts val="0"/>
              </a:spcBef>
              <a:spcAft>
                <a:spcPts val="0"/>
              </a:spcAft>
              <a:buNone/>
            </a:pPr>
            <a:r>
              <a:rPr lang="en"/>
              <a:t>9th character in the 008 field is coded “a” - established</a:t>
            </a:r>
            <a:endParaRPr/>
          </a:p>
          <a:p>
            <a:pPr marL="0" lvl="0" indent="0" algn="l" rtl="0">
              <a:spcBef>
                <a:spcPts val="0"/>
              </a:spcBef>
              <a:spcAft>
                <a:spcPts val="0"/>
              </a:spcAft>
              <a:buNone/>
            </a:pPr>
            <a:endParaRPr/>
          </a:p>
          <a:p>
            <a:pPr marL="0" lvl="0" indent="0" algn="l" rtl="0">
              <a:spcBef>
                <a:spcPts val="0"/>
              </a:spcBef>
              <a:spcAft>
                <a:spcPts val="0"/>
              </a:spcAft>
              <a:buNone/>
            </a:pPr>
            <a:r>
              <a:rPr lang="en"/>
              <a:t>15th character in the 008 field is coded “a” = Ok to use as a subject heading</a:t>
            </a:r>
            <a:endParaRPr/>
          </a:p>
          <a:p>
            <a:pPr marL="0" lvl="0" indent="0" algn="l" rtl="0">
              <a:spcBef>
                <a:spcPts val="0"/>
              </a:spcBef>
              <a:spcAft>
                <a:spcPts val="0"/>
              </a:spcAft>
              <a:buNone/>
            </a:pPr>
            <a:endParaRPr/>
          </a:p>
          <a:p>
            <a:pPr marL="0" lvl="0" indent="0" algn="l" rtl="0">
              <a:spcBef>
                <a:spcPts val="0"/>
              </a:spcBef>
              <a:spcAft>
                <a:spcPts val="0"/>
              </a:spcAft>
              <a:buNone/>
            </a:pPr>
            <a:r>
              <a:rPr lang="en"/>
              <a:t>Topical term headings are used only as subject added entries in 650 fields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6f918f89cf_2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6f918f89cf_2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3XX fields in a Uniform Title  Authority Record gives you additional information about the uniform title represented in the 130 field.</a:t>
            </a:r>
            <a:endParaRPr/>
          </a:p>
          <a:p>
            <a:pPr marL="0" lvl="0" indent="0" algn="l" rtl="0">
              <a:spcBef>
                <a:spcPts val="0"/>
              </a:spcBef>
              <a:spcAft>
                <a:spcPts val="0"/>
              </a:spcAft>
              <a:buNone/>
            </a:pPr>
            <a:endParaRPr/>
          </a:p>
          <a:p>
            <a:pPr marL="0" lvl="0" indent="0" algn="l" rtl="0">
              <a:spcBef>
                <a:spcPts val="0"/>
              </a:spcBef>
              <a:spcAft>
                <a:spcPts val="0"/>
              </a:spcAft>
              <a:buNone/>
            </a:pPr>
            <a:r>
              <a:rPr lang="en"/>
              <a:t>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6f918f89cf_2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6f918f89cf_2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Like the  4XX other Authority Records </a:t>
            </a:r>
            <a:endParaRPr/>
          </a:p>
          <a:p>
            <a:pPr marL="0" lvl="0" indent="0" algn="l" rtl="0">
              <a:lnSpc>
                <a:spcPct val="115000"/>
              </a:lnSpc>
              <a:spcBef>
                <a:spcPts val="1200"/>
              </a:spcBef>
              <a:spcAft>
                <a:spcPts val="0"/>
              </a:spcAft>
              <a:buNone/>
            </a:pPr>
            <a:r>
              <a:rPr lang="en"/>
              <a:t>It serves the same purpose :</a:t>
            </a:r>
            <a:endParaRPr/>
          </a:p>
          <a:p>
            <a:pPr marL="457200" lvl="0" indent="0" algn="l" rtl="0">
              <a:lnSpc>
                <a:spcPct val="115000"/>
              </a:lnSpc>
              <a:spcBef>
                <a:spcPts val="1200"/>
              </a:spcBef>
              <a:spcAft>
                <a:spcPts val="0"/>
              </a:spcAft>
              <a:buNone/>
            </a:pPr>
            <a:r>
              <a:rPr lang="en"/>
              <a:t>Provides direction  a form of a uniform title that is not an established heading (430) to an established personal name heading (130)</a:t>
            </a:r>
            <a:endParaRPr/>
          </a:p>
          <a:p>
            <a:pPr marL="0" lvl="0" indent="457200" algn="l" rtl="0">
              <a:lnSpc>
                <a:spcPct val="115000"/>
              </a:lnSpc>
              <a:spcBef>
                <a:spcPts val="1200"/>
              </a:spcBef>
              <a:spcAft>
                <a:spcPts val="0"/>
              </a:spcAft>
              <a:buNone/>
            </a:pPr>
            <a:r>
              <a:rPr lang="en"/>
              <a:t>Helps catalogers find established headings to use in a 130, 630 or 730 field in a bibliographic record * and</a:t>
            </a:r>
            <a:endParaRPr/>
          </a:p>
          <a:p>
            <a:pPr marL="457200" lvl="0" indent="0" algn="l" rtl="0">
              <a:lnSpc>
                <a:spcPct val="115000"/>
              </a:lnSpc>
              <a:spcBef>
                <a:spcPts val="1200"/>
              </a:spcBef>
              <a:spcAft>
                <a:spcPts val="0"/>
              </a:spcAft>
              <a:buNone/>
            </a:pPr>
            <a:r>
              <a:rPr lang="en"/>
              <a:t>Can generate a  </a:t>
            </a:r>
            <a:r>
              <a:rPr lang="en" i="1"/>
              <a:t>see from</a:t>
            </a:r>
            <a:r>
              <a:rPr lang="en"/>
              <a:t> reference in your public catalog, that will direct users to records with an authorized name heading, which then lead to a list of  all materials by or about that person..</a:t>
            </a:r>
            <a:endParaRPr/>
          </a:p>
          <a:p>
            <a:pPr marL="0" lvl="0" indent="0" algn="l" rtl="0">
              <a:lnSpc>
                <a:spcPct val="115000"/>
              </a:lnSpc>
              <a:spcBef>
                <a:spcPts val="1200"/>
              </a:spcBef>
              <a:spcAft>
                <a:spcPts val="0"/>
              </a:spcAft>
              <a:buNone/>
            </a:pPr>
            <a:r>
              <a:rPr lang="en"/>
              <a:t>This Authority Record shows the established uniform title heading for the game Harry Potter : wizards unite And shows one variant forms of his name in the 430 field ; Wizards unite (Game)</a:t>
            </a:r>
            <a:endParaRPr/>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6fa06eb991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6fa06eb991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Like the  5XX field in other authority records, there can be a “See from Reference” in a Uniform Title Authority Record in a 530</a:t>
            </a:r>
            <a:endParaRPr/>
          </a:p>
          <a:p>
            <a:pPr marL="0" lvl="0" indent="0" algn="l" rtl="0">
              <a:lnSpc>
                <a:spcPct val="115000"/>
              </a:lnSpc>
              <a:spcBef>
                <a:spcPts val="1200"/>
              </a:spcBef>
              <a:spcAft>
                <a:spcPts val="0"/>
              </a:spcAft>
              <a:buNone/>
            </a:pPr>
            <a:r>
              <a:rPr lang="en"/>
              <a:t>The purposes are the same as in a other name authority records</a:t>
            </a:r>
            <a:endParaRPr/>
          </a:p>
          <a:p>
            <a:pPr marL="457200" lvl="0" indent="0" algn="l" rtl="0">
              <a:lnSpc>
                <a:spcPct val="115000"/>
              </a:lnSpc>
              <a:spcBef>
                <a:spcPts val="1200"/>
              </a:spcBef>
              <a:spcAft>
                <a:spcPts val="0"/>
              </a:spcAft>
              <a:buNone/>
            </a:pPr>
            <a:r>
              <a:rPr lang="en"/>
              <a:t>Provide direction from an established name heading to another established name heading (530) </a:t>
            </a:r>
            <a:endParaRPr/>
          </a:p>
          <a:p>
            <a:pPr marL="457200" lvl="0" indent="0" algn="l" rtl="0">
              <a:lnSpc>
                <a:spcPct val="115000"/>
              </a:lnSpc>
              <a:spcBef>
                <a:spcPts val="1200"/>
              </a:spcBef>
              <a:spcAft>
                <a:spcPts val="0"/>
              </a:spcAft>
              <a:buNone/>
            </a:pPr>
            <a:r>
              <a:rPr lang="en"/>
              <a:t>Help catalogers find alternate established name headings that may be used in a 130, 630 or 730 field in a bibliographic record</a:t>
            </a:r>
            <a:endParaRPr/>
          </a:p>
          <a:p>
            <a:pPr marL="914400" lvl="0" indent="0" algn="l" rtl="0">
              <a:lnSpc>
                <a:spcPct val="115000"/>
              </a:lnSpc>
              <a:spcBef>
                <a:spcPts val="1200"/>
              </a:spcBef>
              <a:spcAft>
                <a:spcPts val="0"/>
              </a:spcAft>
              <a:buNone/>
            </a:pPr>
            <a:r>
              <a:rPr lang="en"/>
              <a:t>They are used to generate a  </a:t>
            </a:r>
            <a:r>
              <a:rPr lang="en" i="1"/>
              <a:t>see from</a:t>
            </a:r>
            <a:r>
              <a:rPr lang="en"/>
              <a:t> reference in the public catalog, that will direct users to records with an authorized uniform title heading, which then lead to a list of  all materials with that heading in an author, title or subject field.</a:t>
            </a:r>
            <a:endParaRPr/>
          </a:p>
          <a:p>
            <a:pPr marL="914400" lvl="0" indent="0" algn="l" rtl="0">
              <a:lnSpc>
                <a:spcPct val="115000"/>
              </a:lnSpc>
              <a:spcBef>
                <a:spcPts val="1200"/>
              </a:spcBef>
              <a:spcAft>
                <a:spcPts val="0"/>
              </a:spcAft>
              <a:buNone/>
            </a:pPr>
            <a:r>
              <a:rPr lang="en"/>
              <a:t>In the 530 field the code “r” in the subfield w indicates that there is a relationship between the Heading “Empire strikes back (Motion picture) and the heading in the 130 “Star wars (Motion picutre)</a:t>
            </a:r>
            <a:endParaRPr/>
          </a:p>
          <a:p>
            <a:pPr marL="914400" lvl="0" indent="0" algn="l" rtl="0">
              <a:lnSpc>
                <a:spcPct val="115000"/>
              </a:lnSpc>
              <a:spcBef>
                <a:spcPts val="1200"/>
              </a:spcBef>
              <a:spcAft>
                <a:spcPts val="0"/>
              </a:spcAft>
              <a:buNone/>
            </a:pPr>
            <a:r>
              <a:rPr lang="en"/>
              <a:t>The subfield i in field 530 indicates the relationship - it’s a sequel</a:t>
            </a:r>
            <a:endParaRPr/>
          </a:p>
          <a:p>
            <a:pPr marL="914400" lvl="0" indent="0" algn="l" rtl="0">
              <a:lnSpc>
                <a:spcPct val="115000"/>
              </a:lnSpc>
              <a:spcBef>
                <a:spcPts val="1200"/>
              </a:spcBef>
              <a:spcAft>
                <a:spcPts val="0"/>
              </a:spcAft>
              <a:buNone/>
            </a:pPr>
            <a:endParaRPr/>
          </a:p>
          <a:p>
            <a:pPr marL="914400" lvl="0" indent="0" algn="l" rtl="0">
              <a:lnSpc>
                <a:spcPct val="115000"/>
              </a:lnSpc>
              <a:spcBef>
                <a:spcPts val="1200"/>
              </a:spcBef>
              <a:spcAft>
                <a:spcPts val="120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6fa06eb991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6fa06eb991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shows an Authority File search result with “See Also” refererence </a:t>
            </a:r>
            <a:endParaRPr/>
          </a:p>
          <a:p>
            <a:pPr marL="0" lvl="0" indent="0" algn="l" rtl="0">
              <a:spcBef>
                <a:spcPts val="0"/>
              </a:spcBef>
              <a:spcAft>
                <a:spcPts val="0"/>
              </a:spcAft>
              <a:buNone/>
            </a:pPr>
            <a:endParaRPr/>
          </a:p>
          <a:p>
            <a:pPr marL="0" lvl="0" indent="0" algn="l" rtl="0">
              <a:spcBef>
                <a:spcPts val="0"/>
              </a:spcBef>
              <a:spcAft>
                <a:spcPts val="0"/>
              </a:spcAft>
              <a:buNone/>
            </a:pPr>
            <a:r>
              <a:rPr lang="en"/>
              <a:t>When searching the iniform title “Star Wars Motion Picture” the result shows the other established heading that was found in the 530 field of the authority record. The term and relationship “Sequel to: Star wars (Motion picture) is a related uniform title.</a:t>
            </a:r>
            <a:endParaRPr/>
          </a:p>
          <a:p>
            <a:pPr marL="0" lvl="0" indent="0" algn="l" rtl="0">
              <a:spcBef>
                <a:spcPts val="0"/>
              </a:spcBef>
              <a:spcAft>
                <a:spcPts val="0"/>
              </a:spcAft>
              <a:buNone/>
            </a:pPr>
            <a:endParaRPr/>
          </a:p>
          <a:p>
            <a:pPr marL="0" lvl="0" indent="0" algn="l" rtl="0">
              <a:spcBef>
                <a:spcPts val="0"/>
              </a:spcBef>
              <a:spcAft>
                <a:spcPts val="0"/>
              </a:spcAft>
              <a:buNone/>
            </a:pPr>
            <a:r>
              <a:rPr lang="en"/>
              <a:t>This Uniform Title would be appropriate for a cataloger to use in a 130, 630 or 730 field in a Bibliographic Record</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6fa06eb991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6fa06eb991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public catalog, the 530 field generates a “See Also” reference from the heading Star Wars (Motion picture) in the red box here</a:t>
            </a:r>
            <a:endParaRPr/>
          </a:p>
          <a:p>
            <a:pPr marL="0" lvl="0" indent="0" algn="l" rtl="0">
              <a:spcBef>
                <a:spcPts val="0"/>
              </a:spcBef>
              <a:spcAft>
                <a:spcPts val="0"/>
              </a:spcAft>
              <a:buNone/>
            </a:pPr>
            <a:endParaRPr/>
          </a:p>
          <a:p>
            <a:pPr marL="0" lvl="0" indent="0" algn="l" rtl="0">
              <a:spcBef>
                <a:spcPts val="0"/>
              </a:spcBef>
              <a:spcAft>
                <a:spcPts val="0"/>
              </a:spcAft>
              <a:buNone/>
            </a:pPr>
            <a:r>
              <a:rPr lang="en"/>
              <a:t>It guides the user to another established heading , Empire Strikes back, in our catalog</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637da8ada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637da8ada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63d77c8d47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63d77c8d4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Notice I referred to this type of authority record as “Genre” “Form” authority records. In general, “Genre” refers to terms that describe themes and “Form” refers to designations that describe structure. </a:t>
            </a:r>
            <a:endParaRPr sz="1800"/>
          </a:p>
          <a:p>
            <a:pPr marL="0" lvl="0" indent="0" algn="l" rtl="0">
              <a:spcBef>
                <a:spcPts val="0"/>
              </a:spcBef>
              <a:spcAft>
                <a:spcPts val="0"/>
              </a:spcAft>
              <a:buNone/>
            </a:pPr>
            <a:r>
              <a:rPr lang="en" sz="1800"/>
              <a:t>AN EXAMPLE OF GENRE: Fantasy fiction</a:t>
            </a:r>
            <a:endParaRPr sz="1800"/>
          </a:p>
          <a:p>
            <a:pPr marL="0" lvl="0" indent="0" algn="l" rtl="0">
              <a:spcBef>
                <a:spcPts val="0"/>
              </a:spcBef>
              <a:spcAft>
                <a:spcPts val="0"/>
              </a:spcAft>
              <a:buNone/>
            </a:pPr>
            <a:r>
              <a:rPr lang="en" sz="1800"/>
              <a:t>AN EXAMPLE OF  FORM: Encyclopedias</a:t>
            </a:r>
            <a:endParaRPr sz="1800"/>
          </a:p>
          <a:p>
            <a:pPr marL="0" lvl="0" indent="0" algn="l" rtl="0">
              <a:spcBef>
                <a:spcPts val="0"/>
              </a:spcBef>
              <a:spcAft>
                <a:spcPts val="0"/>
              </a:spcAft>
              <a:buNone/>
            </a:pPr>
            <a:endParaRPr sz="1800"/>
          </a:p>
          <a:p>
            <a:pPr marL="0" lvl="0" indent="0" algn="l" rtl="0">
              <a:lnSpc>
                <a:spcPct val="115000"/>
              </a:lnSpc>
              <a:spcBef>
                <a:spcPts val="0"/>
              </a:spcBef>
              <a:spcAft>
                <a:spcPts val="0"/>
              </a:spcAft>
              <a:buNone/>
            </a:pPr>
            <a:r>
              <a:rPr lang="en" sz="1800">
                <a:latin typeface="Calibri"/>
                <a:ea typeface="Calibri"/>
                <a:cs typeface="Calibri"/>
                <a:sym typeface="Calibri"/>
              </a:rPr>
              <a:t>For example, the popular film, </a:t>
            </a:r>
            <a:r>
              <a:rPr lang="en" sz="1800" i="1">
                <a:latin typeface="Calibri"/>
                <a:ea typeface="Calibri"/>
                <a:cs typeface="Calibri"/>
                <a:sym typeface="Calibri"/>
              </a:rPr>
              <a:t>The Martian</a:t>
            </a:r>
            <a:r>
              <a:rPr lang="en" sz="1800">
                <a:latin typeface="Calibri"/>
                <a:ea typeface="Calibri"/>
                <a:cs typeface="Calibri"/>
                <a:sym typeface="Calibri"/>
              </a:rPr>
              <a:t>, </a:t>
            </a:r>
            <a:r>
              <a:rPr lang="en" sz="1800" i="1" u="sng">
                <a:latin typeface="Calibri"/>
                <a:ea typeface="Calibri"/>
                <a:cs typeface="Calibri"/>
                <a:sym typeface="Calibri"/>
              </a:rPr>
              <a:t>is</a:t>
            </a:r>
            <a:r>
              <a:rPr lang="en" sz="1800">
                <a:latin typeface="Calibri"/>
                <a:ea typeface="Calibri"/>
                <a:cs typeface="Calibri"/>
                <a:sym typeface="Calibri"/>
              </a:rPr>
              <a:t> a science fiction film as well as an action and adventure film, the subject content is not </a:t>
            </a:r>
            <a:r>
              <a:rPr lang="en" sz="1800" i="1" u="sng">
                <a:latin typeface="Calibri"/>
                <a:ea typeface="Calibri"/>
                <a:cs typeface="Calibri"/>
                <a:sym typeface="Calibri"/>
              </a:rPr>
              <a:t>about</a:t>
            </a:r>
            <a:r>
              <a:rPr lang="en" sz="1800">
                <a:latin typeface="Calibri"/>
                <a:ea typeface="Calibri"/>
                <a:cs typeface="Calibri"/>
                <a:sym typeface="Calibri"/>
              </a:rPr>
              <a:t> a science fiction film or an action adventure film. The same holds true for books that are collections of poetry. These books contain poetry, and they are not for example, </a:t>
            </a:r>
            <a:r>
              <a:rPr lang="en" sz="1800" i="1" u="sng">
                <a:latin typeface="Calibri"/>
                <a:ea typeface="Calibri"/>
                <a:cs typeface="Calibri"/>
                <a:sym typeface="Calibri"/>
              </a:rPr>
              <a:t>about</a:t>
            </a:r>
            <a:r>
              <a:rPr lang="en" sz="1800">
                <a:latin typeface="Calibri"/>
                <a:ea typeface="Calibri"/>
                <a:cs typeface="Calibri"/>
                <a:sym typeface="Calibri"/>
              </a:rPr>
              <a:t> how to write poetry, or an analysis of poetry.</a:t>
            </a:r>
            <a:endParaRPr sz="1800">
              <a:latin typeface="Calibri"/>
              <a:ea typeface="Calibri"/>
              <a:cs typeface="Calibri"/>
              <a:sym typeface="Calibri"/>
            </a:endParaRPr>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63d77c8d47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63d77c8d47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63d77c8d47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63d77c8d4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63d77c8d47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63d77c8d47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923e37410f22acf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923e37410f22ac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Library of Congress Topical Subject Heading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It looks like a bibliographic record in that it has fields, indicators and subfields.</a:t>
            </a:r>
            <a:endParaRPr/>
          </a:p>
          <a:p>
            <a:pPr marL="0" lvl="0" indent="0" algn="l" rtl="0">
              <a:spcBef>
                <a:spcPts val="0"/>
              </a:spcBef>
              <a:spcAft>
                <a:spcPts val="0"/>
              </a:spcAft>
              <a:buNone/>
            </a:pPr>
            <a:endParaRPr/>
          </a:p>
          <a:p>
            <a:pPr marL="0" lvl="0" indent="0" algn="l" rtl="0">
              <a:spcBef>
                <a:spcPts val="0"/>
              </a:spcBef>
              <a:spcAft>
                <a:spcPts val="0"/>
              </a:spcAft>
              <a:buNone/>
            </a:pPr>
            <a:r>
              <a:rPr lang="en"/>
              <a:t>It differs from a Bibliographic Record in that each of these data elements don’t represent a piece being cataloged, but rather represent information about the Heading in the 150 field</a:t>
            </a:r>
            <a:endParaRPr/>
          </a:p>
          <a:p>
            <a:pPr marL="0" lvl="0" indent="0" algn="l" rtl="0">
              <a:spcBef>
                <a:spcPts val="0"/>
              </a:spcBef>
              <a:spcAft>
                <a:spcPts val="0"/>
              </a:spcAft>
              <a:buNone/>
            </a:pPr>
            <a:endParaRPr/>
          </a:p>
          <a:p>
            <a:pPr marL="0" lvl="0" indent="0" algn="l" rtl="0">
              <a:spcBef>
                <a:spcPts val="0"/>
              </a:spcBef>
              <a:spcAft>
                <a:spcPts val="0"/>
              </a:spcAft>
              <a:buNone/>
            </a:pPr>
            <a:r>
              <a:rPr lang="en"/>
              <a:t>The 150 Field contains the phrase World War, 1939-1940 ; in other words World War II</a:t>
            </a:r>
            <a:endParaRPr/>
          </a:p>
          <a:p>
            <a:pPr marL="0" lvl="0" indent="0" algn="l" rtl="0">
              <a:spcBef>
                <a:spcPts val="0"/>
              </a:spcBef>
              <a:spcAft>
                <a:spcPts val="0"/>
              </a:spcAft>
              <a:buNone/>
            </a:pPr>
            <a:endParaRPr/>
          </a:p>
          <a:p>
            <a:pPr marL="0" lvl="0" indent="0" algn="l" rtl="0">
              <a:spcBef>
                <a:spcPts val="0"/>
              </a:spcBef>
              <a:spcAft>
                <a:spcPts val="0"/>
              </a:spcAft>
              <a:buNone/>
            </a:pPr>
            <a:r>
              <a:rPr lang="en"/>
              <a:t>The Fixed Field elements, and field tags indicate that this phrase is the Established Heading for World War II, that this heading can be used in a 650 field in a Bibliographic Record, that this heading cannot be used as a Name or Series Heading in a Bibliographic Record, that this heading can be subdivided geographically, that there are alternate terms for this War that should not be used in a 650 field in a Bibliographic Record, and that there is a broader term for this period - History modern -- 20th century, that could be also be used in a 650 field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We’ll start delineating where this information can be found in a Topical Subject Heading Authority Record.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63d77c8d47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63d77c8d47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Before I talk more about genre form terms, I’d like to mention a few things about the 670 field, which is a field included in all authority records no matter what the type.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 670 field contains the critical information as to the various sources consulted to demonstrate the usage of the term.</a:t>
            </a:r>
            <a:endParaRPr sz="180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63d77c8d47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63d77c8d47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LC’s rule of thumb pertaining to lcgft terms is usually to provide at least three different 670 sources in the lcgft authority record.</a:t>
            </a:r>
            <a:endParaRPr sz="180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63d77c8d47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63d77c8d47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By this I mean it can be used in bibliographic records along with LCSH headings, MESH headings, and in either RDA or AACR2 records.</a:t>
            </a:r>
            <a:endParaRPr sz="180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63d77c8d47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63d77c8d47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 lcgft vocabulary has greatly expanded in the last 8 - 10 years and it includes thousands of terms with more being added on a continual basis. The LC website links to a PDF list of the current terms but this is only published annually. I’ve provided the URL to LC’s lcgft site under our Sources slide which can be found at the end of the presentation.</a:t>
            </a:r>
            <a:endParaRPr sz="180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63d77c8d47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63d77c8d47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333333"/>
                </a:solidFill>
                <a:highlight>
                  <a:srgbClr val="FEFEFE"/>
                </a:highlight>
              </a:rPr>
              <a:t>008/11 fixed field byte: The data in the position indicates which subject heading thesaurus the authorized term belongs to. In the case of the lcgft terms, they will always be coded </a:t>
            </a:r>
            <a:r>
              <a:rPr lang="en" sz="1800">
                <a:solidFill>
                  <a:srgbClr val="FF0000"/>
                </a:solidFill>
                <a:highlight>
                  <a:srgbClr val="FEFEFE"/>
                </a:highlight>
              </a:rPr>
              <a:t>z</a:t>
            </a:r>
            <a:r>
              <a:rPr lang="en" sz="1800">
                <a:solidFill>
                  <a:srgbClr val="333333"/>
                </a:solidFill>
                <a:highlight>
                  <a:srgbClr val="FEFEFE"/>
                </a:highlight>
              </a:rPr>
              <a:t> for </a:t>
            </a:r>
            <a:r>
              <a:rPr lang="en" sz="1800">
                <a:solidFill>
                  <a:srgbClr val="FF0000"/>
                </a:solidFill>
                <a:highlight>
                  <a:srgbClr val="FEFEFE"/>
                </a:highlight>
              </a:rPr>
              <a:t>other</a:t>
            </a:r>
            <a:r>
              <a:rPr lang="en" sz="1800">
                <a:solidFill>
                  <a:srgbClr val="333333"/>
                </a:solidFill>
                <a:highlight>
                  <a:srgbClr val="FEFEFE"/>
                </a:highlight>
              </a:rPr>
              <a:t> subject heading system/thesaurus</a:t>
            </a:r>
            <a:endParaRPr sz="1800">
              <a:solidFill>
                <a:srgbClr val="333333"/>
              </a:solidFill>
              <a:highlight>
                <a:srgbClr val="FEFEFE"/>
              </a:highlight>
            </a:endParaRPr>
          </a:p>
          <a:p>
            <a:pPr marL="0" lvl="0" indent="0" algn="l" rtl="0">
              <a:spcBef>
                <a:spcPts val="1600"/>
              </a:spcBef>
              <a:spcAft>
                <a:spcPts val="0"/>
              </a:spcAft>
              <a:buNone/>
            </a:pPr>
            <a:r>
              <a:rPr lang="en" sz="1800">
                <a:solidFill>
                  <a:srgbClr val="333333"/>
                </a:solidFill>
                <a:highlight>
                  <a:srgbClr val="FEFEFE"/>
                </a:highlight>
              </a:rPr>
              <a:t>Control number 010: The numbers are always preceded by </a:t>
            </a:r>
            <a:r>
              <a:rPr lang="en" sz="1800">
                <a:solidFill>
                  <a:srgbClr val="FF0000"/>
                </a:solidFill>
                <a:highlight>
                  <a:srgbClr val="FEFEFE"/>
                </a:highlight>
              </a:rPr>
              <a:t>gf </a:t>
            </a:r>
            <a:r>
              <a:rPr lang="en" sz="1800">
                <a:highlight>
                  <a:srgbClr val="FEFEFE"/>
                </a:highlight>
              </a:rPr>
              <a:t>for lcgft terms. The </a:t>
            </a:r>
            <a:r>
              <a:rPr lang="en" sz="1800">
                <a:solidFill>
                  <a:srgbClr val="FF0000"/>
                </a:solidFill>
                <a:highlight>
                  <a:srgbClr val="FEFEFE"/>
                </a:highlight>
              </a:rPr>
              <a:t>gf</a:t>
            </a:r>
            <a:r>
              <a:rPr lang="en" sz="1800">
                <a:highlight>
                  <a:srgbClr val="FEFEFE"/>
                </a:highlight>
              </a:rPr>
              <a:t> standing for “</a:t>
            </a:r>
            <a:r>
              <a:rPr lang="en" sz="1800">
                <a:solidFill>
                  <a:srgbClr val="FF0000"/>
                </a:solidFill>
                <a:highlight>
                  <a:srgbClr val="FEFEFE"/>
                </a:highlight>
              </a:rPr>
              <a:t>genre form</a:t>
            </a:r>
            <a:r>
              <a:rPr lang="en" sz="1800">
                <a:highlight>
                  <a:srgbClr val="FEFEFE"/>
                </a:highlight>
              </a:rPr>
              <a:t>”</a:t>
            </a:r>
            <a:endParaRPr sz="1800">
              <a:highlight>
                <a:srgbClr val="FEFEFE"/>
              </a:highlight>
            </a:endParaRPr>
          </a:p>
          <a:p>
            <a:pPr marL="0" lvl="0" indent="0" algn="l" rtl="0">
              <a:spcBef>
                <a:spcPts val="1600"/>
              </a:spcBef>
              <a:spcAft>
                <a:spcPts val="0"/>
              </a:spcAft>
              <a:buNone/>
            </a:pPr>
            <a:r>
              <a:rPr lang="en" sz="1800">
                <a:highlight>
                  <a:srgbClr val="FEFEFE"/>
                </a:highlight>
              </a:rPr>
              <a:t>The name of the vocabulary is always referenced in subfield $f of the 040 field </a:t>
            </a:r>
            <a:endParaRPr sz="1800">
              <a:highlight>
                <a:srgbClr val="FEFEFE"/>
              </a:highlight>
            </a:endParaRPr>
          </a:p>
          <a:p>
            <a:pPr marL="0" lvl="0" indent="0" algn="l" rtl="0">
              <a:spcBef>
                <a:spcPts val="1600"/>
              </a:spcBef>
              <a:spcAft>
                <a:spcPts val="0"/>
              </a:spcAft>
              <a:buNone/>
            </a:pPr>
            <a:endParaRPr sz="180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6f60dae4c3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6f60dae4c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This record is continued on the next slide</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6f60dae4c3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6f60dae4c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I’ve highlighted the term </a:t>
            </a:r>
            <a:r>
              <a:rPr lang="en">
                <a:highlight>
                  <a:srgbClr val="FFFF00"/>
                </a:highlight>
              </a:rPr>
              <a:t>picture book</a:t>
            </a:r>
            <a:r>
              <a:rPr lang="en"/>
              <a:t> so it’s easier to see. As talked about a few slides ago, the authorized term,must be referenced in the 670’s included in the authority record.</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63d77c8d47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63d77c8d4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Here is a screen shot of the actual authority record for Superhero comics as it looks in OCLC. Although the slide isn’t very large, I wanted to include some screenshots of how the authority records look in OCLC,</a:t>
            </a:r>
            <a:endParaRPr sz="180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6f6b20b22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6f6b20b22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 wanted to point out in this music term that the 040 $f lcgft will not necessarily always be the last data entered in the 040. In this case, once the term was authorized and in use, a library edited the authority record. In addition, don’t be surprised if you come across an lcgft authority record where a a number of libraries have made changes to it.</a:t>
            </a:r>
            <a:endParaRPr sz="180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6f6b20b22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6f6b20b22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This slide illustrates the relationship between the lcgft authority record and its use in a bibliographic record.</a:t>
            </a:r>
            <a:endParaRPr sz="1800"/>
          </a:p>
          <a:p>
            <a:pPr marL="0" lvl="0" indent="0" algn="l" rtl="0">
              <a:spcBef>
                <a:spcPts val="0"/>
              </a:spcBef>
              <a:spcAft>
                <a:spcPts val="0"/>
              </a:spcAft>
              <a:buNone/>
            </a:pPr>
            <a:r>
              <a:rPr lang="en" sz="1800"/>
              <a:t>Many of the lcgft terms can be applied to audiobook bibliographic records as well. So, in this example, the lcgft term, can be used in the bibliographic record for the audiobook version of Becoming.</a:t>
            </a:r>
            <a:endParaRPr sz="1800"/>
          </a:p>
          <a:p>
            <a:pPr marL="0" lvl="0" indent="0" algn="l" rtl="0">
              <a:spcBef>
                <a:spcPts val="0"/>
              </a:spcBef>
              <a:spcAft>
                <a:spcPts val="0"/>
              </a:spcAft>
              <a:buNone/>
            </a:pPr>
            <a:endParaRPr sz="1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1b82a5fb0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61b82a5fb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008 Field in a Topical Subject Heading Authority Record contains coded information in 40 character positions. </a:t>
            </a:r>
            <a:endParaRPr/>
          </a:p>
          <a:p>
            <a:pPr marL="0" lvl="0" indent="0" algn="l" rtl="0">
              <a:spcBef>
                <a:spcPts val="0"/>
              </a:spcBef>
              <a:spcAft>
                <a:spcPts val="0"/>
              </a:spcAft>
              <a:buNone/>
            </a:pPr>
            <a:endParaRPr/>
          </a:p>
          <a:p>
            <a:pPr marL="0" lvl="0" indent="0" algn="l" rtl="0">
              <a:spcBef>
                <a:spcPts val="0"/>
              </a:spcBef>
              <a:spcAft>
                <a:spcPts val="0"/>
              </a:spcAft>
              <a:buNone/>
            </a:pPr>
            <a:r>
              <a:rPr lang="en"/>
              <a:t>As noted, the display can vary from system to system, so the codes are universally defined by their position in the field.</a:t>
            </a:r>
            <a:endParaRPr/>
          </a:p>
          <a:p>
            <a:pPr marL="0" lvl="0" indent="0" algn="l" rtl="0">
              <a:spcBef>
                <a:spcPts val="0"/>
              </a:spcBef>
              <a:spcAft>
                <a:spcPts val="0"/>
              </a:spcAft>
              <a:buNone/>
            </a:pPr>
            <a:endParaRPr/>
          </a:p>
          <a:p>
            <a:pPr marL="0" lvl="0" indent="0" algn="l" rtl="0">
              <a:spcBef>
                <a:spcPts val="0"/>
              </a:spcBef>
              <a:spcAft>
                <a:spcPts val="0"/>
              </a:spcAft>
              <a:buNone/>
            </a:pPr>
            <a:r>
              <a:rPr lang="en"/>
              <a:t>I’ve noted here some of the elements in the 008 field which are relevant and can be useful to know as relates to a subject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6th position indicates if the subject heading can  be divided geographically </a:t>
            </a:r>
            <a:endParaRPr/>
          </a:p>
          <a:p>
            <a:pPr marL="0" lvl="0" indent="0" algn="l" rtl="0">
              <a:spcBef>
                <a:spcPts val="0"/>
              </a:spcBef>
              <a:spcAft>
                <a:spcPts val="0"/>
              </a:spcAft>
              <a:buNone/>
            </a:pPr>
            <a:r>
              <a:rPr lang="en"/>
              <a:t>	# = Not subdivided geographically</a:t>
            </a:r>
            <a:endParaRPr/>
          </a:p>
          <a:p>
            <a:pPr marL="0" lvl="0" indent="0" algn="l" rtl="0">
              <a:spcBef>
                <a:spcPts val="0"/>
              </a:spcBef>
              <a:spcAft>
                <a:spcPts val="0"/>
              </a:spcAft>
              <a:buNone/>
            </a:pPr>
            <a:r>
              <a:rPr lang="en"/>
              <a:t>	a = subdivided geographically</a:t>
            </a:r>
            <a:endParaRPr/>
          </a:p>
          <a:p>
            <a:pPr marL="0" lvl="0" indent="0" algn="l" rtl="0">
              <a:spcBef>
                <a:spcPts val="0"/>
              </a:spcBef>
              <a:spcAft>
                <a:spcPts val="0"/>
              </a:spcAft>
              <a:buNone/>
            </a:pPr>
            <a:endParaRPr/>
          </a:p>
          <a:p>
            <a:pPr marL="0" lvl="0" indent="0" algn="l" rtl="0">
              <a:spcBef>
                <a:spcPts val="0"/>
              </a:spcBef>
              <a:spcAft>
                <a:spcPts val="0"/>
              </a:spcAft>
              <a:buNone/>
            </a:pPr>
            <a:r>
              <a:rPr lang="en"/>
              <a:t>The 9th position indicates the kind of record which is represented</a:t>
            </a:r>
            <a:endParaRPr/>
          </a:p>
          <a:p>
            <a:pPr marL="0" lvl="0" indent="457200" algn="l" rtl="0">
              <a:spcBef>
                <a:spcPts val="0"/>
              </a:spcBef>
              <a:spcAft>
                <a:spcPts val="0"/>
              </a:spcAft>
              <a:buNone/>
            </a:pPr>
            <a:r>
              <a:rPr lang="en"/>
              <a:t>a =  established heading </a:t>
            </a:r>
            <a:endParaRPr/>
          </a:p>
          <a:p>
            <a:pPr marL="0" lvl="0" indent="457200" algn="l" rtl="0">
              <a:spcBef>
                <a:spcPts val="0"/>
              </a:spcBef>
              <a:spcAft>
                <a:spcPts val="0"/>
              </a:spcAft>
              <a:buNone/>
            </a:pPr>
            <a:r>
              <a:rPr lang="en"/>
              <a:t>b = Reference record</a:t>
            </a:r>
            <a:endParaRPr/>
          </a:p>
          <a:p>
            <a:pPr marL="0" lvl="0" indent="457200" algn="l" rtl="0">
              <a:spcBef>
                <a:spcPts val="0"/>
              </a:spcBef>
              <a:spcAft>
                <a:spcPts val="0"/>
              </a:spcAft>
              <a:buNone/>
            </a:pPr>
            <a:r>
              <a:rPr lang="en"/>
              <a:t>d=Subdivision record</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The 11th position indicates what Subject Heading System is used to establish this heading</a:t>
            </a:r>
            <a:endParaRPr/>
          </a:p>
          <a:p>
            <a:pPr marL="0" lvl="0" indent="457200" algn="l" rtl="0">
              <a:spcBef>
                <a:spcPts val="0"/>
              </a:spcBef>
              <a:spcAft>
                <a:spcPts val="0"/>
              </a:spcAft>
              <a:buNone/>
            </a:pPr>
            <a:r>
              <a:rPr lang="en"/>
              <a:t>a =    LCSH</a:t>
            </a:r>
            <a:endParaRPr/>
          </a:p>
          <a:p>
            <a:pPr marL="0" lvl="0" indent="457200" algn="l" rtl="0">
              <a:spcBef>
                <a:spcPts val="0"/>
              </a:spcBef>
              <a:spcAft>
                <a:spcPts val="0"/>
              </a:spcAft>
              <a:buNone/>
            </a:pPr>
            <a:r>
              <a:rPr lang="en"/>
              <a:t>b = Library of Congress Children’s Subject Headings</a:t>
            </a:r>
            <a:endParaRPr/>
          </a:p>
          <a:p>
            <a:pPr marL="0" lvl="0" indent="457200" algn="l" rtl="0">
              <a:spcBef>
                <a:spcPts val="0"/>
              </a:spcBef>
              <a:spcAft>
                <a:spcPts val="0"/>
              </a:spcAft>
              <a:buNone/>
            </a:pPr>
            <a:endParaRPr/>
          </a:p>
          <a:p>
            <a:pPr marL="0" lvl="0" indent="0" algn="l" rtl="0">
              <a:spcBef>
                <a:spcPts val="0"/>
              </a:spcBef>
              <a:spcAft>
                <a:spcPts val="0"/>
              </a:spcAft>
              <a:buNone/>
            </a:pPr>
            <a:r>
              <a:rPr lang="en"/>
              <a:t>The 15th position indicates if the record is appropriate to be used as a Subject Added Entry in a Bib Record</a:t>
            </a:r>
            <a:endParaRPr/>
          </a:p>
          <a:p>
            <a:pPr marL="0" lvl="0" indent="457200" algn="l" rtl="0">
              <a:spcBef>
                <a:spcPts val="0"/>
              </a:spcBef>
              <a:spcAft>
                <a:spcPts val="0"/>
              </a:spcAft>
              <a:buNone/>
            </a:pPr>
            <a:r>
              <a:rPr lang="en"/>
              <a:t> a= appropriate   </a:t>
            </a:r>
            <a:endParaRPr/>
          </a:p>
          <a:p>
            <a:pPr marL="457200" lvl="0" indent="0" algn="l" rtl="0">
              <a:spcBef>
                <a:spcPts val="0"/>
              </a:spcBef>
              <a:spcAft>
                <a:spcPts val="0"/>
              </a:spcAft>
              <a:buNone/>
            </a:pPr>
            <a:r>
              <a:rPr lang="en"/>
              <a:t> b = not appropriate</a:t>
            </a:r>
            <a:endParaRPr/>
          </a:p>
          <a:p>
            <a:pPr marL="0" lvl="0" indent="0" algn="l" rtl="0">
              <a:spcBef>
                <a:spcPts val="0"/>
              </a:spcBef>
              <a:spcAft>
                <a:spcPts val="0"/>
              </a:spcAft>
              <a:buNone/>
            </a:pPr>
            <a:endParaRPr/>
          </a:p>
          <a:p>
            <a:pPr marL="0" lvl="0" indent="0" algn="l" rtl="0">
              <a:spcBef>
                <a:spcPts val="0"/>
              </a:spcBef>
              <a:spcAft>
                <a:spcPts val="0"/>
              </a:spcAft>
              <a:buNone/>
            </a:pPr>
            <a:r>
              <a:rPr lang="en"/>
              <a:t>The next slides will illustrate these codes in use in authority records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6f6b20b22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6f6b20b22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Going back to my example of the lcgft term “Picture books” - this is how the term is treated within a bibliographic record.</a:t>
            </a:r>
            <a:endParaRPr sz="180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6f6b20b22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6f6b20b22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Reminder : the addition of subfield $2 should always accompany the second indicator of 7.  It indicates the source of the genre term that is being used. </a:t>
            </a:r>
            <a:endParaRPr sz="1800"/>
          </a:p>
          <a:p>
            <a:pPr marL="0" lvl="0" indent="0" algn="l" rtl="0">
              <a:spcBef>
                <a:spcPts val="0"/>
              </a:spcBef>
              <a:spcAft>
                <a:spcPts val="0"/>
              </a:spcAft>
              <a:buNone/>
            </a:pPr>
            <a:r>
              <a:rPr lang="en" sz="1800"/>
              <a:t>There’s absolutely no limit as to how many genre terms you can add to a bibliographic record. </a:t>
            </a:r>
            <a:endParaRPr sz="1800"/>
          </a:p>
          <a:p>
            <a:pPr marL="0" lvl="0" indent="0" algn="l" rtl="0">
              <a:spcBef>
                <a:spcPts val="0"/>
              </a:spcBef>
              <a:spcAft>
                <a:spcPts val="0"/>
              </a:spcAft>
              <a:buNone/>
            </a:pPr>
            <a:endParaRPr sz="180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6f81090801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6f81090801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GSAFD and OLACVGGT are two other well used, popular genre form vocabularies that you may come across.</a:t>
            </a:r>
            <a:endParaRPr sz="1800"/>
          </a:p>
          <a:p>
            <a:pPr marL="0" lvl="0" indent="0" algn="l" rtl="0">
              <a:spcBef>
                <a:spcPts val="0"/>
              </a:spcBef>
              <a:spcAft>
                <a:spcPts val="0"/>
              </a:spcAft>
              <a:buNone/>
            </a:pPr>
            <a:r>
              <a:rPr lang="en" sz="1800"/>
              <a:t> </a:t>
            </a:r>
            <a:endParaRPr sz="1800"/>
          </a:p>
          <a:p>
            <a:pPr marL="0" lvl="0" indent="0" algn="l" rtl="0">
              <a:spcBef>
                <a:spcPts val="0"/>
              </a:spcBef>
              <a:spcAft>
                <a:spcPts val="0"/>
              </a:spcAft>
              <a:buNone/>
            </a:pPr>
            <a:r>
              <a:rPr lang="en" sz="1800"/>
              <a:t>GSAFD - the vast majority of these terms are the same as lcgft terms</a:t>
            </a:r>
            <a:endParaRPr sz="1800"/>
          </a:p>
          <a:p>
            <a:pPr marL="0" lvl="0" indent="0" algn="l" rtl="0">
              <a:spcBef>
                <a:spcPts val="0"/>
              </a:spcBef>
              <a:spcAft>
                <a:spcPts val="0"/>
              </a:spcAft>
              <a:buNone/>
            </a:pPr>
            <a:r>
              <a:rPr lang="en" sz="1800"/>
              <a:t>For many, many years the MARC authority records for all of the terms in GSAFD vocabulary were available for libraries to import into their library’s catalog so that authority control of the terms could be maintained. They were hosted on a Northwestern University website. However, I discovered while working on this presentation that the links on the Northwestern University are dead. </a:t>
            </a:r>
            <a:r>
              <a:rPr lang="en" sz="1800" b="1">
                <a:solidFill>
                  <a:srgbClr val="FF0000"/>
                </a:solidFill>
              </a:rPr>
              <a:t>BUT I still felt it was important to include them in my discussion of genre vocabularies here today because the </a:t>
            </a:r>
            <a:r>
              <a:rPr lang="en" sz="1800"/>
              <a:t>library you work, or may work at in the future, may have uploaded the authority records into their ILS already. Which is the case with my library.</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OLACVGGT - I was chair of the ALA working group that worked on the development of this vocabulary. When work first began on creating authority records for video game genre terms it was hoped that the terms would be added as lcgft terms. But due to a lack of staff resources, LC was unable to commit to working on the project to incorporate them as a genre category into the overall lcgft umbrella. Because many AV catalogers have long looked to OLAC to provide resources that support the cataloging of audiovisual materials it made sense to have OLAC take ownership of a video game genre vocabulary and then publish it. The links to the authority records, and the guidelines on how to apply the terms are available on the OLAC website.</a:t>
            </a:r>
            <a:r>
              <a:rPr lang="en" sz="1900">
                <a:latin typeface="Impact"/>
                <a:ea typeface="Impact"/>
                <a:cs typeface="Impact"/>
                <a:sym typeface="Impact"/>
              </a:rPr>
              <a:t> </a:t>
            </a:r>
            <a:endParaRPr sz="1900">
              <a:latin typeface="Impact"/>
              <a:ea typeface="Impact"/>
              <a:cs typeface="Impact"/>
              <a:sym typeface="Impact"/>
            </a:endParaRPr>
          </a:p>
          <a:p>
            <a:pPr marL="0" lvl="0" indent="0" algn="l" rtl="0">
              <a:spcBef>
                <a:spcPts val="0"/>
              </a:spcBef>
              <a:spcAft>
                <a:spcPts val="0"/>
              </a:spcAft>
              <a:buNone/>
            </a:pPr>
            <a:endParaRPr sz="180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6f81090801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6f8109080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Like the lcgft authority records, the name of the vocabulary is referenced in both the 001 Control number and the 040 subfield f</a:t>
            </a:r>
            <a:endParaRPr sz="1800"/>
          </a:p>
          <a:p>
            <a:pPr marL="0" lvl="0" indent="0" algn="l" rtl="0">
              <a:spcBef>
                <a:spcPts val="0"/>
              </a:spcBef>
              <a:spcAft>
                <a:spcPts val="0"/>
              </a:spcAft>
              <a:buNone/>
            </a:pPr>
            <a:r>
              <a:rPr lang="en" sz="1800"/>
              <a:t>This genre term for Romantic suspense fiction is one of the few that doesn’t match an lcgft term. Which is why we continue to use it at my library.</a:t>
            </a:r>
            <a:endParaRPr sz="1800"/>
          </a:p>
          <a:p>
            <a:pPr marL="0" lvl="0" indent="0" algn="l" rtl="0">
              <a:spcBef>
                <a:spcPts val="0"/>
              </a:spcBef>
              <a:spcAft>
                <a:spcPts val="0"/>
              </a:spcAft>
              <a:buNone/>
            </a:pPr>
            <a:r>
              <a:rPr lang="en" sz="1800"/>
              <a:t>IMPORTANT NOTE: </a:t>
            </a:r>
            <a:r>
              <a:rPr lang="en" sz="1800">
                <a:latin typeface="Open Sans"/>
                <a:ea typeface="Open Sans"/>
                <a:cs typeface="Open Sans"/>
                <a:sym typeface="Open Sans"/>
              </a:rPr>
              <a:t>I was surprised to discover as I was preparing my slides on the GSAFD authority records that the link to the file of MARC authority records that could be downloaded from the  GSAFD site at Northwestern University was no longer valid. </a:t>
            </a:r>
            <a:endParaRPr sz="1800">
              <a:latin typeface="Open Sans"/>
              <a:ea typeface="Open Sans"/>
              <a:cs typeface="Open Sans"/>
              <a:sym typeface="Open Sans"/>
            </a:endParaRPr>
          </a:p>
          <a:p>
            <a:pPr marL="0" lvl="0" indent="0" algn="l" rtl="0">
              <a:spcBef>
                <a:spcPts val="0"/>
              </a:spcBef>
              <a:spcAft>
                <a:spcPts val="0"/>
              </a:spcAft>
              <a:buNone/>
            </a:pPr>
            <a:endParaRPr sz="180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g6f81090801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3" name="Google Shape;1563;g6f81090801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It is perfectly acceptable to use these vocabulary terms in OCLC and Sky River bibliographic records.</a:t>
            </a:r>
            <a:endParaRPr sz="1800"/>
          </a:p>
          <a:p>
            <a:pPr marL="0" lvl="0" indent="0" algn="l" rtl="0">
              <a:spcBef>
                <a:spcPts val="0"/>
              </a:spcBef>
              <a:spcAft>
                <a:spcPts val="0"/>
              </a:spcAft>
              <a:buNone/>
            </a:pPr>
            <a:r>
              <a:rPr lang="en" sz="1800"/>
              <a:t>UNFORTUNATELY however, the actual authority records for these are </a:t>
            </a:r>
            <a:r>
              <a:rPr lang="en" sz="1800" u="sng">
                <a:solidFill>
                  <a:srgbClr val="FF0000"/>
                </a:solidFill>
              </a:rPr>
              <a:t>not</a:t>
            </a:r>
            <a:r>
              <a:rPr lang="en" sz="1800"/>
              <a:t> available to see in OCLC. </a:t>
            </a:r>
            <a:endParaRPr sz="1800"/>
          </a:p>
          <a:p>
            <a:pPr marL="0" lvl="0" indent="0" algn="l" rtl="0">
              <a:lnSpc>
                <a:spcPct val="115000"/>
              </a:lnSpc>
              <a:spcBef>
                <a:spcPts val="0"/>
              </a:spcBef>
              <a:spcAft>
                <a:spcPts val="0"/>
              </a:spcAft>
              <a:buNone/>
            </a:pPr>
            <a:endParaRPr sz="1800"/>
          </a:p>
          <a:p>
            <a:pPr marL="0" lvl="0" indent="0" algn="l" rtl="0">
              <a:lnSpc>
                <a:spcPct val="115000"/>
              </a:lnSpc>
              <a:spcBef>
                <a:spcPts val="1600"/>
              </a:spcBef>
              <a:spcAft>
                <a:spcPts val="1600"/>
              </a:spcAft>
              <a:buNone/>
            </a:pPr>
            <a:r>
              <a:rPr lang="en" sz="1800"/>
              <a:t>It’s also perfectly acceptable to have terms from different genre form vocabularies in the same bibliographic record.</a:t>
            </a:r>
            <a:endParaRPr sz="180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6f81090801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6f81090801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a:p>
            <a:pPr marL="0" lvl="0" indent="0" algn="l" rtl="0">
              <a:spcBef>
                <a:spcPts val="0"/>
              </a:spcBef>
              <a:spcAft>
                <a:spcPts val="0"/>
              </a:spcAft>
              <a:buNone/>
            </a:pPr>
            <a:r>
              <a:rPr lang="en" sz="1800"/>
              <a:t>olacvggt stands for </a:t>
            </a:r>
            <a:r>
              <a:rPr lang="en" sz="1800" i="1"/>
              <a:t>Online Audiovisual Catalogers Video Game Genre Terms</a:t>
            </a:r>
            <a:endParaRPr sz="1800"/>
          </a:p>
          <a:p>
            <a:pPr marL="0" lvl="0" indent="0" algn="l" rtl="0">
              <a:spcBef>
                <a:spcPts val="0"/>
              </a:spcBef>
              <a:spcAft>
                <a:spcPts val="0"/>
              </a:spcAft>
              <a:buNone/>
            </a:pPr>
            <a:r>
              <a:rPr lang="en" sz="1800"/>
              <a:t>As with other genre authority records, the 001 and 040 subfield identify the name of the vocabulary and the z in the 008 fixed field  position for subject indicates that the authority record is for a vocabulary other than LCSH</a:t>
            </a:r>
            <a:endParaRPr sz="180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6f918f89c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6f918f89c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 just want to quickly pan down the list of the video game genre terms so that those of you not familiar with this vocabulary can get a feeling for the depth and breadth of the terms included.</a:t>
            </a:r>
            <a:endParaRPr sz="1800"/>
          </a:p>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6fa715419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6fa715419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This vocabulary has been well received by the cataloging community. I don’t have up to date stats but for the first 8 month period from October 2018 through May 2019</a:t>
            </a:r>
            <a:endParaRPr sz="1800"/>
          </a:p>
          <a:p>
            <a:pPr marL="0" lvl="0" indent="0" algn="l" rtl="0">
              <a:spcBef>
                <a:spcPts val="0"/>
              </a:spcBef>
              <a:spcAft>
                <a:spcPts val="0"/>
              </a:spcAft>
              <a:buNone/>
            </a:pPr>
            <a:r>
              <a:rPr lang="en" sz="1800"/>
              <a:t>OLAC Video Game VOCABULARY GENERAL page – </a:t>
            </a:r>
            <a:r>
              <a:rPr lang="en" sz="1800">
                <a:solidFill>
                  <a:srgbClr val="FF0000"/>
                </a:solidFill>
              </a:rPr>
              <a:t>1,602</a:t>
            </a:r>
            <a:endParaRPr sz="1800">
              <a:solidFill>
                <a:srgbClr val="EE8011"/>
              </a:solidFill>
            </a:endParaRPr>
          </a:p>
          <a:p>
            <a:pPr marL="0" lvl="0" indent="0" algn="l" rtl="0">
              <a:spcBef>
                <a:spcPts val="0"/>
              </a:spcBef>
              <a:spcAft>
                <a:spcPts val="0"/>
              </a:spcAft>
              <a:buNone/>
            </a:pPr>
            <a:r>
              <a:rPr lang="en" sz="1800"/>
              <a:t>ALPHABETICAL LIST OF OLAC VIDEO GAME GENRE TERMS – </a:t>
            </a:r>
            <a:r>
              <a:rPr lang="en" sz="1800">
                <a:solidFill>
                  <a:srgbClr val="FF0000"/>
                </a:solidFill>
              </a:rPr>
              <a:t>1,293</a:t>
            </a:r>
            <a:endParaRPr sz="1800">
              <a:solidFill>
                <a:srgbClr val="FF0000"/>
              </a:solidFill>
            </a:endParaRPr>
          </a:p>
          <a:p>
            <a:pPr marL="0" lvl="0" indent="0" algn="l" rtl="0">
              <a:spcBef>
                <a:spcPts val="0"/>
              </a:spcBef>
              <a:spcAft>
                <a:spcPts val="0"/>
              </a:spcAft>
              <a:buNone/>
            </a:pPr>
            <a:endParaRPr sz="180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6fa7154197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6fa715419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60022f3c8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60022f3c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26201000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26201000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Authority Records provide information for the use of Name, Subject, Series, Genre and Uniform Title Headings and varying types of subdivisions in Biibliographic Records.</a:t>
            </a: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We’ll be covering Authority Records constructed using MARC 21 format for Authority Data that correspond to Bibliographic Records creating using MARC21 format for Bibliographic Data.</a:t>
            </a:r>
            <a:endParaRPr/>
          </a:p>
          <a:p>
            <a:pPr marL="0" lvl="0" indent="45720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Some of the Authority Records will contain Established Heading 1XX fields that have an established heading or Access Point derived from a controlled vocabulary, or thesaurus.</a:t>
            </a: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We’ll be covering 3 controlled vocabularies maintained by the Library of Congress, LCSH, NAF, and LCGFT terms</a:t>
            </a:r>
            <a:endParaRPr/>
          </a:p>
          <a:p>
            <a:pPr marL="914400" lvl="0" indent="-298450" algn="l" rtl="0">
              <a:lnSpc>
                <a:spcPct val="115000"/>
              </a:lnSpc>
              <a:spcBef>
                <a:spcPts val="0"/>
              </a:spcBef>
              <a:spcAft>
                <a:spcPts val="0"/>
              </a:spcAft>
              <a:buSzPts val="1100"/>
              <a:buChar char="-"/>
            </a:pPr>
            <a:r>
              <a:rPr lang="en"/>
              <a:t>Library of Congress Subject Headings, Library of Congress/NACO Authority File and Library of Congress Genre/Form terms</a:t>
            </a:r>
            <a:endParaRPr/>
          </a:p>
          <a:p>
            <a:pPr marL="457200" lvl="0" indent="0" algn="l" rtl="0">
              <a:lnSpc>
                <a:spcPct val="115000"/>
              </a:lnSpc>
              <a:spcBef>
                <a:spcPts val="0"/>
              </a:spcBef>
              <a:spcAft>
                <a:spcPts val="0"/>
              </a:spcAft>
              <a:buNone/>
            </a:pPr>
            <a:r>
              <a:rPr lang="en"/>
              <a:t>Rosemary will also cover headings from  2 other controlled vocabularies ; GSAFD (Guidelines on Subject Access to Individual Works of Fiction, Drama)  and OLACVGGT (OLAC Video Game Genre Terms)</a:t>
            </a:r>
            <a:endParaRPr/>
          </a:p>
          <a:p>
            <a:pPr marL="457200" lvl="0" indent="0" algn="l" rtl="0">
              <a:lnSpc>
                <a:spcPct val="115000"/>
              </a:lnSpc>
              <a:spcBef>
                <a:spcPts val="0"/>
              </a:spcBef>
              <a:spcAft>
                <a:spcPts val="0"/>
              </a:spcAft>
              <a:buNone/>
            </a:pPr>
            <a:r>
              <a:rPr lang="en"/>
              <a:t>	</a:t>
            </a:r>
            <a:endParaRPr/>
          </a:p>
          <a:p>
            <a:pPr marL="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The Library of Congress maintains an Authority file which includes controlled vocabularies created by them or as part of the NACO or SACO process (more on that later) - lcsh, lc/naf and lcgft</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Today we want to show you how to interpret the basics of Authority Records constructed using theMARC 21 Authority format, includingr fields, indicators, subfields and codes.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By being able to interpret these authority records, you can then determine which headings and subdivisions can be used, and how to represent them as name, subject, series, genre and uniform title headings in bibliographic records within your online catalog.</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0022f3c8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60022f3c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09 position in the 008 field indicates </a:t>
            </a:r>
            <a:r>
              <a:rPr lang="en" sz="1000">
                <a:highlight>
                  <a:srgbClr val="FFFFFF"/>
                </a:highlight>
              </a:rPr>
              <a:t> whether the authority record represents an </a:t>
            </a:r>
            <a:r>
              <a:rPr lang="en" sz="1000" u="sng">
                <a:solidFill>
                  <a:srgbClr val="0000FF"/>
                </a:solidFill>
                <a:highlight>
                  <a:srgbClr val="FFFFFF"/>
                </a:highlight>
              </a:rPr>
              <a:t>established</a:t>
            </a:r>
            <a:r>
              <a:rPr lang="en" sz="1000">
                <a:highlight>
                  <a:srgbClr val="FFFFFF"/>
                </a:highlight>
              </a:rPr>
              <a:t>, Or unestablished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Note : This is an authority record from SkyRiver. In SkyRiver there are handy pop down boxes with codes and their meaning - will not find this in OCLC. In OCLC you’ll have to refer to either OCLC or MARC Authority Formats and Standards. You’ll find those links on the Sources slide at the end of the presentation</a:t>
            </a:r>
            <a:endParaRPr/>
          </a:p>
          <a:p>
            <a:pPr marL="0" lvl="0" indent="0" algn="l" rtl="0">
              <a:spcBef>
                <a:spcPts val="0"/>
              </a:spcBef>
              <a:spcAft>
                <a:spcPts val="0"/>
              </a:spcAft>
              <a:buNone/>
            </a:pPr>
            <a:endParaRPr/>
          </a:p>
          <a:p>
            <a:pPr marL="0" lvl="0" indent="0" algn="l" rtl="0">
              <a:spcBef>
                <a:spcPts val="0"/>
              </a:spcBef>
              <a:spcAft>
                <a:spcPts val="0"/>
              </a:spcAft>
              <a:buNone/>
            </a:pPr>
            <a:r>
              <a:rPr lang="en"/>
              <a:t>When determining if you can use a heading from an authority record in a 650 field in a bibliographic record, the code “a” in this position tells you that this is an established heading, and it can be used.</a:t>
            </a:r>
            <a:endParaRPr/>
          </a:p>
          <a:p>
            <a:pPr marL="0" lvl="0" indent="0" algn="l" rtl="0">
              <a:spcBef>
                <a:spcPts val="0"/>
              </a:spcBef>
              <a:spcAft>
                <a:spcPts val="0"/>
              </a:spcAft>
              <a:buNone/>
            </a:pPr>
            <a:endParaRPr/>
          </a:p>
          <a:p>
            <a:pPr marL="0" lvl="0" indent="0" algn="l" rtl="0">
              <a:spcBef>
                <a:spcPts val="0"/>
              </a:spcBef>
              <a:spcAft>
                <a:spcPts val="0"/>
              </a:spcAft>
              <a:buNone/>
            </a:pPr>
            <a:r>
              <a:rPr lang="en"/>
              <a:t>The code “b” means that this heading is only used as a reference - we’ll discuss reference records later in the presentation.</a:t>
            </a:r>
            <a:endParaRPr>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6fa715419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6fa715419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6f9ecd441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6f9ecd441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652ea1032e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652ea1032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000">
                <a:highlight>
                  <a:srgbClr val="FFFFFF"/>
                </a:highlight>
              </a:rPr>
              <a:t>The 15th position in the 008 field indicates whether the heading in the 150 field of the authority record is appropriate to use as a 650 subject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If it’s coded “a” it is appropriate for use as a subject field in a bibliographic record ; coded “b” it’s not appropriate for use as a subject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	</a:t>
            </a:r>
            <a:endParaRPr sz="1000">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64b420c3bc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64b420c3bc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a:p>
            <a:pPr marL="0" lvl="0" indent="0" algn="l" rtl="0">
              <a:spcBef>
                <a:spcPts val="0"/>
              </a:spcBef>
              <a:spcAft>
                <a:spcPts val="0"/>
              </a:spcAft>
              <a:buNone/>
            </a:pPr>
            <a:endParaRPr/>
          </a:p>
          <a:p>
            <a:pPr marL="0" lvl="0" indent="0" algn="l" rtl="0">
              <a:spcBef>
                <a:spcPts val="0"/>
              </a:spcBef>
              <a:spcAft>
                <a:spcPts val="0"/>
              </a:spcAft>
              <a:buNone/>
            </a:pPr>
            <a:r>
              <a:rPr lang="en" sz="1000">
                <a:highlight>
                  <a:srgbClr val="FFFFFF"/>
                </a:highlight>
              </a:rPr>
              <a:t>The 11th  position in the 008 field identifies the subject heading system/thesaurus used to formulate the 150 heading.</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You can see here different subject heading lists. If you see an “a” in this element - that indicates this is a Library of Congress Subject Heading. </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If you use Library of Congress subject headings for children’s literature in your catalog, that’s indicated by a “b” in this element.</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And you can see other subject heading systems in the choices in the pop down box.</a:t>
            </a:r>
            <a:endParaRPr sz="1000">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64c23beac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64c23beac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6th character in the 008 field indicates whether the subject heading provides for subdividing the heading by the name of a country or other jurisdiction, region, or geographic feature.</a:t>
            </a:r>
            <a:endParaRPr/>
          </a:p>
          <a:p>
            <a:pPr marL="0" lvl="0" indent="0" algn="l" rtl="0">
              <a:spcBef>
                <a:spcPts val="0"/>
              </a:spcBef>
              <a:spcAft>
                <a:spcPts val="0"/>
              </a:spcAft>
              <a:buNone/>
            </a:pPr>
            <a:endParaRPr/>
          </a:p>
          <a:p>
            <a:pPr marL="0" lvl="0" indent="0" algn="l" rtl="0">
              <a:spcBef>
                <a:spcPts val="0"/>
              </a:spcBef>
              <a:spcAft>
                <a:spcPts val="0"/>
              </a:spcAft>
              <a:buNone/>
            </a:pPr>
            <a:r>
              <a:rPr lang="en"/>
              <a:t>Blank = not subdivided geographically</a:t>
            </a:r>
            <a:endParaRPr/>
          </a:p>
          <a:p>
            <a:pPr marL="0" lvl="0" indent="0" algn="l" rtl="0">
              <a:spcBef>
                <a:spcPts val="0"/>
              </a:spcBef>
              <a:spcAft>
                <a:spcPts val="0"/>
              </a:spcAft>
              <a:buNone/>
            </a:pPr>
            <a:endParaRPr/>
          </a:p>
          <a:p>
            <a:pPr marL="0" lvl="0" indent="0" algn="l" rtl="0">
              <a:spcBef>
                <a:spcPts val="0"/>
              </a:spcBef>
              <a:spcAft>
                <a:spcPts val="0"/>
              </a:spcAft>
              <a:buNone/>
            </a:pPr>
            <a:r>
              <a:rPr lang="en"/>
              <a:t>i= subdivided geographically</a:t>
            </a:r>
            <a:endParaRPr/>
          </a:p>
          <a:p>
            <a:pPr marL="0" lvl="0" indent="0" algn="l" rtl="0">
              <a:spcBef>
                <a:spcPts val="0"/>
              </a:spcBef>
              <a:spcAft>
                <a:spcPts val="0"/>
              </a:spcAft>
              <a:buNone/>
            </a:pPr>
            <a:endParaRPr/>
          </a:p>
          <a:p>
            <a:pPr marL="0" lvl="0" indent="0" algn="l" rtl="0">
              <a:lnSpc>
                <a:spcPct val="115000"/>
              </a:lnSpc>
              <a:spcBef>
                <a:spcPts val="1200"/>
              </a:spcBef>
              <a:spcAft>
                <a:spcPts val="0"/>
              </a:spcAft>
              <a:buNone/>
            </a:pPr>
            <a:r>
              <a:rPr lang="en"/>
              <a:t>This instruction allows you to use geographic headings as subdivisions in 650 fields in a bibliographic record. </a:t>
            </a:r>
            <a:endParaRPr/>
          </a:p>
          <a:p>
            <a:pPr marL="0" lvl="0" indent="0" algn="l" rtl="0">
              <a:lnSpc>
                <a:spcPct val="115000"/>
              </a:lnSpc>
              <a:spcBef>
                <a:spcPts val="1200"/>
              </a:spcBef>
              <a:spcAft>
                <a:spcPts val="0"/>
              </a:spcAft>
              <a:buNone/>
            </a:pPr>
            <a:r>
              <a:rPr lang="en"/>
              <a:t>All geographic subdivision is indirect </a:t>
            </a:r>
            <a:endParaRPr/>
          </a:p>
          <a:p>
            <a:pPr marL="0" lvl="0" indent="0" algn="l" rtl="0">
              <a:lnSpc>
                <a:spcPct val="115000"/>
              </a:lnSpc>
              <a:spcBef>
                <a:spcPts val="1200"/>
              </a:spcBef>
              <a:spcAft>
                <a:spcPts val="0"/>
              </a:spcAft>
              <a:buNone/>
            </a:pPr>
            <a:r>
              <a:rPr lang="en"/>
              <a:t>In this example the Established Topical Subject Heading in the 150 field, Constitutional history can be subdivided geographically.</a:t>
            </a:r>
            <a:endParaRPr/>
          </a:p>
          <a:p>
            <a:pPr marL="0" lvl="0" indent="0" algn="l" rtl="0">
              <a:lnSpc>
                <a:spcPct val="115000"/>
              </a:lnSpc>
              <a:spcBef>
                <a:spcPts val="1200"/>
              </a:spcBef>
              <a:spcAft>
                <a:spcPts val="0"/>
              </a:spcAft>
              <a:buNone/>
            </a:pPr>
            <a:r>
              <a:rPr lang="en"/>
              <a:t>650 field is from a Bibliographic Record that subdivided it with |z United States.</a:t>
            </a:r>
            <a:endParaRPr/>
          </a:p>
          <a:p>
            <a:pPr marL="0" lvl="0" indent="0" algn="l" rtl="0">
              <a:spcBef>
                <a:spcPts val="1200"/>
              </a:spcBef>
              <a:spcAft>
                <a:spcPts val="0"/>
              </a:spcAft>
              <a:buNone/>
            </a:pP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543bc4cc7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6543bc4cc7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mentioned before that the first 3 positions in the LC Control # in field 010 iindicates which type of LC Heading the record is  </a:t>
            </a:r>
            <a:endParaRPr/>
          </a:p>
          <a:p>
            <a:pPr marL="0" lvl="0" indent="0" algn="l" rtl="0">
              <a:spcBef>
                <a:spcPts val="0"/>
              </a:spcBef>
              <a:spcAft>
                <a:spcPts val="0"/>
              </a:spcAft>
              <a:buNone/>
            </a:pPr>
            <a:endParaRPr/>
          </a:p>
          <a:p>
            <a:pPr marL="0" lvl="0" indent="0" algn="l" rtl="0">
              <a:spcBef>
                <a:spcPts val="0"/>
              </a:spcBef>
              <a:spcAft>
                <a:spcPts val="0"/>
              </a:spcAft>
              <a:buNone/>
            </a:pPr>
            <a:r>
              <a:rPr lang="en"/>
              <a:t>In this case the 010 begins with “sh” identifies this as a Library of Congress Subject Heading Authority Record</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fc78fce69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6fc78fce6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given all that information, let’s look at the Topical Established Heading Record for World War 2 again - </a:t>
            </a:r>
            <a:endParaRPr/>
          </a:p>
          <a:p>
            <a:pPr marL="0" lvl="0" indent="0" algn="l" rtl="0">
              <a:spcBef>
                <a:spcPts val="0"/>
              </a:spcBef>
              <a:spcAft>
                <a:spcPts val="0"/>
              </a:spcAft>
              <a:buNone/>
            </a:pPr>
            <a:endParaRPr/>
          </a:p>
          <a:p>
            <a:pPr marL="0" lvl="0" indent="0" algn="l" rtl="0">
              <a:spcBef>
                <a:spcPts val="0"/>
              </a:spcBef>
              <a:spcAft>
                <a:spcPts val="0"/>
              </a:spcAft>
              <a:buNone/>
            </a:pPr>
            <a:r>
              <a:rPr lang="en"/>
              <a:t>The 11th Character Position in the 008 field is coded “a” indicating that this is a term from the Library of Congress Subject Heading Controlled Vocabulary/Thesaurus.</a:t>
            </a:r>
            <a:endParaRPr/>
          </a:p>
          <a:p>
            <a:pPr marL="0" lvl="0" indent="0" algn="l" rtl="0">
              <a:spcBef>
                <a:spcPts val="0"/>
              </a:spcBef>
              <a:spcAft>
                <a:spcPts val="0"/>
              </a:spcAft>
              <a:buNone/>
            </a:pPr>
            <a:endParaRPr/>
          </a:p>
          <a:p>
            <a:pPr marL="0" lvl="0" indent="0" algn="l" rtl="0">
              <a:spcBef>
                <a:spcPts val="0"/>
              </a:spcBef>
              <a:spcAft>
                <a:spcPts val="0"/>
              </a:spcAft>
              <a:buNone/>
            </a:pPr>
            <a:r>
              <a:rPr lang="en"/>
              <a:t>The 9th Character Position in the 008 field is coded “a” indicating that this is an Established Heading Record rather than a Reference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15th Character Position in the 008 field is coded “a” indicating that the 150 field can be used as a Subject Added Entry in a 650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6th Character Position in the 008 field is coded “i” indicating that the Established Heading in the 150 field can be subdivided geographically.</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2 characters in the 010 field are “sh” indicating that this is a Library of Congress Subject Heading</a:t>
            </a:r>
            <a:endParaRPr/>
          </a:p>
          <a:p>
            <a:pPr marL="0" lvl="0" indent="0" algn="l" rtl="0">
              <a:spcBef>
                <a:spcPts val="0"/>
              </a:spcBef>
              <a:spcAft>
                <a:spcPts val="0"/>
              </a:spcAft>
              <a:buNone/>
            </a:pPr>
            <a:endParaRPr/>
          </a:p>
          <a:p>
            <a:pPr marL="0" lvl="0" indent="0" algn="l" rtl="0">
              <a:spcBef>
                <a:spcPts val="0"/>
              </a:spcBef>
              <a:spcAft>
                <a:spcPts val="0"/>
              </a:spcAft>
              <a:buNone/>
            </a:pPr>
            <a:r>
              <a:rPr lang="en"/>
              <a:t>… and The 150 field subfield a contains the Established Heading “World War 1939-1945”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6fc78fce69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6fc78fce6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There may be subdivisions included in a150 Established Heading </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You  may see:</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Subfield a = Established Heading</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subfield x =  General subject subdivision (Added to established headings to further subdivide the topic)</a:t>
            </a:r>
            <a:endParaRPr/>
          </a:p>
          <a:p>
            <a:pPr marL="0" lvl="0" indent="0" algn="l" rtl="0">
              <a:spcBef>
                <a:spcPts val="0"/>
              </a:spcBef>
              <a:spcAft>
                <a:spcPts val="0"/>
              </a:spcAft>
              <a:buNone/>
            </a:pPr>
            <a:endParaRPr/>
          </a:p>
          <a:p>
            <a:pPr marL="0" lvl="0" indent="457200" algn="l" rtl="0">
              <a:spcBef>
                <a:spcPts val="0"/>
              </a:spcBef>
              <a:spcAft>
                <a:spcPts val="0"/>
              </a:spcAft>
              <a:buNone/>
            </a:pPr>
            <a:r>
              <a:rPr lang="en"/>
              <a:t>subfield y = chronological subdivision (dates or phrases that qualify a subject in terms of time)</a:t>
            </a:r>
            <a:endParaRPr/>
          </a:p>
          <a:p>
            <a:pPr marL="0" lvl="0" indent="0" algn="l" rtl="0">
              <a:spcBef>
                <a:spcPts val="0"/>
              </a:spcBef>
              <a:spcAft>
                <a:spcPts val="0"/>
              </a:spcAft>
              <a:buNone/>
            </a:pPr>
            <a:endParaRPr/>
          </a:p>
          <a:p>
            <a:pPr marL="457200" lvl="0" indent="0" algn="l" rtl="0">
              <a:spcBef>
                <a:spcPts val="0"/>
              </a:spcBef>
              <a:spcAft>
                <a:spcPts val="0"/>
              </a:spcAft>
              <a:buNone/>
            </a:pPr>
            <a:r>
              <a:rPr lang="en"/>
              <a:t>subfield v =  form subdivision  </a:t>
            </a:r>
            <a:r>
              <a:rPr lang="en" sz="1000">
                <a:highlight>
                  <a:schemeClr val="lt1"/>
                </a:highlight>
              </a:rPr>
              <a:t>(added to established headings to indicate what the item being cataloged is ; for example |v Periodicals)</a:t>
            </a:r>
            <a:endParaRPr sz="1000">
              <a:highlight>
                <a:schemeClr val="lt1"/>
              </a:highlight>
            </a:endParaRPr>
          </a:p>
          <a:p>
            <a:pPr marL="457200" lvl="0" indent="0" algn="l" rtl="0">
              <a:spcBef>
                <a:spcPts val="0"/>
              </a:spcBef>
              <a:spcAft>
                <a:spcPts val="0"/>
              </a:spcAft>
              <a:buNone/>
            </a:pPr>
            <a:endParaRPr sz="1000">
              <a:highlight>
                <a:schemeClr val="lt1"/>
              </a:highlight>
            </a:endParaRPr>
          </a:p>
          <a:p>
            <a:pPr marL="0" lvl="0" indent="457200" algn="l" rtl="0">
              <a:spcBef>
                <a:spcPts val="0"/>
              </a:spcBef>
              <a:spcAft>
                <a:spcPts val="0"/>
              </a:spcAft>
              <a:buNone/>
            </a:pPr>
            <a:r>
              <a:rPr lang="en"/>
              <a:t>subfield z =  geographic subdivision (</a:t>
            </a:r>
            <a:r>
              <a:rPr lang="en" sz="1000">
                <a:highlight>
                  <a:schemeClr val="lt1"/>
                </a:highlight>
              </a:rPr>
              <a:t>names of places used as subdivisions.)</a:t>
            </a:r>
            <a:endParaRPr sz="1000">
              <a:highlight>
                <a:schemeClr val="lt1"/>
              </a:highlight>
            </a:endParaRPr>
          </a:p>
          <a:p>
            <a:pPr marL="0" lvl="0" indent="457200" algn="l" rtl="0">
              <a:spcBef>
                <a:spcPts val="0"/>
              </a:spcBef>
              <a:spcAft>
                <a:spcPts val="0"/>
              </a:spcAft>
              <a:buNone/>
            </a:pPr>
            <a:endParaRPr sz="1000">
              <a:highlight>
                <a:schemeClr val="lt1"/>
              </a:highlight>
            </a:endParaRPr>
          </a:p>
          <a:p>
            <a:pPr marL="0" lvl="0" indent="457200" algn="l" rtl="0">
              <a:spcBef>
                <a:spcPts val="0"/>
              </a:spcBef>
              <a:spcAft>
                <a:spcPts val="0"/>
              </a:spcAft>
              <a:buNone/>
            </a:pPr>
            <a:r>
              <a:rPr lang="en" sz="1000">
                <a:highlight>
                  <a:schemeClr val="lt1"/>
                </a:highlight>
              </a:rPr>
              <a:t>These  same subdivisions, along with others, are also used in a 650 field in a Bibliographic Record</a:t>
            </a:r>
            <a:endParaRPr sz="1000">
              <a:highlight>
                <a:schemeClr val="lt1"/>
              </a:highlight>
            </a:endParaRPr>
          </a:p>
          <a:p>
            <a:pPr marL="0" lvl="0" indent="457200" algn="l" rtl="0">
              <a:spcBef>
                <a:spcPts val="0"/>
              </a:spcBef>
              <a:spcAft>
                <a:spcPts val="0"/>
              </a:spcAft>
              <a:buNone/>
            </a:pPr>
            <a:endParaRPr sz="1000">
              <a:highlight>
                <a:schemeClr val="lt1"/>
              </a:highlight>
            </a:endParaRPr>
          </a:p>
          <a:p>
            <a:pPr marL="0" lvl="0" indent="457200" algn="l" rtl="0">
              <a:spcBef>
                <a:spcPts val="0"/>
              </a:spcBef>
              <a:spcAft>
                <a:spcPts val="0"/>
              </a:spcAft>
              <a:buNone/>
            </a:pPr>
            <a:endParaRPr/>
          </a:p>
          <a:p>
            <a:pPr marL="0" lvl="0" indent="457200" algn="l" rtl="0">
              <a:spcBef>
                <a:spcPts val="0"/>
              </a:spcBef>
              <a:spcAft>
                <a:spcPts val="0"/>
              </a:spcAft>
              <a:buNone/>
            </a:pPr>
            <a:endParaRPr sz="1000">
              <a:highlight>
                <a:schemeClr val="lt1"/>
              </a:highlight>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6543bc4c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6543bc4c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Established Headings in a 150 field may include subdivisions. If they do, you can use the entire string of the topical subject heading and subdivisions in the 650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This is true for all types of Established Heading authority records. The 1XX field with the lead element in the subfield a and any subdivisions in following subfields can be used in an access point field in a bibliographic record.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64c23beac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64c23beac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illustrates how Estblished Topical Subject Headings in Authority records can be used as a subject access point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Here the 150 field from topical authority records are on the left, and on the right are 650 topical subject headings from bibliographic records using that 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Notice the second indicator on the 650 fields - the value is 0, indicating that this is a Library of Congress subject heading.</a:t>
            </a:r>
            <a:endParaRPr/>
          </a:p>
          <a:p>
            <a:pPr marL="0" lvl="0" indent="0" algn="l" rtl="0">
              <a:spcBef>
                <a:spcPts val="0"/>
              </a:spcBef>
              <a:spcAft>
                <a:spcPts val="0"/>
              </a:spcAft>
              <a:buNone/>
            </a:pPr>
            <a:r>
              <a:rPr lang="en"/>
              <a:t> 	</a:t>
            </a:r>
            <a:endParaRPr/>
          </a:p>
          <a:p>
            <a:pPr marL="457200" lvl="0" indent="0" algn="l" rtl="0">
              <a:spcBef>
                <a:spcPts val="0"/>
              </a:spcBef>
              <a:spcAft>
                <a:spcPts val="0"/>
              </a:spcAft>
              <a:buNone/>
            </a:pPr>
            <a:r>
              <a:rPr lang="en"/>
              <a:t>In the 008 field position 11  of this subject authority record, value a indicated that this is an LC subject heading. </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If you’re using a LC Children’s subject heading, then the second indicator in the 650 field is a value of 1</a:t>
            </a:r>
            <a:endParaRPr/>
          </a:p>
          <a:p>
            <a:pPr marL="457200" lvl="0" indent="0" algn="l" rtl="0">
              <a:spcBef>
                <a:spcPts val="0"/>
              </a:spcBef>
              <a:spcAft>
                <a:spcPts val="0"/>
              </a:spcAft>
              <a:buNone/>
            </a:pPr>
            <a:endParaRPr/>
          </a:p>
          <a:p>
            <a:pPr marL="457200" lvl="0" indent="0" algn="l" rtl="0">
              <a:spcBef>
                <a:spcPts val="0"/>
              </a:spcBef>
              <a:spcAft>
                <a:spcPts val="0"/>
              </a:spcAft>
              <a:buNone/>
            </a:pPr>
            <a:r>
              <a:rPr lang="en"/>
              <a:t>And there are other values in the 2nd indicator of the 650 field in a bibliographic record that indicate the heading is from another controlled vocabulary or list.</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1b82a5fb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61b82a5fb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lnSpc>
                <a:spcPct val="115000"/>
              </a:lnSpc>
              <a:spcBef>
                <a:spcPts val="1200"/>
              </a:spcBef>
              <a:spcAft>
                <a:spcPts val="0"/>
              </a:spcAft>
              <a:buNone/>
            </a:pPr>
            <a:r>
              <a:rPr lang="en"/>
              <a:t>Field 450 in a subject authority record is referred to as a “See from Reference” or also sometimes known as a tracing field. </a:t>
            </a:r>
            <a:endParaRPr/>
          </a:p>
          <a:p>
            <a:pPr marL="0" lvl="0" indent="0" algn="l" rtl="0">
              <a:lnSpc>
                <a:spcPct val="115000"/>
              </a:lnSpc>
              <a:spcBef>
                <a:spcPts val="1200"/>
              </a:spcBef>
              <a:spcAft>
                <a:spcPts val="0"/>
              </a:spcAft>
              <a:buNone/>
            </a:pPr>
            <a:r>
              <a:rPr lang="en"/>
              <a:t>The purpose of this field in a subject authority record is to :</a:t>
            </a:r>
            <a:endParaRPr/>
          </a:p>
          <a:p>
            <a:pPr marL="457200" lvl="0" indent="0" algn="l" rtl="0">
              <a:lnSpc>
                <a:spcPct val="115000"/>
              </a:lnSpc>
              <a:spcBef>
                <a:spcPts val="1200"/>
              </a:spcBef>
              <a:spcAft>
                <a:spcPts val="0"/>
              </a:spcAft>
              <a:buNone/>
            </a:pPr>
            <a:r>
              <a:rPr lang="en"/>
              <a:t>Provide direction from a topical term that is not an established heading (450) to an established subject heading (150)</a:t>
            </a:r>
            <a:endParaRPr/>
          </a:p>
          <a:p>
            <a:pPr marL="457200" lvl="0" indent="0" algn="l" rtl="0">
              <a:lnSpc>
                <a:spcPct val="115000"/>
              </a:lnSpc>
              <a:spcBef>
                <a:spcPts val="1200"/>
              </a:spcBef>
              <a:spcAft>
                <a:spcPts val="0"/>
              </a:spcAft>
              <a:buNone/>
            </a:pPr>
            <a:r>
              <a:rPr lang="en"/>
              <a:t>Help catalogers find established headings to use in a 650 field in a bibliographic record  ; When a cataloger searches a topic in the authority file and it’s in a 450 field, know to use the established heading found in the 150 field in a bibliographic record 650 field.</a:t>
            </a:r>
            <a:endParaRPr/>
          </a:p>
          <a:p>
            <a:pPr marL="457200" lvl="0" indent="0" algn="l" rtl="0">
              <a:lnSpc>
                <a:spcPct val="115000"/>
              </a:lnSpc>
              <a:spcBef>
                <a:spcPts val="1200"/>
              </a:spcBef>
              <a:spcAft>
                <a:spcPts val="0"/>
              </a:spcAft>
              <a:buNone/>
            </a:pPr>
            <a:r>
              <a:rPr lang="en"/>
              <a:t>Generate a  </a:t>
            </a:r>
            <a:r>
              <a:rPr lang="en" i="1"/>
              <a:t>see from</a:t>
            </a:r>
            <a:r>
              <a:rPr lang="en"/>
              <a:t> reference in your public catalog, that will direct users to records with an authorized subject heading, which then leads to a list of  all materials on that subject together in a search display.</a:t>
            </a:r>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6371a108b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6371a108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FF"/>
                </a:highlight>
              </a:rPr>
              <a:t>Similar to MARC21 bibliographic records, MARC21 authority records contain field tags, indicators and data elements.</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Rather than describing something like a book or a movie or any of the types of things that are described in Bibliographic Records ...</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Authority Records hold information on headings and subdivisions that can be used in  Subject, Name, Title, Gennre or Series Headings within a bibliographic record. </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chemeClr val="lt1"/>
                </a:highlight>
              </a:rPr>
              <a:t>This table shows the basic breakdown of fixed fields and variable fields within the MARC21 authority record structure. </a:t>
            </a:r>
            <a:endParaRPr>
              <a:highlight>
                <a:schemeClr val="lt1"/>
              </a:highlight>
            </a:endParaRPr>
          </a:p>
          <a:p>
            <a:pPr marL="0" lvl="0" indent="0" algn="l" rtl="0">
              <a:spcBef>
                <a:spcPts val="0"/>
              </a:spcBef>
              <a:spcAft>
                <a:spcPts val="0"/>
              </a:spcAft>
              <a:buNone/>
            </a:pPr>
            <a:endParaRPr>
              <a:highlight>
                <a:schemeClr val="lt1"/>
              </a:highlight>
            </a:endParaRPr>
          </a:p>
          <a:p>
            <a:pPr marL="0" lvl="0" indent="0" algn="l" rtl="0">
              <a:spcBef>
                <a:spcPts val="0"/>
              </a:spcBef>
              <a:spcAft>
                <a:spcPts val="0"/>
              </a:spcAft>
              <a:buNone/>
            </a:pPr>
            <a:r>
              <a:rPr lang="en">
                <a:highlight>
                  <a:schemeClr val="lt1"/>
                </a:highlight>
              </a:rPr>
              <a:t>The 1XX field in an authority record contains information on headings. This field is the starting point for all other information found in an authority record.</a:t>
            </a:r>
            <a:endParaRPr>
              <a:highlight>
                <a:schemeClr val="lt1"/>
              </a:highlight>
            </a:endParaRPr>
          </a:p>
          <a:p>
            <a:pPr marL="0" lvl="0" indent="0" algn="l" rtl="0">
              <a:spcBef>
                <a:spcPts val="0"/>
              </a:spcBef>
              <a:spcAft>
                <a:spcPts val="0"/>
              </a:spcAft>
              <a:buNone/>
            </a:pPr>
            <a:endParaRPr>
              <a:highlight>
                <a:schemeClr val="lt1"/>
              </a:highlight>
            </a:endParaRPr>
          </a:p>
          <a:p>
            <a:pPr marL="0" lvl="0" indent="457200" algn="l" rtl="0">
              <a:spcBef>
                <a:spcPts val="0"/>
              </a:spcBef>
              <a:spcAft>
                <a:spcPts val="0"/>
              </a:spcAft>
              <a:buNone/>
            </a:pPr>
            <a:r>
              <a:rPr lang="en">
                <a:highlight>
                  <a:schemeClr val="lt1"/>
                </a:highlight>
              </a:rPr>
              <a:t>For instance a 100 field in an Authority Record provides information about a Personal Name Heading. </a:t>
            </a:r>
            <a:endParaRPr>
              <a:highlight>
                <a:schemeClr val="lt1"/>
              </a:highlight>
            </a:endParaRPr>
          </a:p>
          <a:p>
            <a:pPr marL="0" lvl="0" indent="0" algn="l" rtl="0">
              <a:spcBef>
                <a:spcPts val="0"/>
              </a:spcBef>
              <a:spcAft>
                <a:spcPts val="0"/>
              </a:spcAft>
              <a:buNone/>
            </a:pPr>
            <a:endParaRPr>
              <a:highlight>
                <a:schemeClr val="lt1"/>
              </a:highlight>
            </a:endParaRPr>
          </a:p>
          <a:p>
            <a:pPr marL="457200" lvl="0" indent="0" algn="l" rtl="0">
              <a:spcBef>
                <a:spcPts val="0"/>
              </a:spcBef>
              <a:spcAft>
                <a:spcPts val="0"/>
              </a:spcAft>
              <a:buNone/>
            </a:pPr>
            <a:r>
              <a:rPr lang="en">
                <a:highlight>
                  <a:schemeClr val="lt1"/>
                </a:highlight>
              </a:rPr>
              <a:t>A 150 field in an authority record provides information on a topical subject heading, a 155 provides information on genre headings.</a:t>
            </a:r>
            <a:endParaRPr>
              <a:highlight>
                <a:schemeClr val="lt1"/>
              </a:highlight>
            </a:endParaRPr>
          </a:p>
          <a:p>
            <a:pPr marL="457200" lvl="0" indent="0" algn="l" rtl="0">
              <a:spcBef>
                <a:spcPts val="0"/>
              </a:spcBef>
              <a:spcAft>
                <a:spcPts val="0"/>
              </a:spcAft>
              <a:buNone/>
            </a:pPr>
            <a:endParaRPr>
              <a:highlight>
                <a:schemeClr val="lt1"/>
              </a:highlight>
            </a:endParaRPr>
          </a:p>
          <a:p>
            <a:pPr marL="0" lvl="0" indent="457200" algn="l" rtl="0">
              <a:spcBef>
                <a:spcPts val="0"/>
              </a:spcBef>
              <a:spcAft>
                <a:spcPts val="0"/>
              </a:spcAft>
              <a:buNone/>
            </a:pPr>
            <a:r>
              <a:rPr lang="en">
                <a:highlight>
                  <a:schemeClr val="lt1"/>
                </a:highlight>
              </a:rPr>
              <a:t>Do you see a relationship between these Authority Record tags and Bibliographic Record tags?</a:t>
            </a:r>
            <a:endParaRPr>
              <a:highlight>
                <a:schemeClr val="lt1"/>
              </a:highlight>
            </a:endParaRPr>
          </a:p>
          <a:p>
            <a:pPr marL="0" lvl="0" indent="457200" algn="l" rtl="0">
              <a:spcBef>
                <a:spcPts val="0"/>
              </a:spcBef>
              <a:spcAft>
                <a:spcPts val="0"/>
              </a:spcAft>
              <a:buNone/>
            </a:pPr>
            <a:endParaRPr>
              <a:highlight>
                <a:schemeClr val="lt1"/>
              </a:highlight>
            </a:endParaRPr>
          </a:p>
          <a:p>
            <a:pPr marL="457200" lvl="0" indent="0" algn="l" rtl="0">
              <a:spcBef>
                <a:spcPts val="0"/>
              </a:spcBef>
              <a:spcAft>
                <a:spcPts val="0"/>
              </a:spcAft>
              <a:buNone/>
            </a:pPr>
            <a:r>
              <a:rPr lang="en">
                <a:highlight>
                  <a:schemeClr val="lt1"/>
                </a:highlight>
              </a:rPr>
              <a:t>There is a correlation between field tags in authority and bibliographic records ; </a:t>
            </a:r>
            <a:endParaRPr>
              <a:highlight>
                <a:schemeClr val="lt1"/>
              </a:highlight>
            </a:endParaRPr>
          </a:p>
          <a:p>
            <a:pPr marL="457200" lvl="0" indent="457200" algn="l" rtl="0">
              <a:spcBef>
                <a:spcPts val="0"/>
              </a:spcBef>
              <a:spcAft>
                <a:spcPts val="0"/>
              </a:spcAft>
              <a:buNone/>
            </a:pPr>
            <a:r>
              <a:rPr lang="en">
                <a:highlight>
                  <a:schemeClr val="lt1"/>
                </a:highlight>
              </a:rPr>
              <a:t>Tthe last 2 digits in the Authority Tags correspond to the last 2 digits in Bibliographic Records </a:t>
            </a:r>
            <a:endParaRPr>
              <a:highlight>
                <a:schemeClr val="lt1"/>
              </a:highlight>
            </a:endParaRPr>
          </a:p>
          <a:p>
            <a:pPr marL="914400" lvl="0" indent="0" algn="l" rtl="0">
              <a:spcBef>
                <a:spcPts val="0"/>
              </a:spcBef>
              <a:spcAft>
                <a:spcPts val="0"/>
              </a:spcAft>
              <a:buNone/>
            </a:pPr>
            <a:r>
              <a:rPr lang="en">
                <a:highlight>
                  <a:schemeClr val="lt1"/>
                </a:highlight>
              </a:rPr>
              <a:t>A 150 field in an Authority Record indicates that there is information in that Authority Record that corresponds to a 650 field in a Bibliographic Record</a:t>
            </a:r>
            <a:endParaRPr>
              <a:highlight>
                <a:schemeClr val="lt1"/>
              </a:highlight>
            </a:endParaRPr>
          </a:p>
          <a:p>
            <a:pPr marL="0" lvl="0" indent="0" algn="l" rtl="0">
              <a:spcBef>
                <a:spcPts val="0"/>
              </a:spcBef>
              <a:spcAft>
                <a:spcPts val="0"/>
              </a:spcAft>
              <a:buNone/>
            </a:pPr>
            <a:endParaRPr>
              <a:highlight>
                <a:schemeClr val="lt1"/>
              </a:highlight>
            </a:endParaRPr>
          </a:p>
          <a:p>
            <a:pPr marL="0" lvl="0" indent="0" algn="l" rtl="0">
              <a:spcBef>
                <a:spcPts val="0"/>
              </a:spcBef>
              <a:spcAft>
                <a:spcPts val="0"/>
              </a:spcAft>
              <a:buNone/>
            </a:pPr>
            <a:r>
              <a:rPr lang="en">
                <a:highlight>
                  <a:schemeClr val="lt1"/>
                </a:highlight>
              </a:rPr>
              <a:t>The other fields in an Authority Record contain coded information concerning the Heading found in the 1XX field.</a:t>
            </a:r>
            <a:endParaRPr>
              <a:highlight>
                <a:schemeClr val="lt1"/>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For the rest of the session today, we’ll  define and elaborate on relevant fields and the information they supply within each type of Authority Record, and how that information can be used by you to provide established headings in the bibliographic records you create or edit, thereby providing consistent access for your staff and customers.</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endParaRPr>
              <a:solidFill>
                <a:srgbClr val="FF0000"/>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4d9db322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64d9db322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450 field may contain subfields as the 150 field does. Many of the subfields are the same with a few additional ones</a:t>
            </a:r>
            <a:endParaRPr dirty="0"/>
          </a:p>
          <a:p>
            <a:pPr marL="0" lvl="0" indent="0" algn="l" rtl="0">
              <a:spcBef>
                <a:spcPts val="0"/>
              </a:spcBef>
              <a:spcAft>
                <a:spcPts val="0"/>
              </a:spcAft>
              <a:buNone/>
            </a:pPr>
            <a:endParaRPr dirty="0"/>
          </a:p>
          <a:p>
            <a:pPr marL="0" lvl="0" indent="457200" algn="l" rtl="0">
              <a:spcBef>
                <a:spcPts val="0"/>
              </a:spcBef>
              <a:spcAft>
                <a:spcPts val="0"/>
              </a:spcAft>
              <a:buNone/>
            </a:pPr>
            <a:r>
              <a:rPr lang="en" dirty="0"/>
              <a:t>subfield x =  General subject subdivision (Added to established headings to further subdivide the topic)</a:t>
            </a:r>
            <a:endParaRPr dirty="0"/>
          </a:p>
          <a:p>
            <a:pPr marL="0" lvl="0" indent="0" algn="l" rtl="0">
              <a:spcBef>
                <a:spcPts val="0"/>
              </a:spcBef>
              <a:spcAft>
                <a:spcPts val="0"/>
              </a:spcAft>
              <a:buNone/>
            </a:pPr>
            <a:endParaRPr dirty="0"/>
          </a:p>
          <a:p>
            <a:pPr marL="0" lvl="0" indent="457200" algn="l" rtl="0">
              <a:spcBef>
                <a:spcPts val="0"/>
              </a:spcBef>
              <a:spcAft>
                <a:spcPts val="0"/>
              </a:spcAft>
              <a:buNone/>
            </a:pPr>
            <a:r>
              <a:rPr lang="en" dirty="0"/>
              <a:t>subfield y = chronological subdivision (dates or phrases that qualify a subject in terms of time)</a:t>
            </a:r>
            <a:endParaRPr dirty="0"/>
          </a:p>
          <a:p>
            <a:pPr marL="0" lvl="0" indent="0" algn="l" rtl="0">
              <a:spcBef>
                <a:spcPts val="0"/>
              </a:spcBef>
              <a:spcAft>
                <a:spcPts val="0"/>
              </a:spcAft>
              <a:buNone/>
            </a:pPr>
            <a:endParaRPr dirty="0"/>
          </a:p>
          <a:p>
            <a:pPr marL="457200" lvl="0" indent="0" algn="l" rtl="0">
              <a:spcBef>
                <a:spcPts val="0"/>
              </a:spcBef>
              <a:spcAft>
                <a:spcPts val="0"/>
              </a:spcAft>
              <a:buNone/>
            </a:pPr>
            <a:r>
              <a:rPr lang="en" dirty="0"/>
              <a:t>subfield v =  form subdivision  </a:t>
            </a:r>
            <a:r>
              <a:rPr lang="en" sz="1000" dirty="0">
                <a:highlight>
                  <a:schemeClr val="lt1"/>
                </a:highlight>
              </a:rPr>
              <a:t>(added to established headings to indicate what the item being cataloged is ; for example |v Periodicals)</a:t>
            </a:r>
            <a:endParaRPr sz="1000" dirty="0">
              <a:highlight>
                <a:schemeClr val="lt1"/>
              </a:highlight>
            </a:endParaRPr>
          </a:p>
          <a:p>
            <a:pPr marL="457200" lvl="0" indent="0" algn="l" rtl="0">
              <a:spcBef>
                <a:spcPts val="0"/>
              </a:spcBef>
              <a:spcAft>
                <a:spcPts val="0"/>
              </a:spcAft>
              <a:buNone/>
            </a:pPr>
            <a:endParaRPr sz="1000" dirty="0">
              <a:highlight>
                <a:schemeClr val="lt1"/>
              </a:highlight>
            </a:endParaRPr>
          </a:p>
          <a:p>
            <a:pPr marL="0" lvl="0" indent="457200" algn="l" rtl="0">
              <a:spcBef>
                <a:spcPts val="0"/>
              </a:spcBef>
              <a:spcAft>
                <a:spcPts val="0"/>
              </a:spcAft>
              <a:buNone/>
            </a:pPr>
            <a:r>
              <a:rPr lang="en" dirty="0"/>
              <a:t>subfield z =  geographic subdivision (</a:t>
            </a:r>
            <a:r>
              <a:rPr lang="en" sz="1000" dirty="0">
                <a:highlight>
                  <a:schemeClr val="lt1"/>
                </a:highlight>
              </a:rPr>
              <a:t>names of places used as subdivisions.)</a:t>
            </a:r>
            <a:endParaRPr sz="1000" dirty="0">
              <a:highlight>
                <a:schemeClr val="lt1"/>
              </a:highlight>
            </a:endParaRPr>
          </a:p>
          <a:p>
            <a:pPr marL="0" lvl="0" indent="457200" algn="l" rtl="0">
              <a:spcBef>
                <a:spcPts val="0"/>
              </a:spcBef>
              <a:spcAft>
                <a:spcPts val="0"/>
              </a:spcAft>
              <a:buNone/>
            </a:pPr>
            <a:endParaRPr sz="1000" dirty="0">
              <a:highlight>
                <a:schemeClr val="lt1"/>
              </a:highlight>
            </a:endParaRPr>
          </a:p>
          <a:p>
            <a:pPr marL="0" lvl="0" indent="457200" algn="l" rtl="0">
              <a:spcBef>
                <a:spcPts val="0"/>
              </a:spcBef>
              <a:spcAft>
                <a:spcPts val="0"/>
              </a:spcAft>
              <a:buNone/>
            </a:pPr>
            <a:r>
              <a:rPr lang="en" dirty="0"/>
              <a:t>Subfield g - miscellaneous information</a:t>
            </a:r>
            <a:endParaRPr sz="1000" dirty="0">
              <a:highlight>
                <a:schemeClr val="lt1"/>
              </a:highlight>
            </a:endParaRPr>
          </a:p>
          <a:p>
            <a:pPr marL="0" lvl="0" indent="457200" algn="l" rtl="0">
              <a:spcBef>
                <a:spcPts val="0"/>
              </a:spcBef>
              <a:spcAft>
                <a:spcPts val="0"/>
              </a:spcAft>
              <a:buNone/>
            </a:pPr>
            <a:endParaRPr sz="1000" dirty="0">
              <a:highlight>
                <a:schemeClr val="lt1"/>
              </a:highlight>
            </a:endParaRPr>
          </a:p>
          <a:p>
            <a:pPr marL="0" lvl="0" indent="457200" algn="l" rtl="0">
              <a:spcBef>
                <a:spcPts val="0"/>
              </a:spcBef>
              <a:spcAft>
                <a:spcPts val="0"/>
              </a:spcAft>
              <a:buNone/>
            </a:pPr>
            <a:r>
              <a:rPr lang="en" sz="1000" dirty="0">
                <a:highlight>
                  <a:schemeClr val="lt1"/>
                </a:highlight>
              </a:rPr>
              <a:t>Additionally there are </a:t>
            </a:r>
            <a:endParaRPr sz="1000" dirty="0">
              <a:highlight>
                <a:schemeClr val="lt1"/>
              </a:highlight>
            </a:endParaRPr>
          </a:p>
          <a:p>
            <a:pPr marL="0" lvl="0" indent="457200" algn="l" rtl="0">
              <a:spcBef>
                <a:spcPts val="0"/>
              </a:spcBef>
              <a:spcAft>
                <a:spcPts val="0"/>
              </a:spcAft>
              <a:buNone/>
            </a:pPr>
            <a:r>
              <a:rPr lang="en" sz="1000" dirty="0">
                <a:highlight>
                  <a:schemeClr val="lt1"/>
                </a:highlight>
              </a:rPr>
              <a:t>Subfield </a:t>
            </a:r>
            <a:r>
              <a:rPr lang="en" dirty="0"/>
              <a:t>w - Control subfield </a:t>
            </a:r>
            <a:endParaRPr dirty="0"/>
          </a:p>
          <a:p>
            <a:pPr marL="0" lvl="0" indent="457200" algn="l" rtl="0">
              <a:spcBef>
                <a:spcPts val="0"/>
              </a:spcBef>
              <a:spcAft>
                <a:spcPts val="0"/>
              </a:spcAft>
              <a:buNone/>
            </a:pPr>
            <a:r>
              <a:rPr lang="en" dirty="0"/>
              <a:t>Subfield i - relationship information	</a:t>
            </a:r>
            <a:endParaRPr dirty="0"/>
          </a:p>
          <a:p>
            <a:pPr marL="0" lvl="0" indent="457200" algn="l" rtl="0">
              <a:spcBef>
                <a:spcPts val="0"/>
              </a:spcBef>
              <a:spcAft>
                <a:spcPts val="0"/>
              </a:spcAft>
              <a:buNone/>
            </a:pPr>
            <a:endParaRPr dirty="0"/>
          </a:p>
          <a:p>
            <a:pPr marL="0" lvl="0" indent="457200" algn="l" rtl="0">
              <a:spcBef>
                <a:spcPts val="0"/>
              </a:spcBef>
              <a:spcAft>
                <a:spcPts val="0"/>
              </a:spcAft>
              <a:buNone/>
            </a:pPr>
            <a:r>
              <a:rPr lang="en" dirty="0"/>
              <a:t>Details for values in subfields w, and i are the same in 450 and 550 fields and -will be covered in the 550 slide</a:t>
            </a:r>
            <a:endParaRPr dirty="0"/>
          </a:p>
          <a:p>
            <a:pPr marL="0" lvl="0" indent="457200" algn="l" rtl="0">
              <a:spcBef>
                <a:spcPts val="0"/>
              </a:spcBef>
              <a:spcAft>
                <a:spcPts val="0"/>
              </a:spcAft>
              <a:buNone/>
            </a:pPr>
            <a:endParaRPr dirty="0"/>
          </a:p>
          <a:p>
            <a:pPr marL="0" lvl="0" indent="457200" algn="l" rtl="0">
              <a:spcBef>
                <a:spcPts val="0"/>
              </a:spcBef>
              <a:spcAft>
                <a:spcPts val="0"/>
              </a:spcAft>
              <a:buNone/>
            </a:pPr>
            <a:endParaRPr sz="1000" dirty="0">
              <a:highlight>
                <a:schemeClr val="lt1"/>
              </a:highlight>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64d9db3224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64d9db322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shows an example of a how a 450 “See from” field affects a cataloger’s search in an authority file (LC, OCLC, Skyriver, etc.).</a:t>
            </a:r>
            <a:endParaRPr/>
          </a:p>
          <a:p>
            <a:pPr marL="0" lvl="0" indent="0" algn="l" rtl="0">
              <a:spcBef>
                <a:spcPts val="0"/>
              </a:spcBef>
              <a:spcAft>
                <a:spcPts val="0"/>
              </a:spcAft>
              <a:buNone/>
            </a:pPr>
            <a:endParaRPr/>
          </a:p>
          <a:p>
            <a:pPr marL="0" lvl="0" indent="0" algn="l" rtl="0">
              <a:spcBef>
                <a:spcPts val="0"/>
              </a:spcBef>
              <a:spcAft>
                <a:spcPts val="0"/>
              </a:spcAft>
              <a:buNone/>
            </a:pPr>
            <a:r>
              <a:rPr lang="en"/>
              <a:t>The phrase “diet and disease” was searched and resulted in 3 hits.</a:t>
            </a:r>
            <a:endParaRPr/>
          </a:p>
          <a:p>
            <a:pPr marL="0" lvl="0" indent="0" algn="l" rtl="0">
              <a:spcBef>
                <a:spcPts val="0"/>
              </a:spcBef>
              <a:spcAft>
                <a:spcPts val="0"/>
              </a:spcAft>
              <a:buNone/>
            </a:pPr>
            <a:endParaRPr/>
          </a:p>
          <a:p>
            <a:pPr marL="0" lvl="0" indent="0" algn="l" rtl="0">
              <a:spcBef>
                <a:spcPts val="0"/>
              </a:spcBef>
              <a:spcAft>
                <a:spcPts val="0"/>
              </a:spcAft>
              <a:buNone/>
            </a:pPr>
            <a:r>
              <a:rPr lang="en"/>
              <a:t>In the first result, highlighted by the red box, ”Diet and disease” is in a 450 field - signifying an unestablished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Under this unestablished heading, the cataloger is referred to the established heading, “Diet in Disease” found in a 150 field in an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two more Results with “Diet and Disease” found in a 450 field in Authority Records. Each of those refer the cataloger to an established heading in a 150 field ; Diet therapy and Nutritionally induced diseases.</a:t>
            </a:r>
            <a:endParaRPr/>
          </a:p>
          <a:p>
            <a:pPr marL="0" lvl="0" indent="0" algn="l" rtl="0">
              <a:spcBef>
                <a:spcPts val="0"/>
              </a:spcBef>
              <a:spcAft>
                <a:spcPts val="0"/>
              </a:spcAft>
              <a:buNone/>
            </a:pPr>
            <a:endParaRPr/>
          </a:p>
          <a:p>
            <a:pPr marL="0" lvl="0" indent="0" algn="l" rtl="0">
              <a:spcBef>
                <a:spcPts val="0"/>
              </a:spcBef>
              <a:spcAft>
                <a:spcPts val="0"/>
              </a:spcAft>
              <a:buNone/>
            </a:pPr>
            <a:r>
              <a:rPr lang="en"/>
              <a:t>From this information a cataloger knows to use the 150 established headings iin the 650 field in a bibliographic record.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64d9db3224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64d9db322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demonstrates the same search for the phrase “diet and disease” In the public catalog.</a:t>
            </a:r>
            <a:endParaRPr/>
          </a:p>
          <a:p>
            <a:pPr marL="0" lvl="0" indent="0" algn="l" rtl="0">
              <a:spcBef>
                <a:spcPts val="0"/>
              </a:spcBef>
              <a:spcAft>
                <a:spcPts val="0"/>
              </a:spcAft>
              <a:buNone/>
            </a:pPr>
            <a:endParaRPr/>
          </a:p>
          <a:p>
            <a:pPr marL="0" lvl="0" indent="0" algn="l" rtl="0">
              <a:spcBef>
                <a:spcPts val="0"/>
              </a:spcBef>
              <a:spcAft>
                <a:spcPts val="0"/>
              </a:spcAft>
              <a:buNone/>
            </a:pPr>
            <a:r>
              <a:rPr lang="en"/>
              <a:t>Here the  the 450 field in 3 different Topical Established Heading Authority Records generates a “See” reference,  as shown iin the red boxes here.</a:t>
            </a:r>
            <a:endParaRPr/>
          </a:p>
          <a:p>
            <a:pPr marL="0" lvl="0" indent="0" algn="l" rtl="0">
              <a:spcBef>
                <a:spcPts val="0"/>
              </a:spcBef>
              <a:spcAft>
                <a:spcPts val="0"/>
              </a:spcAft>
              <a:buNone/>
            </a:pPr>
            <a:endParaRPr/>
          </a:p>
          <a:p>
            <a:pPr marL="0" lvl="0" indent="0" algn="l" rtl="0">
              <a:spcBef>
                <a:spcPts val="0"/>
              </a:spcBef>
              <a:spcAft>
                <a:spcPts val="0"/>
              </a:spcAft>
              <a:buNone/>
            </a:pPr>
            <a:r>
              <a:rPr lang="en"/>
              <a:t>If the user clicks on the link for the established headings,  Diet in disease, Diet therapy or Nutritionally induced diseases, the result will be materials cataloged with those established headings in the 650 field in a Bibliographic Record.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4d9db3224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4d9db322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lnSpc>
                <a:spcPct val="115000"/>
              </a:lnSpc>
              <a:spcBef>
                <a:spcPts val="1200"/>
              </a:spcBef>
              <a:spcAft>
                <a:spcPts val="0"/>
              </a:spcAft>
              <a:buNone/>
            </a:pPr>
            <a:r>
              <a:rPr lang="en"/>
              <a:t>Field 550 in a subject authority record is referred to as a “See Also from Reference” or also sometimes known as a tracing field. </a:t>
            </a:r>
            <a:endParaRPr/>
          </a:p>
          <a:p>
            <a:pPr marL="0" lvl="0" indent="0" algn="l" rtl="0">
              <a:lnSpc>
                <a:spcPct val="115000"/>
              </a:lnSpc>
              <a:spcBef>
                <a:spcPts val="1200"/>
              </a:spcBef>
              <a:spcAft>
                <a:spcPts val="0"/>
              </a:spcAft>
              <a:buNone/>
            </a:pPr>
            <a:r>
              <a:rPr lang="en"/>
              <a:t>The purpose of this field in a subject authority record is to :</a:t>
            </a:r>
            <a:endParaRPr/>
          </a:p>
          <a:p>
            <a:pPr marL="457200" lvl="0" indent="0" algn="l" rtl="0">
              <a:lnSpc>
                <a:spcPct val="115000"/>
              </a:lnSpc>
              <a:spcBef>
                <a:spcPts val="1200"/>
              </a:spcBef>
              <a:spcAft>
                <a:spcPts val="0"/>
              </a:spcAft>
              <a:buNone/>
            </a:pPr>
            <a:r>
              <a:rPr lang="en"/>
              <a:t>Provide direction from an established heading to another established heading (550) </a:t>
            </a:r>
            <a:endParaRPr/>
          </a:p>
          <a:p>
            <a:pPr marL="457200" lvl="0" indent="0" algn="l" rtl="0">
              <a:lnSpc>
                <a:spcPct val="115000"/>
              </a:lnSpc>
              <a:spcBef>
                <a:spcPts val="1200"/>
              </a:spcBef>
              <a:spcAft>
                <a:spcPts val="0"/>
              </a:spcAft>
              <a:buNone/>
            </a:pPr>
            <a:r>
              <a:rPr lang="en"/>
              <a:t>Help catalogers find alternate established headings  that may be used in a 650 field in a bibliographic record** </a:t>
            </a:r>
            <a:endParaRPr/>
          </a:p>
          <a:p>
            <a:pPr marL="457200" lvl="0" indent="0" algn="l" rtl="0">
              <a:lnSpc>
                <a:spcPct val="115000"/>
              </a:lnSpc>
              <a:spcBef>
                <a:spcPts val="1200"/>
              </a:spcBef>
              <a:spcAft>
                <a:spcPts val="0"/>
              </a:spcAft>
              <a:buNone/>
            </a:pPr>
            <a:r>
              <a:rPr lang="en"/>
              <a:t>They are used to generate a  </a:t>
            </a:r>
            <a:r>
              <a:rPr lang="en" i="1"/>
              <a:t>see from</a:t>
            </a:r>
            <a:r>
              <a:rPr lang="en"/>
              <a:t> reference in your public catalog, that will direct users to records with an authorized subject heading, which then lead to a list of  all materials on that subject together in a search display.</a:t>
            </a:r>
            <a:endParaRPr/>
          </a:p>
          <a:p>
            <a:pPr marL="457200" lvl="0" indent="0" algn="l" rtl="0">
              <a:lnSpc>
                <a:spcPct val="115000"/>
              </a:lnSpc>
              <a:spcBef>
                <a:spcPts val="1200"/>
              </a:spcBef>
              <a:spcAft>
                <a:spcPts val="0"/>
              </a:spcAft>
              <a:buNone/>
            </a:pPr>
            <a:r>
              <a:rPr lang="en"/>
              <a:t>*Some types of alternate established headings may be an  a later heading, a broader term, a narrower term, or an acronym</a:t>
            </a:r>
            <a:endParaRPr/>
          </a:p>
          <a:p>
            <a:pPr marL="203200" lvl="0" indent="-203200" algn="l" rtl="0">
              <a:lnSpc>
                <a:spcPct val="115000"/>
              </a:lnSpc>
              <a:spcBef>
                <a:spcPts val="1200"/>
              </a:spcBef>
              <a:spcAft>
                <a:spcPts val="0"/>
              </a:spcAft>
              <a:buNone/>
            </a:pPr>
            <a:endParaRPr/>
          </a:p>
          <a:p>
            <a:pPr marL="45720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64d9db322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64d9db322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Match many of the 150 subfields are the same in the 550 field</a:t>
            </a:r>
            <a:endParaRPr/>
          </a:p>
          <a:p>
            <a:pPr marL="0" lvl="0" indent="0" algn="l" rtl="0">
              <a:spcBef>
                <a:spcPts val="0"/>
              </a:spcBef>
              <a:spcAft>
                <a:spcPts val="0"/>
              </a:spcAft>
              <a:buNone/>
            </a:pPr>
            <a:endParaRPr/>
          </a:p>
          <a:p>
            <a:pPr marL="0" lvl="0" indent="457200" algn="l" rtl="0">
              <a:spcBef>
                <a:spcPts val="0"/>
              </a:spcBef>
              <a:spcAft>
                <a:spcPts val="0"/>
              </a:spcAft>
              <a:buNone/>
            </a:pPr>
            <a:r>
              <a:rPr lang="en"/>
              <a:t>subfield x =  General subject subdivision (Added to established headings to further subdivide the topic)</a:t>
            </a:r>
            <a:endParaRPr/>
          </a:p>
          <a:p>
            <a:pPr marL="0" lvl="0" indent="0" algn="l" rtl="0">
              <a:spcBef>
                <a:spcPts val="0"/>
              </a:spcBef>
              <a:spcAft>
                <a:spcPts val="0"/>
              </a:spcAft>
              <a:buNone/>
            </a:pPr>
            <a:endParaRPr/>
          </a:p>
          <a:p>
            <a:pPr marL="0" lvl="0" indent="457200" algn="l" rtl="0">
              <a:spcBef>
                <a:spcPts val="0"/>
              </a:spcBef>
              <a:spcAft>
                <a:spcPts val="0"/>
              </a:spcAft>
              <a:buNone/>
            </a:pPr>
            <a:r>
              <a:rPr lang="en"/>
              <a:t>subfield y = chronological subdivision (dates or phrases that qualify a subject in terms of time)</a:t>
            </a:r>
            <a:endParaRPr/>
          </a:p>
          <a:p>
            <a:pPr marL="0" lvl="0" indent="0" algn="l" rtl="0">
              <a:spcBef>
                <a:spcPts val="0"/>
              </a:spcBef>
              <a:spcAft>
                <a:spcPts val="0"/>
              </a:spcAft>
              <a:buNone/>
            </a:pPr>
            <a:endParaRPr/>
          </a:p>
          <a:p>
            <a:pPr marL="457200" lvl="0" indent="0" algn="l" rtl="0">
              <a:spcBef>
                <a:spcPts val="0"/>
              </a:spcBef>
              <a:spcAft>
                <a:spcPts val="0"/>
              </a:spcAft>
              <a:buNone/>
            </a:pPr>
            <a:r>
              <a:rPr lang="en"/>
              <a:t>subfield v =  form subdivision  </a:t>
            </a:r>
            <a:r>
              <a:rPr lang="en" sz="1000">
                <a:highlight>
                  <a:schemeClr val="lt1"/>
                </a:highlight>
              </a:rPr>
              <a:t>(added to established headings to indicate what the item being cataloged is ; for example |v Periodicals)</a:t>
            </a:r>
            <a:endParaRPr sz="1000">
              <a:highlight>
                <a:schemeClr val="lt1"/>
              </a:highlight>
            </a:endParaRPr>
          </a:p>
          <a:p>
            <a:pPr marL="457200" lvl="0" indent="0" algn="l" rtl="0">
              <a:spcBef>
                <a:spcPts val="0"/>
              </a:spcBef>
              <a:spcAft>
                <a:spcPts val="0"/>
              </a:spcAft>
              <a:buNone/>
            </a:pPr>
            <a:endParaRPr sz="1000">
              <a:highlight>
                <a:schemeClr val="lt1"/>
              </a:highlight>
            </a:endParaRPr>
          </a:p>
          <a:p>
            <a:pPr marL="0" lvl="0" indent="457200" algn="l" rtl="0">
              <a:spcBef>
                <a:spcPts val="0"/>
              </a:spcBef>
              <a:spcAft>
                <a:spcPts val="0"/>
              </a:spcAft>
              <a:buNone/>
            </a:pPr>
            <a:r>
              <a:rPr lang="en"/>
              <a:t>subfield z =  geographic subdivision (</a:t>
            </a:r>
            <a:r>
              <a:rPr lang="en" sz="1000">
                <a:highlight>
                  <a:schemeClr val="lt1"/>
                </a:highlight>
              </a:rPr>
              <a:t>names of places used as subdivisions.)</a:t>
            </a:r>
            <a:endParaRPr sz="1000">
              <a:highlight>
                <a:schemeClr val="lt1"/>
              </a:highlight>
            </a:endParaRPr>
          </a:p>
          <a:p>
            <a:pPr marL="0" lvl="0" indent="457200" algn="l" rtl="0">
              <a:spcBef>
                <a:spcPts val="0"/>
              </a:spcBef>
              <a:spcAft>
                <a:spcPts val="0"/>
              </a:spcAft>
              <a:buNone/>
            </a:pPr>
            <a:endParaRPr sz="1000">
              <a:highlight>
                <a:schemeClr val="lt1"/>
              </a:highlight>
            </a:endParaRPr>
          </a:p>
          <a:p>
            <a:pPr marL="0" lvl="0" indent="457200" algn="l" rtl="0">
              <a:spcBef>
                <a:spcPts val="0"/>
              </a:spcBef>
              <a:spcAft>
                <a:spcPts val="0"/>
              </a:spcAft>
              <a:buNone/>
            </a:pPr>
            <a:r>
              <a:rPr lang="en" sz="1000">
                <a:highlight>
                  <a:schemeClr val="lt1"/>
                </a:highlight>
              </a:rPr>
              <a:t>Additionally there are </a:t>
            </a:r>
            <a:endParaRPr sz="1000">
              <a:highlight>
                <a:schemeClr val="lt1"/>
              </a:highlight>
            </a:endParaRPr>
          </a:p>
          <a:p>
            <a:pPr marL="0" lvl="0" indent="457200" algn="l" rtl="0">
              <a:spcBef>
                <a:spcPts val="0"/>
              </a:spcBef>
              <a:spcAft>
                <a:spcPts val="0"/>
              </a:spcAft>
              <a:buNone/>
            </a:pPr>
            <a:endParaRPr sz="1000">
              <a:highlight>
                <a:schemeClr val="lt1"/>
              </a:highlight>
            </a:endParaRPr>
          </a:p>
          <a:p>
            <a:pPr marL="0" lvl="0" indent="457200" algn="l" rtl="0">
              <a:spcBef>
                <a:spcPts val="0"/>
              </a:spcBef>
              <a:spcAft>
                <a:spcPts val="0"/>
              </a:spcAft>
              <a:buNone/>
            </a:pPr>
            <a:r>
              <a:rPr lang="en"/>
              <a:t>Subfield i - relationship information	</a:t>
            </a:r>
            <a:endParaRPr/>
          </a:p>
          <a:p>
            <a:pPr marL="0" lvl="0" indent="457200" algn="l" rtl="0">
              <a:spcBef>
                <a:spcPts val="0"/>
              </a:spcBef>
              <a:spcAft>
                <a:spcPts val="0"/>
              </a:spcAft>
              <a:buNone/>
            </a:pPr>
            <a:endParaRPr/>
          </a:p>
          <a:p>
            <a:pPr marL="0" lvl="0" indent="457200" algn="l" rtl="0">
              <a:spcBef>
                <a:spcPts val="0"/>
              </a:spcBef>
              <a:spcAft>
                <a:spcPts val="0"/>
              </a:spcAft>
              <a:buNone/>
            </a:pPr>
            <a:r>
              <a:rPr lang="en"/>
              <a:t>Subfield w = control subfield</a:t>
            </a:r>
            <a:endParaRPr/>
          </a:p>
          <a:p>
            <a:pPr marL="0" lvl="0" indent="457200" algn="l" rtl="0">
              <a:spcBef>
                <a:spcPts val="0"/>
              </a:spcBef>
              <a:spcAft>
                <a:spcPts val="0"/>
              </a:spcAft>
              <a:buNone/>
            </a:pPr>
            <a:endParaRPr/>
          </a:p>
          <a:p>
            <a:pPr marL="0" lvl="0" indent="457200" algn="l" rtl="0">
              <a:spcBef>
                <a:spcPts val="0"/>
              </a:spcBef>
              <a:spcAft>
                <a:spcPts val="0"/>
              </a:spcAft>
              <a:buNone/>
            </a:pPr>
            <a:r>
              <a:rPr lang="en"/>
              <a:t>Details for values in subfields w, i and are the same in 450 and 550 - covered in the next  slide</a:t>
            </a:r>
            <a:endParaRPr/>
          </a:p>
          <a:p>
            <a:pPr marL="0" lvl="0" indent="457200" algn="l" rtl="0">
              <a:spcBef>
                <a:spcPts val="0"/>
              </a:spcBef>
              <a:spcAft>
                <a:spcPts val="0"/>
              </a:spcAft>
              <a:buNone/>
            </a:pPr>
            <a:endParaRPr/>
          </a:p>
          <a:p>
            <a:pPr marL="0" lvl="0" indent="457200" algn="l" rtl="0">
              <a:spcBef>
                <a:spcPts val="0"/>
              </a:spcBef>
              <a:spcAft>
                <a:spcPts val="0"/>
              </a:spcAft>
              <a:buNone/>
            </a:pPr>
            <a:endParaRPr sz="1000">
              <a:highlight>
                <a:schemeClr val="lt1"/>
              </a:highlight>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4183dc19c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4183dc19c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Subfield “w”is a control subfield that is found in 4XX and 5XX fields in Authority Records. The position codes and meanings apply to all Authority Record Headings, not just topical subject headings.</a:t>
            </a:r>
            <a:endParaRPr/>
          </a:p>
          <a:p>
            <a:pPr marL="0" lvl="0" indent="0" algn="l" rtl="0">
              <a:spcBef>
                <a:spcPts val="0"/>
              </a:spcBef>
              <a:spcAft>
                <a:spcPts val="0"/>
              </a:spcAft>
              <a:buNone/>
            </a:pPr>
            <a:endParaRPr/>
          </a:p>
          <a:p>
            <a:pPr marL="0" lvl="0" indent="0" algn="l" rtl="0">
              <a:spcBef>
                <a:spcPts val="0"/>
              </a:spcBef>
              <a:spcAft>
                <a:spcPts val="0"/>
              </a:spcAft>
              <a:buNone/>
            </a:pPr>
            <a:r>
              <a:rPr lang="en"/>
              <a:t>They indicate specific information or instructions for the headings when needed</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4 character positions 0-3 after the delimiter and the letter w</a:t>
            </a:r>
            <a:endParaRPr/>
          </a:p>
          <a:p>
            <a:pPr marL="0" lvl="0" indent="0" algn="l" rtl="0">
              <a:spcBef>
                <a:spcPts val="0"/>
              </a:spcBef>
              <a:spcAft>
                <a:spcPts val="0"/>
              </a:spcAft>
              <a:buNone/>
            </a:pPr>
            <a:endParaRPr/>
          </a:p>
          <a:p>
            <a:pPr marL="0" lvl="0" indent="0" algn="l" rtl="0">
              <a:spcBef>
                <a:spcPts val="0"/>
              </a:spcBef>
              <a:spcAft>
                <a:spcPts val="0"/>
              </a:spcAft>
              <a:buNone/>
            </a:pPr>
            <a:r>
              <a:rPr lang="en"/>
              <a:t>Each character position can contain a letter that carries meaning or instruction about the 4XX or 5XX field</a:t>
            </a:r>
            <a:endParaRPr/>
          </a:p>
          <a:p>
            <a:pPr marL="0" lvl="0" indent="0" algn="l" rtl="0">
              <a:spcBef>
                <a:spcPts val="0"/>
              </a:spcBef>
              <a:spcAft>
                <a:spcPts val="0"/>
              </a:spcAft>
              <a:buNone/>
            </a:pPr>
            <a:endParaRPr/>
          </a:p>
          <a:p>
            <a:pPr marL="0" lvl="0" indent="0" algn="l" rtl="0">
              <a:spcBef>
                <a:spcPts val="0"/>
              </a:spcBef>
              <a:spcAft>
                <a:spcPts val="0"/>
              </a:spcAft>
              <a:buNone/>
            </a:pPr>
            <a:r>
              <a:rPr lang="en"/>
              <a:t>First position |w/0 indicates a special relationship</a:t>
            </a:r>
            <a:endParaRPr/>
          </a:p>
          <a:p>
            <a:pPr marL="0" lvl="0" indent="0" algn="l" rtl="0">
              <a:spcBef>
                <a:spcPts val="0"/>
              </a:spcBef>
              <a:spcAft>
                <a:spcPts val="0"/>
              </a:spcAft>
              <a:buNone/>
            </a:pPr>
            <a:r>
              <a:rPr lang="en"/>
              <a:t>Second position |w/1 Tracing use</a:t>
            </a:r>
            <a:endParaRPr/>
          </a:p>
          <a:p>
            <a:pPr marL="0" lvl="0" indent="0" algn="l" rtl="0">
              <a:spcBef>
                <a:spcPts val="0"/>
              </a:spcBef>
              <a:spcAft>
                <a:spcPts val="0"/>
              </a:spcAft>
              <a:buNone/>
            </a:pPr>
            <a:r>
              <a:rPr lang="en"/>
              <a:t>Third position |w/2 Earlier form of heading</a:t>
            </a:r>
            <a:endParaRPr/>
          </a:p>
          <a:p>
            <a:pPr marL="0" lvl="0" indent="0" algn="l" rtl="0">
              <a:spcBef>
                <a:spcPts val="0"/>
              </a:spcBef>
              <a:spcAft>
                <a:spcPts val="0"/>
              </a:spcAft>
              <a:buNone/>
            </a:pPr>
            <a:r>
              <a:rPr lang="en"/>
              <a:t>Fourth position |w/3 - Reference display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64183dc19c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64183dc19c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demonstrates how the control subfield w provides information for the cataloger</a:t>
            </a:r>
            <a:endParaRPr/>
          </a:p>
          <a:p>
            <a:pPr marL="0" lvl="0" indent="0" algn="l" rtl="0">
              <a:spcBef>
                <a:spcPts val="0"/>
              </a:spcBef>
              <a:spcAft>
                <a:spcPts val="0"/>
              </a:spcAft>
              <a:buNone/>
            </a:pPr>
            <a:endParaRPr/>
          </a:p>
          <a:p>
            <a:pPr marL="0" lvl="0" indent="0" algn="l" rtl="0">
              <a:spcBef>
                <a:spcPts val="0"/>
              </a:spcBef>
              <a:spcAft>
                <a:spcPts val="0"/>
              </a:spcAft>
              <a:buNone/>
            </a:pPr>
            <a:r>
              <a:rPr lang="en"/>
              <a:t>In this example the |w in the 450 field is highlighted blue - </a:t>
            </a:r>
            <a:endParaRPr/>
          </a:p>
          <a:p>
            <a:pPr marL="0" lvl="0" indent="0" algn="l" rtl="0">
              <a:spcBef>
                <a:spcPts val="0"/>
              </a:spcBef>
              <a:spcAft>
                <a:spcPts val="0"/>
              </a:spcAft>
              <a:buNone/>
            </a:pPr>
            <a:endParaRPr/>
          </a:p>
          <a:p>
            <a:pPr marL="0" lvl="0" indent="0" algn="l" rtl="0">
              <a:spcBef>
                <a:spcPts val="0"/>
              </a:spcBef>
              <a:spcAft>
                <a:spcPts val="0"/>
              </a:spcAft>
              <a:buNone/>
            </a:pPr>
            <a:r>
              <a:rPr lang="en"/>
              <a:t>1st character position in the 450 field is “n” - not applicable ; </a:t>
            </a:r>
            <a:endParaRPr/>
          </a:p>
          <a:p>
            <a:pPr marL="0" lvl="0" indent="0" algn="l" rtl="0">
              <a:spcBef>
                <a:spcPts val="0"/>
              </a:spcBef>
              <a:spcAft>
                <a:spcPts val="0"/>
              </a:spcAft>
              <a:buNone/>
            </a:pPr>
            <a:endParaRPr/>
          </a:p>
          <a:p>
            <a:pPr marL="0" lvl="0" indent="0" algn="l" rtl="0">
              <a:spcBef>
                <a:spcPts val="0"/>
              </a:spcBef>
              <a:spcAft>
                <a:spcPts val="0"/>
              </a:spcAft>
              <a:buNone/>
            </a:pPr>
            <a:r>
              <a:rPr lang="en"/>
              <a:t>The 2nd character position is also n = not applicable</a:t>
            </a:r>
            <a:endParaRPr/>
          </a:p>
          <a:p>
            <a:pPr marL="0" lvl="0" indent="0" algn="l" rtl="0">
              <a:spcBef>
                <a:spcPts val="0"/>
              </a:spcBef>
              <a:spcAft>
                <a:spcPts val="0"/>
              </a:spcAft>
              <a:buNone/>
            </a:pPr>
            <a:endParaRPr/>
          </a:p>
          <a:p>
            <a:pPr marL="0" lvl="0" indent="0" algn="l" rtl="0">
              <a:spcBef>
                <a:spcPts val="0"/>
              </a:spcBef>
              <a:spcAft>
                <a:spcPts val="0"/>
              </a:spcAft>
              <a:buNone/>
            </a:pPr>
            <a:r>
              <a:rPr lang="en"/>
              <a:t>The 3rd character position in the 450 is e=  a earlier established heading that is no longer valid</a:t>
            </a:r>
            <a:endParaRPr/>
          </a:p>
          <a:p>
            <a:pPr marL="0" lvl="0" indent="0" algn="l" rtl="0">
              <a:spcBef>
                <a:spcPts val="0"/>
              </a:spcBef>
              <a:spcAft>
                <a:spcPts val="0"/>
              </a:spcAft>
              <a:buNone/>
            </a:pPr>
            <a:endParaRPr/>
          </a:p>
          <a:p>
            <a:pPr marL="0" lvl="0" indent="0" algn="l" rtl="0">
              <a:spcBef>
                <a:spcPts val="0"/>
              </a:spcBef>
              <a:spcAft>
                <a:spcPts val="0"/>
              </a:spcAft>
              <a:buNone/>
            </a:pPr>
            <a:r>
              <a:rPr lang="en"/>
              <a:t>In both 550 fields the 1st character position indicating a special relationship  iis “g” - which means these are broader established name headings than the heading in the 150 field “Selling, and they can be used in a 650 field in a bib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control subfield w contains these values in all 4XX and 5XX fields in all Authority Records.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64d9db3224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64d9db322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shows an example of a how a 550 “See Also” field affects a cataloger’s search in an authority file (LC, OCLC, Skyriver, etc.).</a:t>
            </a:r>
            <a:endParaRPr/>
          </a:p>
          <a:p>
            <a:pPr marL="0" lvl="0" indent="0" algn="l" rtl="0">
              <a:spcBef>
                <a:spcPts val="0"/>
              </a:spcBef>
              <a:spcAft>
                <a:spcPts val="0"/>
              </a:spcAft>
              <a:buNone/>
            </a:pPr>
            <a:endParaRPr/>
          </a:p>
          <a:p>
            <a:pPr marL="0" lvl="0" indent="0" algn="l" rtl="0">
              <a:spcBef>
                <a:spcPts val="0"/>
              </a:spcBef>
              <a:spcAft>
                <a:spcPts val="0"/>
              </a:spcAft>
              <a:buNone/>
            </a:pPr>
            <a:r>
              <a:rPr lang="en"/>
              <a:t>The phrase “holiday cooking ” was searched and resulted in 4 hits.</a:t>
            </a:r>
            <a:endParaRPr/>
          </a:p>
          <a:p>
            <a:pPr marL="0" lvl="0" indent="0" algn="l" rtl="0">
              <a:spcBef>
                <a:spcPts val="0"/>
              </a:spcBef>
              <a:spcAft>
                <a:spcPts val="0"/>
              </a:spcAft>
              <a:buNone/>
            </a:pPr>
            <a:endParaRPr/>
          </a:p>
          <a:p>
            <a:pPr marL="0" lvl="0" indent="0" algn="l" rtl="0">
              <a:spcBef>
                <a:spcPts val="0"/>
              </a:spcBef>
              <a:spcAft>
                <a:spcPts val="0"/>
              </a:spcAft>
              <a:buNone/>
            </a:pPr>
            <a:r>
              <a:rPr lang="en"/>
              <a:t>In the first result, the term “Holiday Cooking” is found in a 150 field, signifying that this is an established heading that can be used as a 650 subject field in a Bib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through fourth results show “Holiday Cooking” found in a 550 field in these Authority Records. Each of those refer the cataloger to another established heading in a 150 field ; Christmas Cooking, Easter Cooking and Halloween Cooking.</a:t>
            </a:r>
            <a:endParaRPr/>
          </a:p>
          <a:p>
            <a:pPr marL="0" lvl="0" indent="0" algn="l" rtl="0">
              <a:spcBef>
                <a:spcPts val="0"/>
              </a:spcBef>
              <a:spcAft>
                <a:spcPts val="0"/>
              </a:spcAft>
              <a:buNone/>
            </a:pPr>
            <a:endParaRPr/>
          </a:p>
          <a:p>
            <a:pPr marL="0" lvl="0" indent="0" algn="l" rtl="0">
              <a:spcBef>
                <a:spcPts val="0"/>
              </a:spcBef>
              <a:spcAft>
                <a:spcPts val="0"/>
              </a:spcAft>
              <a:buNone/>
            </a:pPr>
            <a:r>
              <a:rPr lang="en"/>
              <a:t>From this information a cataloger knows to that any of these 150 established headings can be used in the 650 field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When searching the term “holiday cooking” the result shows the other established headings that are found in the 550 field of the authority record. The terms Christmas cooking, Easter cooking and Halloween cooking,  are all narrower terms for holiday cooking,.</a:t>
            </a:r>
            <a:endParaRPr/>
          </a:p>
          <a:p>
            <a:pPr marL="0" lvl="0" indent="0" algn="l" rtl="0">
              <a:spcBef>
                <a:spcPts val="0"/>
              </a:spcBef>
              <a:spcAft>
                <a:spcPts val="0"/>
              </a:spcAft>
              <a:buNone/>
            </a:pPr>
            <a:endParaRPr/>
          </a:p>
          <a:p>
            <a:pPr marL="0" lvl="0" indent="0" algn="l" rtl="0">
              <a:spcBef>
                <a:spcPts val="0"/>
              </a:spcBef>
              <a:spcAft>
                <a:spcPts val="0"/>
              </a:spcAft>
              <a:buNone/>
            </a:pPr>
            <a:r>
              <a:rPr lang="en"/>
              <a:t>They’re generated in the search because there is a 550 fo Holiday Cooking in each of those Authority Records.</a:t>
            </a:r>
            <a:endParaRPr/>
          </a:p>
          <a:p>
            <a:pPr marL="0" lvl="0" indent="0" algn="l" rtl="0">
              <a:spcBef>
                <a:spcPts val="0"/>
              </a:spcBef>
              <a:spcAft>
                <a:spcPts val="0"/>
              </a:spcAft>
              <a:buNone/>
            </a:pPr>
            <a:r>
              <a:rPr lang="en"/>
              <a:t>Any of these headings could be used in the 650 field in a bibliographic record.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4183dc19c_0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64183dc19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public catalog, the 550 field generates a “See Also” reference, in the red box here</a:t>
            </a:r>
            <a:endParaRPr/>
          </a:p>
          <a:p>
            <a:pPr marL="0" lvl="0" indent="0" algn="l" rtl="0">
              <a:spcBef>
                <a:spcPts val="0"/>
              </a:spcBef>
              <a:spcAft>
                <a:spcPts val="0"/>
              </a:spcAft>
              <a:buNone/>
            </a:pPr>
            <a:endParaRPr/>
          </a:p>
          <a:p>
            <a:pPr marL="0" lvl="0" indent="0" algn="l" rtl="0">
              <a:spcBef>
                <a:spcPts val="0"/>
              </a:spcBef>
              <a:spcAft>
                <a:spcPts val="0"/>
              </a:spcAft>
              <a:buNone/>
            </a:pPr>
            <a:r>
              <a:rPr lang="en"/>
              <a:t>This guides the user to the other established headings, Christmas cooking, Easter cooking, and Halloween Cooking.</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64d9db3224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64d9db322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Field 360 in a subject authority record gives a note explaining that the 150 field in this subject authority record which CAN be used as an established subject heading, and can also be used as a subdivision under a different subject heading.</a:t>
            </a:r>
            <a:endParaRPr/>
          </a:p>
          <a:p>
            <a:pPr marL="457200" lvl="0" indent="0" algn="l" rtl="0">
              <a:lnSpc>
                <a:spcPct val="115000"/>
              </a:lnSpc>
              <a:spcBef>
                <a:spcPts val="1200"/>
              </a:spcBef>
              <a:spcAft>
                <a:spcPts val="0"/>
              </a:spcAft>
              <a:buNone/>
            </a:pPr>
            <a:r>
              <a:rPr lang="en"/>
              <a:t>The 150 field is a phrase that can be used as a subdivision under an established subject heading, but it also can be an established heading in the subfield a of a bibiographic record</a:t>
            </a:r>
            <a:endParaRPr/>
          </a:p>
          <a:p>
            <a:pPr marL="0" lvl="0" indent="0" algn="l" rtl="0">
              <a:lnSpc>
                <a:spcPct val="115000"/>
              </a:lnSpc>
              <a:spcBef>
                <a:spcPts val="1200"/>
              </a:spcBef>
              <a:spcAft>
                <a:spcPts val="0"/>
              </a:spcAft>
              <a:buNone/>
            </a:pPr>
            <a:r>
              <a:rPr lang="en"/>
              <a:t>	In this example the phrase “Diet therapy” is in the 150 field</a:t>
            </a:r>
            <a:endParaRPr/>
          </a:p>
          <a:p>
            <a:pPr marL="0" lvl="0" indent="0" algn="l" rtl="0">
              <a:lnSpc>
                <a:spcPct val="115000"/>
              </a:lnSpc>
              <a:spcBef>
                <a:spcPts val="1200"/>
              </a:spcBef>
              <a:spcAft>
                <a:spcPts val="0"/>
              </a:spcAft>
              <a:buNone/>
            </a:pPr>
            <a:r>
              <a:rPr lang="en"/>
              <a:t>	The 360 field gives instruction of how to use this phrase as a subdivision with established subject headings</a:t>
            </a:r>
            <a:endParaRPr/>
          </a:p>
          <a:p>
            <a:pPr marL="457200" lvl="0" indent="0" algn="l" rtl="0">
              <a:lnSpc>
                <a:spcPct val="115000"/>
              </a:lnSpc>
              <a:spcBef>
                <a:spcPts val="1200"/>
              </a:spcBef>
              <a:spcAft>
                <a:spcPts val="0"/>
              </a:spcAft>
              <a:buNone/>
            </a:pPr>
            <a:r>
              <a:rPr lang="en"/>
              <a:t>In this case it states that Diet therapy can be used as a subdivision under individual diseases and types of diseases and then gives examples in |a Cancer -- Diet therapy</a:t>
            </a:r>
            <a:endParaRPr/>
          </a:p>
          <a:p>
            <a:pPr marL="457200" lvl="0" indent="0" algn="l" rtl="0">
              <a:lnSpc>
                <a:spcPct val="115000"/>
              </a:lnSpc>
              <a:spcBef>
                <a:spcPts val="1200"/>
              </a:spcBef>
              <a:spcAft>
                <a:spcPts val="0"/>
              </a:spcAft>
              <a:buNone/>
            </a:pPr>
            <a:r>
              <a:rPr lang="en"/>
              <a:t>It also gives an alternative subdivision “Therapeutic use” which can be used under individual food substances, and then give an example |a Corn -- Therapeutic use</a:t>
            </a:r>
            <a:endParaRPr/>
          </a:p>
          <a:p>
            <a:pPr marL="0" lvl="0" indent="457200" algn="l" rtl="0">
              <a:lnSpc>
                <a:spcPct val="115000"/>
              </a:lnSpc>
              <a:spcBef>
                <a:spcPts val="1200"/>
              </a:spcBef>
              <a:spcAft>
                <a:spcPts val="0"/>
              </a:spcAft>
              <a:buNone/>
            </a:pPr>
            <a:r>
              <a:rPr lang="en"/>
              <a:t>Subfield i = explanatory text</a:t>
            </a:r>
            <a:endParaRPr/>
          </a:p>
          <a:p>
            <a:pPr marL="0" lvl="0" indent="457200" algn="l" rtl="0">
              <a:lnSpc>
                <a:spcPct val="115000"/>
              </a:lnSpc>
              <a:spcBef>
                <a:spcPts val="1200"/>
              </a:spcBef>
              <a:spcAft>
                <a:spcPts val="0"/>
              </a:spcAft>
              <a:buNone/>
            </a:pPr>
            <a:r>
              <a:rPr lang="en"/>
              <a:t>Subfield a = heading referred to</a:t>
            </a:r>
            <a:endParaRPr/>
          </a:p>
          <a:p>
            <a:pPr marL="0" lvl="0" indent="0" algn="l" rtl="0">
              <a:lnSpc>
                <a:spcPct val="115000"/>
              </a:lnSpc>
              <a:spcBef>
                <a:spcPts val="1200"/>
              </a:spcBef>
              <a:spcAft>
                <a:spcPts val="0"/>
              </a:spcAft>
              <a:buNone/>
            </a:pPr>
            <a:r>
              <a:rPr lang="en"/>
              <a:t>360 fields are in authority record for established headings ; the 360 field gives instruction on how to also use the heading as a subdivision.</a:t>
            </a:r>
            <a:endParaRPr/>
          </a:p>
          <a:p>
            <a:pPr marL="0" lvl="0" indent="0" algn="l" rtl="0">
              <a:lnSpc>
                <a:spcPct val="115000"/>
              </a:lnSpc>
              <a:spcBef>
                <a:spcPts val="1200"/>
              </a:spcBef>
              <a:spcAft>
                <a:spcPts val="0"/>
              </a:spcAft>
              <a:buNone/>
            </a:pPr>
            <a:r>
              <a:rPr lang="en"/>
              <a:t>Established heading records that can also be used as a subdivision can be identified in this case by the 360 field, but can also be identified by 2 elements in the fixed field.</a:t>
            </a:r>
            <a:endParaRPr/>
          </a:p>
          <a:p>
            <a:pPr marL="0" lvl="0" indent="0" algn="l" rtl="0">
              <a:lnSpc>
                <a:spcPct val="115000"/>
              </a:lnSpc>
              <a:spcBef>
                <a:spcPts val="1200"/>
              </a:spcBef>
              <a:spcAft>
                <a:spcPts val="0"/>
              </a:spcAft>
              <a:buNone/>
            </a:pPr>
            <a:r>
              <a:rPr lang="en"/>
              <a:t>Fixed Field 009 = a (established heading)</a:t>
            </a:r>
            <a:endParaRPr/>
          </a:p>
          <a:p>
            <a:pPr marL="0" lvl="0" indent="0" algn="l" rtl="0">
              <a:spcBef>
                <a:spcPts val="1200"/>
              </a:spcBef>
              <a:spcAft>
                <a:spcPts val="0"/>
              </a:spcAft>
              <a:buNone/>
            </a:pPr>
            <a:r>
              <a:rPr lang="en"/>
              <a:t>Fixed Field 15= a (appropriate for use as a subject heading)</a:t>
            </a:r>
            <a:endParaRPr/>
          </a:p>
          <a:p>
            <a:pPr marL="0" lvl="0" indent="0" algn="l" rtl="0">
              <a:spcBef>
                <a:spcPts val="0"/>
              </a:spcBef>
              <a:spcAft>
                <a:spcPts val="0"/>
              </a:spcAft>
              <a:buNone/>
            </a:pPr>
            <a:endParaRPr/>
          </a:p>
          <a:p>
            <a:pPr marL="0" lvl="0" indent="0" algn="l" rtl="0">
              <a:lnSpc>
                <a:spcPct val="115000"/>
              </a:lnSpc>
              <a:spcBef>
                <a:spcPts val="1200"/>
              </a:spcBef>
              <a:spcAft>
                <a:spcPts val="0"/>
              </a:spcAft>
              <a:buNone/>
            </a:pPr>
            <a:endParaRPr u="sng">
              <a:solidFill>
                <a:schemeClr val="hlink"/>
              </a:solidFill>
            </a:endParaRPr>
          </a:p>
          <a:p>
            <a:pPr marL="0" lvl="0" indent="0" algn="l" rtl="0">
              <a:spcBef>
                <a:spcPts val="12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486ee091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486ee091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Before beginning to describe the individual field tags and their contents, I want to point out something that can be confusing about Authority Record display..</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Depending on what system you are searching, the Authority Records may not appear identical. This isn’t unique to Authority Records, Bibliographic Records can differ from system to system.</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 This is particularly true when looking at the Leader and the 008 field in Authority Records.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These fields contain a defined number of character codes, and interpreting those codes is dependent on knowing what information is provided.</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So, to start,  I thought I’d show the difference between an authority record found in the Library of Congress Authority file on the Library of Congress site, and the same authority record in OCLC.</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Library of Congress site can be found at authorities.loc.gov = Library of Congress Authorities </a:t>
            </a:r>
            <a:endParaRPr/>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r>
              <a:rPr lang="en"/>
              <a:t>This is an authority record for the established heading for World War II, the authorized heading is found in the 150 field here - World War, 1939-1945.</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I’ve indicated where the Leader and the 008 fields are in this record with arrows. We’ll define those fields in a while, for now just notice how they display here in the LC record, and now...</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4ff4eca93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64ff4eca9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the red box indicates the established subject heading “Diet therapy” being used as a subdivision with another topical subject heading, Diabetes,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cataloger who created this record followed the instruction in the Established Heading Authority Record for this phrase and used it according to the instruction in the 360 field as a subdivision under individual diseases and types of diseases.</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 book about using diet to help control diabetes - so the instruction applies.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6fa06eb99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6fa06eb9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 A  150 Topical Subject Heading Reference Record field can NOT be used as an established subject heading.</a:t>
            </a:r>
            <a:endParaRPr/>
          </a:p>
          <a:p>
            <a:pPr marL="0" lvl="0" indent="0" algn="l" rtl="0">
              <a:lnSpc>
                <a:spcPct val="115000"/>
              </a:lnSpc>
              <a:spcBef>
                <a:spcPts val="1200"/>
              </a:spcBef>
              <a:spcAft>
                <a:spcPts val="0"/>
              </a:spcAft>
              <a:buNone/>
            </a:pPr>
            <a:r>
              <a:rPr lang="en"/>
              <a:t>It is meant as a reference giving instruction on how to use the phrase in the 150 field</a:t>
            </a:r>
            <a:endParaRPr/>
          </a:p>
          <a:p>
            <a:pPr marL="0" lvl="0" indent="0" algn="l" rtl="0">
              <a:lnSpc>
                <a:spcPct val="115000"/>
              </a:lnSpc>
              <a:spcBef>
                <a:spcPts val="1200"/>
              </a:spcBef>
              <a:spcAft>
                <a:spcPts val="0"/>
              </a:spcAft>
              <a:buNone/>
            </a:pPr>
            <a:r>
              <a:rPr lang="en"/>
              <a:t>Reference Records will contain the value “b” in the 008/09 field</a:t>
            </a:r>
            <a:endParaRPr/>
          </a:p>
          <a:p>
            <a:pPr marL="0" lvl="0" indent="0" algn="l" rtl="0">
              <a:lnSpc>
                <a:spcPct val="115000"/>
              </a:lnSpc>
              <a:spcBef>
                <a:spcPts val="1200"/>
              </a:spcBef>
              <a:spcAft>
                <a:spcPts val="0"/>
              </a:spcAft>
              <a:buNone/>
            </a:pPr>
            <a:r>
              <a:rPr lang="en"/>
              <a:t>Reference Records will also contain the value “b” in the 008/15 field = not appropriate as a subject heading</a:t>
            </a:r>
            <a:endParaRPr/>
          </a:p>
          <a:p>
            <a:pPr marL="0" lvl="0" indent="0" algn="l" rtl="0">
              <a:lnSpc>
                <a:spcPct val="115000"/>
              </a:lnSpc>
              <a:spcBef>
                <a:spcPts val="1200"/>
              </a:spcBef>
              <a:spcAft>
                <a:spcPts val="0"/>
              </a:spcAft>
              <a:buNone/>
            </a:pPr>
            <a:r>
              <a:rPr lang="en"/>
              <a:t>Contain a 260 Complex See From field which provides information for the user</a:t>
            </a:r>
            <a:endParaRPr/>
          </a:p>
          <a:p>
            <a:pPr marL="0" lvl="0" indent="0" algn="l" rtl="0">
              <a:spcBef>
                <a:spcPts val="120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648359e60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648359e6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Field 260 in a subject authority record gives an explanatory note explaining that the 150 field in this subject authority record can NOT be used as an established subject heading.</a:t>
            </a:r>
            <a:endParaRPr/>
          </a:p>
          <a:p>
            <a:pPr marL="0" lvl="0" indent="0" algn="l" rtl="0">
              <a:lnSpc>
                <a:spcPct val="115000"/>
              </a:lnSpc>
              <a:spcBef>
                <a:spcPts val="1200"/>
              </a:spcBef>
              <a:spcAft>
                <a:spcPts val="0"/>
              </a:spcAft>
              <a:buNone/>
            </a:pPr>
            <a:r>
              <a:rPr lang="en"/>
              <a:t>The 9th character position in the 008 field has a value “b” which indicates this is not an established heading record .  </a:t>
            </a:r>
            <a:endParaRPr/>
          </a:p>
          <a:p>
            <a:pPr marL="0" lvl="0" indent="0" algn="l" rtl="0">
              <a:lnSpc>
                <a:spcPct val="115000"/>
              </a:lnSpc>
              <a:spcBef>
                <a:spcPts val="1200"/>
              </a:spcBef>
              <a:spcAft>
                <a:spcPts val="0"/>
              </a:spcAft>
              <a:buNone/>
            </a:pPr>
            <a:r>
              <a:rPr lang="en"/>
              <a:t>The 15th character position in the 008 field is also coded “b” which indicates this is not a subject heading.</a:t>
            </a:r>
            <a:endParaRPr/>
          </a:p>
          <a:p>
            <a:pPr marL="0" lvl="0" indent="0" algn="l" rtl="0">
              <a:lnSpc>
                <a:spcPct val="115000"/>
              </a:lnSpc>
              <a:spcBef>
                <a:spcPts val="1200"/>
              </a:spcBef>
              <a:spcAft>
                <a:spcPts val="0"/>
              </a:spcAft>
              <a:buNone/>
            </a:pPr>
            <a:r>
              <a:rPr lang="en"/>
              <a:t>	The 150 field is a phrase that can be used as a subdivision under an established subject heading</a:t>
            </a:r>
            <a:endParaRPr/>
          </a:p>
          <a:p>
            <a:pPr marL="0" lvl="0" indent="0" algn="l" rtl="0">
              <a:lnSpc>
                <a:spcPct val="115000"/>
              </a:lnSpc>
              <a:spcBef>
                <a:spcPts val="1200"/>
              </a:spcBef>
              <a:spcAft>
                <a:spcPts val="0"/>
              </a:spcAft>
              <a:buNone/>
            </a:pPr>
            <a:r>
              <a:rPr lang="en"/>
              <a:t>	In this example the phrase “Religious life and customs” is in the 150 field</a:t>
            </a:r>
            <a:endParaRPr/>
          </a:p>
          <a:p>
            <a:pPr marL="0" lvl="0" indent="0" algn="l" rtl="0">
              <a:lnSpc>
                <a:spcPct val="115000"/>
              </a:lnSpc>
              <a:spcBef>
                <a:spcPts val="1200"/>
              </a:spcBef>
              <a:spcAft>
                <a:spcPts val="0"/>
              </a:spcAft>
              <a:buNone/>
            </a:pPr>
            <a:r>
              <a:rPr lang="en"/>
              <a:t>	This cannot be used in a 650 subfield a in a bibliographic record because it is not an established heading</a:t>
            </a:r>
            <a:endParaRPr/>
          </a:p>
          <a:p>
            <a:pPr marL="0" lvl="0" indent="0" algn="l" rtl="0">
              <a:lnSpc>
                <a:spcPct val="115000"/>
              </a:lnSpc>
              <a:spcBef>
                <a:spcPts val="1200"/>
              </a:spcBef>
              <a:spcAft>
                <a:spcPts val="0"/>
              </a:spcAft>
              <a:buNone/>
            </a:pPr>
            <a:r>
              <a:rPr lang="en"/>
              <a:t>	The 260 field gives instruction of how to use this phrase as a subdivision with established subject headings</a:t>
            </a:r>
            <a:endParaRPr/>
          </a:p>
          <a:p>
            <a:pPr marL="457200" lvl="0" indent="0" algn="l" rtl="0">
              <a:lnSpc>
                <a:spcPct val="115000"/>
              </a:lnSpc>
              <a:spcBef>
                <a:spcPts val="1200"/>
              </a:spcBef>
              <a:spcAft>
                <a:spcPts val="0"/>
              </a:spcAft>
              <a:buNone/>
            </a:pPr>
            <a:r>
              <a:rPr lang="en"/>
              <a:t>In this case it states that Religious life and customs can be used as a subdivision under names of countries, cities, etc., for descriptions of the religious practices and customs of those places.</a:t>
            </a:r>
            <a:endParaRPr/>
          </a:p>
          <a:p>
            <a:pPr marL="0" lvl="0" indent="457200" algn="l" rtl="0">
              <a:lnSpc>
                <a:spcPct val="115000"/>
              </a:lnSpc>
              <a:spcBef>
                <a:spcPts val="1200"/>
              </a:spcBef>
              <a:spcAft>
                <a:spcPts val="0"/>
              </a:spcAft>
              <a:buNone/>
            </a:pPr>
            <a:r>
              <a:rPr lang="en"/>
              <a:t>Subfield i = explanatory text</a:t>
            </a:r>
            <a:endParaRPr/>
          </a:p>
          <a:p>
            <a:pPr marL="0" lvl="0" indent="457200" algn="l" rtl="0">
              <a:lnSpc>
                <a:spcPct val="115000"/>
              </a:lnSpc>
              <a:spcBef>
                <a:spcPts val="1200"/>
              </a:spcBef>
              <a:spcAft>
                <a:spcPts val="0"/>
              </a:spcAft>
              <a:buNone/>
            </a:pPr>
            <a:r>
              <a:rPr lang="en"/>
              <a:t>Subfield a = heading referred to</a:t>
            </a:r>
            <a:endParaRPr/>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u="sng">
              <a:solidFill>
                <a:schemeClr val="hlink"/>
              </a:solidFill>
            </a:endParaRPr>
          </a:p>
          <a:p>
            <a:pPr marL="0" lvl="0" indent="0" algn="l" rtl="0">
              <a:spcBef>
                <a:spcPts val="120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64183dc19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64183dc19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the red box indicates the topical subject heading “Religious life and customs” being used with a geographic subject heading, United States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cataloger who created this record followed the instruction in the Reference Authority Record for this phrase and used it as a subdivision under names of countries, cities, etc., for descriptions of the religious practices and customs of those places.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This is a book about the muslim faith in the United States - so the instruction applies.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652ea1032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652ea1032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note :</a:t>
            </a:r>
            <a:endParaRPr/>
          </a:p>
          <a:p>
            <a:pPr marL="0" lvl="0" indent="0" algn="l" rtl="0">
              <a:spcBef>
                <a:spcPts val="0"/>
              </a:spcBef>
              <a:spcAft>
                <a:spcPts val="0"/>
              </a:spcAft>
              <a:buNone/>
            </a:pPr>
            <a:endParaRPr/>
          </a:p>
          <a:p>
            <a:pPr marL="0" lvl="0" indent="0" algn="l" rtl="0">
              <a:spcBef>
                <a:spcPts val="0"/>
              </a:spcBef>
              <a:spcAft>
                <a:spcPts val="0"/>
              </a:spcAft>
              <a:buNone/>
            </a:pPr>
            <a:r>
              <a:rPr lang="en"/>
              <a:t>There isn’t always a topical heading authority record for all Subdivisions or Subject heading/Subdivision combinations .</a:t>
            </a:r>
            <a:endParaRPr/>
          </a:p>
          <a:p>
            <a:pPr marL="0" lvl="0" indent="0" algn="l" rtl="0">
              <a:spcBef>
                <a:spcPts val="0"/>
              </a:spcBef>
              <a:spcAft>
                <a:spcPts val="0"/>
              </a:spcAft>
              <a:buNone/>
            </a:pPr>
            <a:endParaRPr/>
          </a:p>
          <a:p>
            <a:pPr marL="0" lvl="0" indent="0" algn="l" rtl="0">
              <a:spcBef>
                <a:spcPts val="0"/>
              </a:spcBef>
              <a:spcAft>
                <a:spcPts val="0"/>
              </a:spcAft>
              <a:buNone/>
            </a:pPr>
            <a:r>
              <a:rPr lang="en"/>
              <a:t>Free Floating Subdivisions are form or topical subdivisions that can be used with designated subjects to form a 650 heading Topical Subject Heading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List is found in section H 1095 in the Subject Headings Manual published by the Library of Congress .</a:t>
            </a:r>
            <a:endParaRPr/>
          </a:p>
          <a:p>
            <a:pPr marL="0" lvl="0" indent="0" algn="l" rtl="0">
              <a:spcBef>
                <a:spcPts val="0"/>
              </a:spcBef>
              <a:spcAft>
                <a:spcPts val="0"/>
              </a:spcAft>
              <a:buNone/>
            </a:pPr>
            <a:r>
              <a:rPr lang="en"/>
              <a:t>These subdivisions should be used cautiously - Catalogers should search the Subject Authority File first  for subdivision strings in the 150 field, or 260 or 360 fields in Reference or Established Heading Records for instruction on assigning subdivisions to Subject heading.</a:t>
            </a:r>
            <a:endParaRPr/>
          </a:p>
          <a:p>
            <a:pPr marL="0" lvl="0" indent="0" algn="l" rtl="0">
              <a:spcBef>
                <a:spcPts val="0"/>
              </a:spcBef>
              <a:spcAft>
                <a:spcPts val="0"/>
              </a:spcAft>
              <a:buNone/>
            </a:pPr>
            <a:endParaRPr/>
          </a:p>
          <a:p>
            <a:pPr marL="0" lvl="0" indent="0" algn="l" rtl="0">
              <a:spcBef>
                <a:spcPts val="0"/>
              </a:spcBef>
              <a:spcAft>
                <a:spcPts val="0"/>
              </a:spcAft>
              <a:buNone/>
            </a:pPr>
            <a:r>
              <a:rPr lang="en"/>
              <a:t>If the cataloger can’t find an appropriate subdivision, then the Free Floating Subdivision list can be consulted.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fc78fce69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6fc78fce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page out of The Free Floating Subdivision List.</a:t>
            </a:r>
            <a:endParaRPr/>
          </a:p>
          <a:p>
            <a:pPr marL="0" lvl="0" indent="0" algn="l" rtl="0">
              <a:spcBef>
                <a:spcPts val="0"/>
              </a:spcBef>
              <a:spcAft>
                <a:spcPts val="0"/>
              </a:spcAft>
              <a:buNone/>
            </a:pPr>
            <a:endParaRPr/>
          </a:p>
          <a:p>
            <a:pPr marL="0" lvl="0" indent="0" algn="l" rtl="0">
              <a:spcBef>
                <a:spcPts val="0"/>
              </a:spcBef>
              <a:spcAft>
                <a:spcPts val="0"/>
              </a:spcAft>
              <a:buNone/>
            </a:pPr>
            <a:r>
              <a:rPr lang="en"/>
              <a:t>Note the instructions under the subdivision headings</a:t>
            </a:r>
            <a:endParaRPr/>
          </a:p>
          <a:p>
            <a:pPr marL="0" lvl="0" indent="0" algn="l" rtl="0">
              <a:spcBef>
                <a:spcPts val="0"/>
              </a:spcBef>
              <a:spcAft>
                <a:spcPts val="0"/>
              </a:spcAft>
              <a:buNone/>
            </a:pPr>
            <a:endParaRPr/>
          </a:p>
          <a:p>
            <a:pPr marL="457200" lvl="0" indent="0" algn="l" rtl="0">
              <a:spcBef>
                <a:spcPts val="0"/>
              </a:spcBef>
              <a:spcAft>
                <a:spcPts val="0"/>
              </a:spcAft>
              <a:buNone/>
            </a:pPr>
            <a:r>
              <a:rPr lang="en"/>
              <a:t>For example under --Poltical aspects “Use as a topical subdivision under individual religious sects and denominations and under topical headings for works on the poltical or implications of nonpolitical topics.</a:t>
            </a:r>
            <a:endParaRPr/>
          </a:p>
          <a:p>
            <a:pPr marL="0" lvl="0" indent="0" algn="l" rtl="0">
              <a:spcBef>
                <a:spcPts val="0"/>
              </a:spcBef>
              <a:spcAft>
                <a:spcPts val="0"/>
              </a:spcAft>
              <a:buNone/>
            </a:pPr>
            <a:endParaRPr/>
          </a:p>
          <a:p>
            <a:pPr marL="457200" lvl="0" indent="0" algn="l" rtl="0">
              <a:spcBef>
                <a:spcPts val="0"/>
              </a:spcBef>
              <a:spcAft>
                <a:spcPts val="0"/>
              </a:spcAft>
              <a:buNone/>
            </a:pPr>
            <a:r>
              <a:rPr lang="en"/>
              <a:t>It’s also noted that this subject heading - subdivision combination may be further divided geographically.</a:t>
            </a:r>
            <a:endParaRPr/>
          </a:p>
          <a:p>
            <a:pPr marL="0" lvl="0" indent="0" algn="l" rtl="0">
              <a:spcBef>
                <a:spcPts val="0"/>
              </a:spcBef>
              <a:spcAft>
                <a:spcPts val="0"/>
              </a:spcAft>
              <a:buNone/>
            </a:pPr>
            <a:endParaRPr/>
          </a:p>
          <a:p>
            <a:pPr marL="0" lvl="0" indent="0" algn="l" rtl="0">
              <a:spcBef>
                <a:spcPts val="0"/>
              </a:spcBef>
              <a:spcAft>
                <a:spcPts val="0"/>
              </a:spcAft>
              <a:buNone/>
            </a:pPr>
            <a:r>
              <a:rPr lang="en"/>
              <a:t>	Also Narrower subject heading - subdivision examples are provided</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648bab1c7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648bab1c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None/>
            </a:pPr>
            <a:r>
              <a:rPr lang="en"/>
              <a:t>The 6XX notes in Authority Records are for notes</a:t>
            </a:r>
            <a:endParaRPr/>
          </a:p>
          <a:p>
            <a:pPr marL="0" lvl="0" indent="0" algn="l" rtl="0">
              <a:lnSpc>
                <a:spcPct val="115000"/>
              </a:lnSpc>
              <a:spcBef>
                <a:spcPts val="1200"/>
              </a:spcBef>
              <a:spcAft>
                <a:spcPts val="0"/>
              </a:spcAft>
              <a:buNone/>
            </a:pPr>
            <a:r>
              <a:rPr lang="en"/>
              <a:t>667 = General non public note contains a note that provides general information about a</a:t>
            </a:r>
            <a:r>
              <a:rPr lang="en">
                <a:uFill>
                  <a:noFill/>
                </a:uFill>
                <a:hlinkClick r:id="rId3"/>
              </a:rPr>
              <a:t> </a:t>
            </a:r>
            <a:r>
              <a:rPr lang="en" u="sng">
                <a:solidFill>
                  <a:schemeClr val="hlink"/>
                </a:solidFill>
                <a:hlinkClick r:id="rId3"/>
              </a:rPr>
              <a:t>1XX heading</a:t>
            </a:r>
            <a:endParaRPr/>
          </a:p>
          <a:p>
            <a:pPr marL="0" lvl="0" indent="0" algn="l" rtl="0">
              <a:lnSpc>
                <a:spcPct val="115000"/>
              </a:lnSpc>
              <a:spcBef>
                <a:spcPts val="1200"/>
              </a:spcBef>
              <a:spcAft>
                <a:spcPts val="0"/>
              </a:spcAft>
              <a:buNone/>
            </a:pPr>
            <a:r>
              <a:rPr lang="en"/>
              <a:t>670 = Source note contains a citation for a consulted source in which information is found related in some manner to the entity represented by the authority record or related entities.  The field may also include the information found in the source.</a:t>
            </a:r>
            <a:endParaRPr/>
          </a:p>
          <a:p>
            <a:pPr marL="0" lvl="0" indent="0" algn="l" rtl="0">
              <a:lnSpc>
                <a:spcPct val="115000"/>
              </a:lnSpc>
              <a:spcBef>
                <a:spcPts val="1200"/>
              </a:spcBef>
              <a:spcAft>
                <a:spcPts val="0"/>
              </a:spcAft>
              <a:buNone/>
            </a:pPr>
            <a:r>
              <a:rPr lang="en"/>
              <a:t>680 = contains a note that provides general information about a</a:t>
            </a:r>
            <a:r>
              <a:rPr lang="en">
                <a:uFill>
                  <a:noFill/>
                </a:uFill>
                <a:hlinkClick r:id="rId3"/>
              </a:rPr>
              <a:t> </a:t>
            </a:r>
            <a:r>
              <a:rPr lang="en" u="sng">
                <a:solidFill>
                  <a:schemeClr val="hlink"/>
                </a:solidFill>
                <a:hlinkClick r:id="rId3"/>
              </a:rPr>
              <a:t>1XX heading</a:t>
            </a:r>
            <a:r>
              <a:rPr lang="en"/>
              <a:t> that can be adequate to be used as a public display.</a:t>
            </a:r>
            <a:endParaRPr/>
          </a:p>
          <a:p>
            <a:pPr marL="0" lvl="0" indent="0" algn="l" rtl="0">
              <a:lnSpc>
                <a:spcPct val="115000"/>
              </a:lnSpc>
              <a:spcBef>
                <a:spcPts val="1200"/>
              </a:spcBef>
              <a:spcAft>
                <a:spcPts val="0"/>
              </a:spcAft>
              <a:buNone/>
            </a:pPr>
            <a:r>
              <a:rPr lang="en"/>
              <a:t>681 =  a note that documents the use of a</a:t>
            </a:r>
            <a:r>
              <a:rPr lang="en">
                <a:uFill>
                  <a:noFill/>
                </a:uFill>
                <a:hlinkClick r:id="rId3"/>
              </a:rPr>
              <a:t> </a:t>
            </a:r>
            <a:r>
              <a:rPr lang="en" u="sng">
                <a:solidFill>
                  <a:schemeClr val="hlink"/>
                </a:solidFill>
                <a:hlinkClick r:id="rId3"/>
              </a:rPr>
              <a:t>1XX</a:t>
            </a:r>
            <a:r>
              <a:rPr lang="en"/>
              <a:t> established subject or authorized subdivision heading as an example or reference in a</a:t>
            </a:r>
            <a:r>
              <a:rPr lang="en">
                <a:uFill>
                  <a:noFill/>
                </a:uFill>
                <a:hlinkClick r:id="rId4"/>
              </a:rPr>
              <a:t> </a:t>
            </a:r>
            <a:r>
              <a:rPr lang="en" u="sng">
                <a:solidFill>
                  <a:schemeClr val="hlink"/>
                </a:solidFill>
                <a:hlinkClick r:id="rId4"/>
              </a:rPr>
              <a:t>260, </a:t>
            </a:r>
            <a:r>
              <a:rPr lang="en">
                <a:uFill>
                  <a:noFill/>
                </a:uFill>
                <a:hlinkClick r:id="rId5"/>
              </a:rPr>
              <a:t> </a:t>
            </a:r>
            <a:r>
              <a:rPr lang="en" u="sng">
                <a:solidFill>
                  <a:schemeClr val="hlink"/>
                </a:solidFill>
                <a:hlinkClick r:id="rId5"/>
              </a:rPr>
              <a:t>360 Complex See Also Reference</a:t>
            </a:r>
            <a:r>
              <a:rPr lang="en"/>
              <a:t>, or</a:t>
            </a:r>
            <a:r>
              <a:rPr lang="en">
                <a:uFill>
                  <a:noFill/>
                </a:uFill>
                <a:hlinkClick r:id="rId6"/>
              </a:rPr>
              <a:t> </a:t>
            </a:r>
            <a:r>
              <a:rPr lang="en" u="sng">
                <a:solidFill>
                  <a:schemeClr val="hlink"/>
                </a:solidFill>
                <a:hlinkClick r:id="rId6"/>
              </a:rPr>
              <a:t>680 Public General Note</a:t>
            </a:r>
            <a:r>
              <a:rPr lang="en"/>
              <a:t> field of another authority record.  </a:t>
            </a:r>
            <a:endParaRPr/>
          </a:p>
          <a:p>
            <a:pPr marL="0" lvl="0" indent="0" algn="l" rtl="0">
              <a:lnSpc>
                <a:spcPct val="115000"/>
              </a:lnSpc>
              <a:spcBef>
                <a:spcPts val="1200"/>
              </a:spcBef>
              <a:spcAft>
                <a:spcPts val="0"/>
              </a:spcAft>
              <a:buNone/>
            </a:pPr>
            <a:r>
              <a:rPr lang="en"/>
              <a:t>These are mostly information for the cataloger’s use, with the exception of the 680</a:t>
            </a:r>
            <a:endParaRPr/>
          </a:p>
          <a:p>
            <a:pPr marL="0" lvl="0" indent="0" algn="l" rtl="0">
              <a:lnSpc>
                <a:spcPct val="115000"/>
              </a:lnSpc>
              <a:spcBef>
                <a:spcPts val="1200"/>
              </a:spcBef>
              <a:spcAft>
                <a:spcPts val="1200"/>
              </a:spcAft>
              <a:buNone/>
            </a:pPr>
            <a:r>
              <a:rPr lang="en"/>
              <a:t>These 6XX fields can be found in any Authority Record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61b82a5fb0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61b82a5fb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7XX Fields provide a machine link between headings</a:t>
            </a:r>
            <a:endParaRPr/>
          </a:p>
          <a:p>
            <a:pPr marL="0" lvl="0" indent="0" algn="l" rtl="0">
              <a:spcBef>
                <a:spcPts val="0"/>
              </a:spcBef>
              <a:spcAft>
                <a:spcPts val="0"/>
              </a:spcAft>
              <a:buNone/>
            </a:pPr>
            <a:endParaRPr/>
          </a:p>
          <a:p>
            <a:pPr marL="0" lvl="0" indent="0" algn="l" rtl="0">
              <a:spcBef>
                <a:spcPts val="0"/>
              </a:spcBef>
              <a:spcAft>
                <a:spcPts val="0"/>
              </a:spcAft>
              <a:buNone/>
            </a:pPr>
            <a:r>
              <a:rPr lang="en"/>
              <a:t>An example is a 781 field which contains a geographic subdivision name that is equivalent to a</a:t>
            </a:r>
            <a:r>
              <a:rPr lang="en">
                <a:uFill>
                  <a:noFill/>
                </a:uFill>
                <a:hlinkClick r:id="rId3"/>
              </a:rPr>
              <a:t> </a:t>
            </a:r>
            <a:r>
              <a:rPr lang="en" u="sng">
                <a:solidFill>
                  <a:schemeClr val="hlink"/>
                </a:solidFill>
                <a:hlinkClick r:id="rId3"/>
              </a:rPr>
              <a:t>151 geographic name</a:t>
            </a:r>
            <a:r>
              <a:rPr lang="en"/>
              <a:t> heading.</a:t>
            </a:r>
            <a:endParaRPr/>
          </a:p>
          <a:p>
            <a:pPr marL="0" lvl="0" indent="0" algn="l" rtl="0">
              <a:spcBef>
                <a:spcPts val="0"/>
              </a:spcBef>
              <a:spcAft>
                <a:spcPts val="0"/>
              </a:spcAft>
              <a:buNone/>
            </a:pPr>
            <a:endParaRPr/>
          </a:p>
          <a:p>
            <a:pPr marL="0" lvl="0" indent="0" algn="l" rtl="0">
              <a:spcBef>
                <a:spcPts val="0"/>
              </a:spcBef>
              <a:spcAft>
                <a:spcPts val="0"/>
              </a:spcAft>
              <a:buNone/>
            </a:pPr>
            <a:r>
              <a:rPr lang="en"/>
              <a:t>In this example the 781 field the note indicates that “Illinois” can be used as a geographic subdivision in a subject heading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These 7XX fields are valid in any type of Authority Record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61b82a5fb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61b82a5fb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Subject headings can also be name headings which are found in Authority Record fields 100, 111, 110 and 151 </a:t>
            </a:r>
            <a:endParaRPr/>
          </a:p>
          <a:p>
            <a:pPr marL="0" lvl="0" indent="0" algn="l" rtl="0">
              <a:spcBef>
                <a:spcPts val="0"/>
              </a:spcBef>
              <a:spcAft>
                <a:spcPts val="0"/>
              </a:spcAft>
              <a:buNone/>
            </a:pPr>
            <a:endParaRPr/>
          </a:p>
          <a:p>
            <a:pPr marL="0" lvl="0" indent="0" algn="l" rtl="0">
              <a:spcBef>
                <a:spcPts val="0"/>
              </a:spcBef>
              <a:spcAft>
                <a:spcPts val="0"/>
              </a:spcAft>
              <a:buNone/>
            </a:pPr>
            <a:r>
              <a:rPr lang="en"/>
              <a:t>They do double duty, because they can all be used as a subject headings as well as a name headings in a bibliographic record - e.g. in a 1XX or a 6XX field</a:t>
            </a:r>
            <a:endParaRPr/>
          </a:p>
          <a:p>
            <a:pPr marL="0" lvl="0" indent="0" algn="l" rtl="0">
              <a:spcBef>
                <a:spcPts val="0"/>
              </a:spcBef>
              <a:spcAft>
                <a:spcPts val="0"/>
              </a:spcAft>
              <a:buNone/>
            </a:pPr>
            <a:endParaRPr/>
          </a:p>
          <a:p>
            <a:pPr marL="0" lvl="0" indent="0" algn="l" rtl="0">
              <a:spcBef>
                <a:spcPts val="0"/>
              </a:spcBef>
              <a:spcAft>
                <a:spcPts val="0"/>
              </a:spcAft>
              <a:buNone/>
            </a:pPr>
            <a:r>
              <a:rPr lang="en"/>
              <a:t>The 008 fixed field element that in is character position 15 indicates when a heading is appropriate or not appropriate to be used as a subject heading - you can check that when trying to determine if you can use a name established heading in a subject field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I will cover information about name headings and their uses next.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637da8ada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637da8ada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Library of Congress Name Headings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0022f3c8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0022f3c8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r>
              <a:rPr lang="en">
                <a:highlight>
                  <a:srgbClr val="FFFFFF"/>
                </a:highlight>
              </a:rPr>
              <a:t>… how they display in the OCLC record.</a:t>
            </a:r>
            <a:endParaRPr>
              <a:highlight>
                <a:srgbClr val="FFFFFF"/>
              </a:highlight>
            </a:endParaRPr>
          </a:p>
          <a:p>
            <a:pPr marL="0" lvl="0" indent="0" algn="l" rtl="0">
              <a:spcBef>
                <a:spcPts val="0"/>
              </a:spcBef>
              <a:spcAft>
                <a:spcPts val="0"/>
              </a:spcAft>
              <a:buNone/>
            </a:pPr>
            <a:r>
              <a:rPr lang="en">
                <a:highlight>
                  <a:srgbClr val="FFFFFF"/>
                </a:highlight>
              </a:rPr>
              <a:t> </a:t>
            </a:r>
            <a:endParaRPr>
              <a:highlight>
                <a:srgbClr val="FFFFFF"/>
              </a:highlight>
            </a:endParaRPr>
          </a:p>
          <a:p>
            <a:pPr marL="0" lvl="0" indent="0" algn="l" rtl="0">
              <a:spcBef>
                <a:spcPts val="0"/>
              </a:spcBef>
              <a:spcAft>
                <a:spcPts val="0"/>
              </a:spcAft>
              <a:buNone/>
            </a:pPr>
            <a:r>
              <a:rPr lang="en">
                <a:highlight>
                  <a:srgbClr val="FFFFFF"/>
                </a:highlight>
              </a:rPr>
              <a:t>In the OCLC record, the Leader and 008 field are combined and each of these fields has an abbrerviated description label - for instance the Red Box outlines the term Subj use on this record</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but in the LC Authority record there is just a string of letters and numbers (go back to previous slide)</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The Variable fields in the records  look more or less the same with some exceptions - the subfield a in each tag is shown in the LC record, but only implied in the OCLC record. </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My point here is that depending on where you are viewing the LC authority record, you may be looking at somewhat different displays. Your catalog authority records may look slightly different as well. </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We’ll be using records mostly from OCLC and SkyRiver Authority Files today, which display similarly. We will define The Leader and 008 field elements by a numbered position, which is universal among all systems. The variable fields are defined by their field tags and subfields.</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Something to be aware of as you are looking at and interpreting MARC authority records.</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endParaRPr>
              <a:highlight>
                <a:srgbClr val="FFFFFF"/>
              </a:highligh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2ea1032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2ea1032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Library of Congress Name Authority File includes Name Authority Records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Generally, a name authority record is made for any person, corporate, meeting, or geographic name</a:t>
            </a:r>
            <a:r>
              <a:rPr lang="en">
                <a:uFill>
                  <a:noFill/>
                </a:uFill>
                <a:hlinkClick r:id="rId3"/>
              </a:rPr>
              <a:t> </a:t>
            </a:r>
            <a:r>
              <a:rPr lang="en" u="sng">
                <a:solidFill>
                  <a:schemeClr val="hlink"/>
                </a:solidFill>
                <a:hlinkClick r:id="rId3"/>
              </a:rPr>
              <a:t>heading</a:t>
            </a:r>
            <a:r>
              <a:rPr lang="en"/>
              <a:t> that may be used as a main or added entry heading (including subject added entries) or in some cross-references in a Bibliographic Record.</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established headings in Name Authority Records can be used in 1XX, 6XX or 7XX fields in Bibliographic Records.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Who creates LC Name Authority Records?</a:t>
            </a:r>
            <a:endParaRPr/>
          </a:p>
          <a:p>
            <a:pPr marL="0" lvl="0" indent="0" algn="l" rtl="0">
              <a:lnSpc>
                <a:spcPct val="115000"/>
              </a:lnSpc>
              <a:spcBef>
                <a:spcPts val="0"/>
              </a:spcBef>
              <a:spcAft>
                <a:spcPts val="0"/>
              </a:spcAft>
              <a:buNone/>
            </a:pPr>
            <a:r>
              <a:rPr lang="en"/>
              <a:t> PCC/NACO</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Name Authority Cooperative Program (NACO) enables member institutions to create and contribute Name Authority Records to the NAF</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If you’d like to join NACO, you can find more information at the LC website, or you can ask me.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652ea1032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652ea1032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The 008 Field contains coded information in 40 character positions. </a:t>
            </a:r>
            <a:endParaRPr/>
          </a:p>
          <a:p>
            <a:pPr marL="0" lvl="0" indent="0" algn="l" rtl="0">
              <a:spcBef>
                <a:spcPts val="0"/>
              </a:spcBef>
              <a:spcAft>
                <a:spcPts val="0"/>
              </a:spcAft>
              <a:buNone/>
            </a:pPr>
            <a:endParaRPr/>
          </a:p>
          <a:p>
            <a:pPr marL="0" lvl="0" indent="0" algn="l" rtl="0">
              <a:spcBef>
                <a:spcPts val="0"/>
              </a:spcBef>
              <a:spcAft>
                <a:spcPts val="0"/>
              </a:spcAft>
              <a:buNone/>
            </a:pPr>
            <a:r>
              <a:rPr lang="en"/>
              <a:t>As noted, the display can vary from system to system, so the codes are universally defined by their position in the field.</a:t>
            </a:r>
            <a:endParaRPr/>
          </a:p>
          <a:p>
            <a:pPr marL="0" lvl="0" indent="0" algn="l" rtl="0">
              <a:spcBef>
                <a:spcPts val="0"/>
              </a:spcBef>
              <a:spcAft>
                <a:spcPts val="0"/>
              </a:spcAft>
              <a:buNone/>
            </a:pPr>
            <a:endParaRPr/>
          </a:p>
          <a:p>
            <a:pPr marL="0" lvl="0" indent="0" algn="l" rtl="0">
              <a:spcBef>
                <a:spcPts val="0"/>
              </a:spcBef>
              <a:spcAft>
                <a:spcPts val="0"/>
              </a:spcAft>
              <a:buNone/>
            </a:pPr>
            <a:r>
              <a:rPr lang="en"/>
              <a:t>I’ve noted here some of the elements in the 008 field which are relevant and can be useful to know as relates to a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9th position - Kind of record </a:t>
            </a:r>
            <a:endParaRPr/>
          </a:p>
          <a:p>
            <a:pPr marL="457200" lvl="0" indent="457200" algn="l" rtl="0">
              <a:spcBef>
                <a:spcPts val="0"/>
              </a:spcBef>
              <a:spcAft>
                <a:spcPts val="0"/>
              </a:spcAft>
              <a:buNone/>
            </a:pPr>
            <a:r>
              <a:rPr lang="en"/>
              <a:t>Established heading = a</a:t>
            </a:r>
            <a:endParaRPr/>
          </a:p>
          <a:p>
            <a:pPr marL="0" lvl="0" indent="0" algn="l" rtl="0">
              <a:spcBef>
                <a:spcPts val="0"/>
              </a:spcBef>
              <a:spcAft>
                <a:spcPts val="0"/>
              </a:spcAft>
              <a:buNone/>
            </a:pPr>
            <a:r>
              <a:rPr lang="en"/>
              <a:t>		Reference record = b</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14th position -  Can be used as a  Main 1XX or Added 7XX (Name)  entry in a Bibliographic Record</a:t>
            </a:r>
            <a:endParaRPr/>
          </a:p>
          <a:p>
            <a:pPr marL="457200" lvl="0" indent="457200" algn="l" rtl="0">
              <a:spcBef>
                <a:spcPts val="0"/>
              </a:spcBef>
              <a:spcAft>
                <a:spcPts val="0"/>
              </a:spcAft>
              <a:buNone/>
            </a:pPr>
            <a:r>
              <a:rPr lang="en"/>
              <a:t>Appropriate = a</a:t>
            </a:r>
            <a:endParaRPr/>
          </a:p>
          <a:p>
            <a:pPr marL="457200" lvl="0" indent="457200" algn="l" rtl="0">
              <a:spcBef>
                <a:spcPts val="0"/>
              </a:spcBef>
              <a:spcAft>
                <a:spcPts val="0"/>
              </a:spcAft>
              <a:buNone/>
            </a:pPr>
            <a:r>
              <a:rPr lang="en"/>
              <a:t>Not appropriate = b</a:t>
            </a:r>
            <a:endParaRPr/>
          </a:p>
          <a:p>
            <a:pPr marL="457200" lvl="0" indent="457200" algn="l" rtl="0">
              <a:spcBef>
                <a:spcPts val="0"/>
              </a:spcBef>
              <a:spcAft>
                <a:spcPts val="0"/>
              </a:spcAft>
              <a:buNone/>
            </a:pPr>
            <a:endParaRPr/>
          </a:p>
          <a:p>
            <a:pPr marL="0" lvl="0" indent="0" algn="l" rtl="0">
              <a:spcBef>
                <a:spcPts val="0"/>
              </a:spcBef>
              <a:spcAft>
                <a:spcPts val="0"/>
              </a:spcAft>
              <a:buNone/>
            </a:pPr>
            <a:r>
              <a:rPr lang="en"/>
              <a:t>15th position - Subject Added Entry in a Bib Record    a= appropriate    b = not appropriate</a:t>
            </a:r>
            <a:endParaRPr/>
          </a:p>
          <a:p>
            <a:pPr marL="0" lvl="0" indent="0" algn="l" rtl="0">
              <a:spcBef>
                <a:spcPts val="0"/>
              </a:spcBef>
              <a:spcAft>
                <a:spcPts val="0"/>
              </a:spcAft>
              <a:buNone/>
            </a:pPr>
            <a:endParaRPr/>
          </a:p>
          <a:p>
            <a:pPr marL="0" lvl="0" indent="0" algn="l" rtl="0">
              <a:spcBef>
                <a:spcPts val="0"/>
              </a:spcBef>
              <a:spcAft>
                <a:spcPts val="0"/>
              </a:spcAft>
              <a:buNone/>
            </a:pPr>
            <a:r>
              <a:rPr lang="en"/>
              <a:t>The next slides will illustrate these codes in use in name authority records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652ea1032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652ea1032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09 position in the 008 field indicates </a:t>
            </a:r>
            <a:r>
              <a:rPr lang="en" sz="1000">
                <a:highlight>
                  <a:srgbClr val="FFFFFF"/>
                </a:highlight>
              </a:rPr>
              <a:t> whether the authority record represents an established or unestablished 1</a:t>
            </a:r>
            <a:r>
              <a:rPr lang="en"/>
              <a:t>XX Heading.</a:t>
            </a:r>
            <a:endParaRPr/>
          </a:p>
          <a:p>
            <a:pPr marL="0" lvl="0" indent="0" algn="l" rtl="0">
              <a:spcBef>
                <a:spcPts val="0"/>
              </a:spcBef>
              <a:spcAft>
                <a:spcPts val="0"/>
              </a:spcAft>
              <a:buNone/>
            </a:pPr>
            <a:endParaRPr/>
          </a:p>
          <a:p>
            <a:pPr marL="0" lvl="0" indent="0" algn="l" rtl="0">
              <a:spcBef>
                <a:spcPts val="0"/>
              </a:spcBef>
              <a:spcAft>
                <a:spcPts val="0"/>
              </a:spcAft>
              <a:buNone/>
            </a:pPr>
            <a:r>
              <a:rPr lang="en"/>
              <a:t>When determining if you can use a heading from an authority record  in 1XX, or 7XX  field in a bibliographic record, the code “a” in this position tells you that this is an established heading, and it can be used.</a:t>
            </a:r>
            <a:endParaRPr/>
          </a:p>
          <a:p>
            <a:pPr marL="0" lvl="0" indent="0" algn="l" rtl="0">
              <a:spcBef>
                <a:spcPts val="0"/>
              </a:spcBef>
              <a:spcAft>
                <a:spcPts val="0"/>
              </a:spcAft>
              <a:buNone/>
            </a:pPr>
            <a:endParaRPr/>
          </a:p>
          <a:p>
            <a:pPr marL="0" lvl="0" indent="0" algn="l" rtl="0">
              <a:spcBef>
                <a:spcPts val="0"/>
              </a:spcBef>
              <a:spcAft>
                <a:spcPts val="0"/>
              </a:spcAft>
              <a:buNone/>
            </a:pPr>
            <a:r>
              <a:rPr lang="en"/>
              <a:t>The code “b” means that this heading is only used as a reference.</a:t>
            </a:r>
            <a:endParaRPr/>
          </a:p>
          <a:p>
            <a:pPr marL="0" lvl="0" indent="0" algn="l" rtl="0">
              <a:spcBef>
                <a:spcPts val="0"/>
              </a:spcBef>
              <a:spcAft>
                <a:spcPts val="0"/>
              </a:spcAft>
              <a:buNone/>
            </a:pPr>
            <a:endParaRPr/>
          </a:p>
          <a:p>
            <a:pPr marL="0" lvl="0" indent="0" algn="l" rtl="0">
              <a:spcBef>
                <a:spcPts val="0"/>
              </a:spcBef>
              <a:spcAft>
                <a:spcPts val="0"/>
              </a:spcAft>
              <a:buNone/>
            </a:pPr>
            <a:r>
              <a:rPr lang="en"/>
              <a:t>In this SkyRiver record, and in OCLC records there is a descriptive label for this field that says “Auth/ref”</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52ea1032e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652ea1032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14th position in the 008 field indicates whether the</a:t>
            </a:r>
            <a:r>
              <a:rPr lang="en">
                <a:uFill>
                  <a:noFill/>
                </a:uFill>
                <a:hlinkClick r:id="rId3"/>
              </a:rPr>
              <a:t> </a:t>
            </a:r>
            <a:r>
              <a:rPr lang="en"/>
              <a:t>1XX field in an Authority Record is an established name heading that can be used in a 1XX or 7XX field in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Code a = appropriate to be used as a name 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Code b = Not appropriate to be used as a name 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In other words, the 1XX field in this Name Authority Record  is an established name heading.</a:t>
            </a:r>
            <a:endParaRPr/>
          </a:p>
          <a:p>
            <a:pPr marL="0" lvl="0" indent="0" algn="l" rtl="0">
              <a:spcBef>
                <a:spcPts val="0"/>
              </a:spcBef>
              <a:spcAft>
                <a:spcPts val="0"/>
              </a:spcAft>
              <a:buNone/>
            </a:pPr>
            <a:endParaRPr/>
          </a:p>
          <a:p>
            <a:pPr marL="0" lvl="0" indent="0" algn="l" rtl="0">
              <a:spcBef>
                <a:spcPts val="0"/>
              </a:spcBef>
              <a:spcAft>
                <a:spcPts val="0"/>
              </a:spcAft>
              <a:buNone/>
            </a:pPr>
            <a:r>
              <a:rPr lang="en"/>
              <a:t>In this SkyRiver record, and in OCLC records there is a descriptive label for this field that says “Name use”.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64b420c3bc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64b420c3bc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a:p>
            <a:pPr marL="0" lvl="0" indent="0" algn="l" rtl="0">
              <a:spcBef>
                <a:spcPts val="0"/>
              </a:spcBef>
              <a:spcAft>
                <a:spcPts val="0"/>
              </a:spcAft>
              <a:buNone/>
            </a:pPr>
            <a:endParaRPr/>
          </a:p>
          <a:p>
            <a:pPr marL="0" lvl="0" indent="0" algn="l" rtl="0">
              <a:spcBef>
                <a:spcPts val="0"/>
              </a:spcBef>
              <a:spcAft>
                <a:spcPts val="0"/>
              </a:spcAft>
              <a:buNone/>
            </a:pPr>
            <a:r>
              <a:rPr lang="en" sz="1000">
                <a:highlight>
                  <a:srgbClr val="FFFFFF"/>
                </a:highlight>
              </a:rPr>
              <a:t>The 15th position in the 008 field indicates whether the heading in the 1XX field of the authority record is appropriate to use as a 6XX subject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If it’s coded “a” it is appropriate for use as a subject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If it’s coded “b” it is not appropriate for use a subject field in a bibliographic record.</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sz="1000">
                <a:highlight>
                  <a:srgbClr val="FFFFFF"/>
                </a:highlight>
              </a:rPr>
              <a:t>We saw this code used with topical subject headings, and this code is relevant to Name Authority Records as well.</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r>
              <a:rPr lang="en"/>
              <a:t>In this SkyRiver record, and in OCLC records there is a descriptive label for this field that says “Subj use”.</a:t>
            </a:r>
            <a:endParaRPr sz="1000">
              <a:highlight>
                <a:srgbClr val="FFFFFF"/>
              </a:highlight>
            </a:endParaRPr>
          </a:p>
          <a:p>
            <a:pPr marL="0" lvl="0" indent="0" algn="l" rtl="0">
              <a:spcBef>
                <a:spcPts val="0"/>
              </a:spcBef>
              <a:spcAft>
                <a:spcPts val="0"/>
              </a:spcAft>
              <a:buNone/>
            </a:pPr>
            <a:endParaRPr sz="1000">
              <a:highlight>
                <a:srgbClr val="FFFFFF"/>
              </a:highlight>
            </a:endParaRPr>
          </a:p>
          <a:p>
            <a:pPr marL="0" lvl="0" indent="0" algn="l" rtl="0">
              <a:spcBef>
                <a:spcPts val="0"/>
              </a:spcBef>
              <a:spcAft>
                <a:spcPts val="0"/>
              </a:spcAft>
              <a:buNone/>
            </a:pPr>
            <a:endParaRPr sz="1000">
              <a:highlight>
                <a:srgbClr val="FFFFFF"/>
              </a:highligh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6543bc4cc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6543bc4cc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mentioned before that the first 3 positions in the LC Control # in field 010 iindicates which type of LC Heading the record is  </a:t>
            </a:r>
            <a:endParaRPr/>
          </a:p>
          <a:p>
            <a:pPr marL="0" lvl="0" indent="0" algn="l" rtl="0">
              <a:spcBef>
                <a:spcPts val="0"/>
              </a:spcBef>
              <a:spcAft>
                <a:spcPts val="0"/>
              </a:spcAft>
              <a:buNone/>
            </a:pPr>
            <a:endParaRPr/>
          </a:p>
          <a:p>
            <a:pPr marL="0" lvl="0" indent="0" algn="l" rtl="0">
              <a:spcBef>
                <a:spcPts val="0"/>
              </a:spcBef>
              <a:spcAft>
                <a:spcPts val="0"/>
              </a:spcAft>
              <a:buNone/>
            </a:pPr>
            <a:r>
              <a:rPr lang="en"/>
              <a:t>In this case the 010 begins with “n” identifies this as a Library of Congress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	Or</a:t>
            </a:r>
            <a:endParaRPr/>
          </a:p>
          <a:p>
            <a:pPr marL="0" lvl="0" indent="0" algn="l" rtl="0">
              <a:spcBef>
                <a:spcPts val="0"/>
              </a:spcBef>
              <a:spcAft>
                <a:spcPts val="0"/>
              </a:spcAft>
              <a:buNone/>
            </a:pPr>
            <a:r>
              <a:rPr lang="en"/>
              <a:t>The 010 begins with “no” it is an LC Name Authority Record created in OCLC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6543bc4cc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6543bc4cc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Field 046 contains dates that are associated with the entity described in the record.  These include:</a:t>
            </a:r>
            <a:endParaRPr/>
          </a:p>
          <a:p>
            <a:pPr marL="0" lvl="0" indent="0" algn="l" rtl="0">
              <a:lnSpc>
                <a:spcPct val="115000"/>
              </a:lnSpc>
              <a:spcBef>
                <a:spcPts val="1200"/>
              </a:spcBef>
              <a:spcAft>
                <a:spcPts val="0"/>
              </a:spcAft>
              <a:buNone/>
            </a:pPr>
            <a:r>
              <a:rPr lang="en" i="1"/>
              <a:t>For a person:</a:t>
            </a:r>
            <a:r>
              <a:rPr lang="en"/>
              <a:t>  a person's date of birth, date of death, and the date or date range of the person's period of activity.</a:t>
            </a:r>
            <a:endParaRPr/>
          </a:p>
          <a:p>
            <a:pPr marL="0" lvl="0" indent="0" algn="l" rtl="0">
              <a:lnSpc>
                <a:spcPct val="115000"/>
              </a:lnSpc>
              <a:spcBef>
                <a:spcPts val="1200"/>
              </a:spcBef>
              <a:spcAft>
                <a:spcPts val="0"/>
              </a:spcAft>
              <a:buNone/>
            </a:pPr>
            <a:r>
              <a:rPr lang="en" i="1"/>
              <a:t>For a corporate body:</a:t>
            </a:r>
            <a:r>
              <a:rPr lang="en"/>
              <a:t>  a date or range of dates on which a conference, etc., is held, or a date with which the corporate body is otherwise associated (e.g., date of establishment, date of termination, period of activity).</a:t>
            </a:r>
            <a:endParaRPr/>
          </a:p>
          <a:p>
            <a:pPr marL="0" lvl="0" indent="0" algn="l" rtl="0">
              <a:lnSpc>
                <a:spcPct val="115000"/>
              </a:lnSpc>
              <a:spcBef>
                <a:spcPts val="1200"/>
              </a:spcBef>
              <a:spcAft>
                <a:spcPts val="0"/>
              </a:spcAft>
              <a:buNone/>
            </a:pPr>
            <a:r>
              <a:rPr lang="en"/>
              <a:t>Can be helpful when trying to determine if the person/corporation in the Name Authority Record is the same as the person/corporation on the piece you are cataloging.</a:t>
            </a:r>
            <a:endParaRPr/>
          </a:p>
          <a:p>
            <a:pPr marL="0" lvl="0" indent="0" algn="l" rtl="0">
              <a:lnSpc>
                <a:spcPct val="115000"/>
              </a:lnSpc>
              <a:spcBef>
                <a:spcPts val="1200"/>
              </a:spcBef>
              <a:spcAft>
                <a:spcPts val="0"/>
              </a:spcAft>
              <a:buNone/>
            </a:pPr>
            <a:r>
              <a:rPr lang="en"/>
              <a:t>Subfields on the slide with meaning</a:t>
            </a:r>
            <a:endParaRPr/>
          </a:p>
          <a:p>
            <a:pPr marL="0" lvl="0" indent="0" algn="l" rtl="0">
              <a:lnSpc>
                <a:spcPct val="115000"/>
              </a:lnSpc>
              <a:spcBef>
                <a:spcPts val="1200"/>
              </a:spcBef>
              <a:spcAft>
                <a:spcPts val="0"/>
              </a:spcAft>
              <a:buNone/>
            </a:pPr>
            <a:r>
              <a:rPr lang="en"/>
              <a:t>Formatting of date yyyy-mm-dd</a:t>
            </a:r>
            <a:endParaRPr/>
          </a:p>
          <a:p>
            <a:pPr marL="0" lvl="0" indent="0" algn="l" rtl="0">
              <a:spcBef>
                <a:spcPts val="120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6f918f89cf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6f918f89cf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different types of name authority records, just as there are different types of subject headings used in bibliographic records.</a:t>
            </a:r>
            <a:endParaRPr/>
          </a:p>
          <a:p>
            <a:pPr marL="0" lvl="0" indent="0" algn="l" rtl="0">
              <a:spcBef>
                <a:spcPts val="0"/>
              </a:spcBef>
              <a:spcAft>
                <a:spcPts val="0"/>
              </a:spcAft>
              <a:buNone/>
            </a:pPr>
            <a:endParaRPr/>
          </a:p>
          <a:p>
            <a:pPr marL="0" lvl="0" indent="0" algn="l" rtl="0">
              <a:spcBef>
                <a:spcPts val="0"/>
              </a:spcBef>
              <a:spcAft>
                <a:spcPts val="0"/>
              </a:spcAft>
              <a:buNone/>
            </a:pPr>
            <a:r>
              <a:rPr lang="en"/>
              <a:t>The types of name  authority records are:</a:t>
            </a:r>
            <a:endParaRPr/>
          </a:p>
          <a:p>
            <a:pPr marL="0" lvl="0" indent="0" algn="l" rtl="0">
              <a:spcBef>
                <a:spcPts val="0"/>
              </a:spcBef>
              <a:spcAft>
                <a:spcPts val="0"/>
              </a:spcAft>
              <a:buNone/>
            </a:pPr>
            <a:endParaRPr/>
          </a:p>
          <a:p>
            <a:pPr marL="0" lvl="0" indent="0" algn="l" rtl="0">
              <a:spcBef>
                <a:spcPts val="0"/>
              </a:spcBef>
              <a:spcAft>
                <a:spcPts val="0"/>
              </a:spcAft>
              <a:buNone/>
            </a:pPr>
            <a:r>
              <a:rPr lang="en"/>
              <a:t>Personal  name headings which are found in the 100 field in the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Corporate  name  headings which are found in the 110 field in their authority records.</a:t>
            </a:r>
            <a:endParaRPr/>
          </a:p>
          <a:p>
            <a:pPr marL="0" lvl="0" indent="0" algn="l" rtl="0">
              <a:spcBef>
                <a:spcPts val="0"/>
              </a:spcBef>
              <a:spcAft>
                <a:spcPts val="0"/>
              </a:spcAft>
              <a:buNone/>
            </a:pPr>
            <a:endParaRPr/>
          </a:p>
          <a:p>
            <a:pPr marL="0" lvl="0" indent="0" algn="l" rtl="0">
              <a:spcBef>
                <a:spcPts val="0"/>
              </a:spcBef>
              <a:spcAft>
                <a:spcPts val="0"/>
              </a:spcAft>
              <a:buNone/>
            </a:pPr>
            <a:r>
              <a:rPr lang="en"/>
              <a:t>Conference/Meeting Name headings which are found in the 111 field in their authority records.</a:t>
            </a:r>
            <a:endParaRPr/>
          </a:p>
          <a:p>
            <a:pPr marL="0" lvl="0" indent="0" algn="l" rtl="0">
              <a:spcBef>
                <a:spcPts val="0"/>
              </a:spcBef>
              <a:spcAft>
                <a:spcPts val="0"/>
              </a:spcAft>
              <a:buNone/>
            </a:pPr>
            <a:endParaRPr/>
          </a:p>
          <a:p>
            <a:pPr marL="0" lvl="0" indent="0" algn="l" rtl="0">
              <a:spcBef>
                <a:spcPts val="0"/>
              </a:spcBef>
              <a:spcAft>
                <a:spcPts val="0"/>
              </a:spcAft>
              <a:buNone/>
            </a:pPr>
            <a:r>
              <a:rPr lang="en"/>
              <a:t>Jurisdictional and Non-Jurisdictional geographic Name Headings in the 151 field in their authority records.</a:t>
            </a:r>
            <a:endParaRPr/>
          </a:p>
          <a:p>
            <a:pPr marL="0" lvl="0" indent="0" algn="l" rtl="0">
              <a:spcBef>
                <a:spcPts val="0"/>
              </a:spcBef>
              <a:spcAft>
                <a:spcPts val="0"/>
              </a:spcAft>
              <a:buNone/>
            </a:pPr>
            <a:endParaRPr/>
          </a:p>
          <a:p>
            <a:pPr marL="0" lvl="0" indent="0" algn="l" rtl="0">
              <a:spcBef>
                <a:spcPts val="0"/>
              </a:spcBef>
              <a:spcAft>
                <a:spcPts val="0"/>
              </a:spcAft>
              <a:buNone/>
            </a:pPr>
            <a:r>
              <a:rPr lang="en"/>
              <a:t>Reference - The 1XX  field is not an established heading - The phrase can be used as a subdivision or other element of a heading, there is instruction included</a:t>
            </a:r>
            <a:endParaRPr/>
          </a:p>
          <a:p>
            <a:pPr marL="0" lvl="0" indent="0" algn="l" rtl="0">
              <a:spcBef>
                <a:spcPts val="0"/>
              </a:spcBef>
              <a:spcAft>
                <a:spcPts val="0"/>
              </a:spcAft>
              <a:buNone/>
            </a:pPr>
            <a:endParaRPr/>
          </a:p>
          <a:p>
            <a:pPr marL="0" lvl="0" indent="0" algn="l" rtl="0">
              <a:spcBef>
                <a:spcPts val="0"/>
              </a:spcBef>
              <a:spcAft>
                <a:spcPts val="0"/>
              </a:spcAft>
              <a:buNone/>
            </a:pPr>
            <a:r>
              <a:rPr lang="en"/>
              <a:t>I will break down Name heading authority records for you.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6f60dae4c3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6f60dae4c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 100 in a Name Authority Record contains a personal  name heading.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RDA Definition of a person - “An individual or an identity established by an individual (either alone or in collaboation with one or more other individual)</a:t>
            </a:r>
            <a:endParaRPr/>
          </a:p>
          <a:p>
            <a:pPr marL="0" lvl="0" indent="0" algn="l" rtl="0">
              <a:spcBef>
                <a:spcPts val="0"/>
              </a:spcBef>
              <a:spcAft>
                <a:spcPts val="0"/>
              </a:spcAft>
              <a:buNone/>
            </a:pPr>
            <a:endParaRPr/>
          </a:p>
          <a:p>
            <a:pPr marL="0" lvl="0" indent="0" algn="l" rtl="0">
              <a:spcBef>
                <a:spcPts val="0"/>
              </a:spcBef>
              <a:spcAft>
                <a:spcPts val="0"/>
              </a:spcAft>
              <a:buNone/>
            </a:pPr>
            <a:r>
              <a:rPr lang="en"/>
              <a:t>Personal name headings are coded in 100 field in the MARC Authority Record and in 100, 600 or 700 in MARC Bibliographic Records.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6fa06eb99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6fa06eb99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given all that information, let’s look at the Personal Name Established Heading Record for Fred Rogers </a:t>
            </a:r>
            <a:endParaRPr/>
          </a:p>
          <a:p>
            <a:pPr marL="0" lvl="0" indent="0" algn="l" rtl="0">
              <a:spcBef>
                <a:spcPts val="0"/>
              </a:spcBef>
              <a:spcAft>
                <a:spcPts val="0"/>
              </a:spcAft>
              <a:buNone/>
            </a:pPr>
            <a:endParaRPr/>
          </a:p>
          <a:p>
            <a:pPr marL="0" lvl="0" indent="0" algn="l" rtl="0">
              <a:spcBef>
                <a:spcPts val="0"/>
              </a:spcBef>
              <a:spcAft>
                <a:spcPts val="0"/>
              </a:spcAft>
              <a:buNone/>
            </a:pPr>
            <a:r>
              <a:rPr lang="en"/>
              <a:t>The 9th Character Position in the 008 field is coded “a” indicating that this is an Established Heading Record rather than a Reference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14th Character Position in the 008 field is coded “a” indicating that the 100 field can be used as a Personal Name Heading in a 100 or 700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15th Character Position in the 008 field is coded “a” indicating that the 100 field can be used as a Personal Name Heading  Entry in a 600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first character in the 010 field is “n” indicating that this is a record from the LC Name Authority File</a:t>
            </a:r>
            <a:endParaRPr/>
          </a:p>
          <a:p>
            <a:pPr marL="0" lvl="0" indent="0" algn="l" rtl="0">
              <a:spcBef>
                <a:spcPts val="0"/>
              </a:spcBef>
              <a:spcAft>
                <a:spcPts val="0"/>
              </a:spcAft>
              <a:buNone/>
            </a:pPr>
            <a:endParaRPr/>
          </a:p>
          <a:p>
            <a:pPr marL="0" lvl="0" indent="0" algn="l" rtl="0">
              <a:spcBef>
                <a:spcPts val="0"/>
              </a:spcBef>
              <a:spcAft>
                <a:spcPts val="0"/>
              </a:spcAft>
              <a:buNone/>
            </a:pPr>
            <a:r>
              <a:rPr lang="en"/>
              <a:t>The 046 subfield f tells us that this Fred Rogers was born on March 20th, 1928, and the subfield g tells us that he died on February 2nd, 2003.</a:t>
            </a:r>
            <a:endParaRPr/>
          </a:p>
          <a:p>
            <a:pPr marL="0" lvl="0" indent="0" algn="l" rtl="0">
              <a:spcBef>
                <a:spcPts val="0"/>
              </a:spcBef>
              <a:spcAft>
                <a:spcPts val="0"/>
              </a:spcAft>
              <a:buNone/>
            </a:pPr>
            <a:endParaRPr/>
          </a:p>
          <a:p>
            <a:pPr marL="0" lvl="0" indent="0" algn="l" rtl="0">
              <a:spcBef>
                <a:spcPts val="0"/>
              </a:spcBef>
              <a:spcAft>
                <a:spcPts val="0"/>
              </a:spcAft>
              <a:buNone/>
            </a:pPr>
            <a:r>
              <a:rPr lang="en"/>
              <a:t>… and The 100 subfield a contains the Established Heading “Rogers, Fred” </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371a108b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6371a108b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highlight>
                <a:srgbClr val="FFFFFF"/>
              </a:highlight>
            </a:endParaRPr>
          </a:p>
          <a:p>
            <a:pPr marL="0" lvl="0" indent="0" algn="l" rtl="0">
              <a:lnSpc>
                <a:spcPct val="115000"/>
              </a:lnSpc>
              <a:spcBef>
                <a:spcPts val="0"/>
              </a:spcBef>
              <a:spcAft>
                <a:spcPts val="0"/>
              </a:spcAft>
              <a:buNone/>
            </a:pPr>
            <a:endParaRPr>
              <a:highlight>
                <a:srgbClr val="FFFFFF"/>
              </a:highlight>
            </a:endParaRPr>
          </a:p>
          <a:p>
            <a:pPr marL="0" lvl="0" indent="0" algn="l" rtl="0">
              <a:lnSpc>
                <a:spcPct val="115000"/>
              </a:lnSpc>
              <a:spcBef>
                <a:spcPts val="0"/>
              </a:spcBef>
              <a:spcAft>
                <a:spcPts val="0"/>
              </a:spcAft>
              <a:buNone/>
            </a:pPr>
            <a:r>
              <a:rPr lang="en">
                <a:highlight>
                  <a:srgbClr val="FFFFFF"/>
                </a:highlight>
              </a:rPr>
              <a:t>I’m beginning by providing an introductory overall description of the Leader, the Control Fields and the Fixed Field elements as found generally in a MARC21 authority record.</a:t>
            </a:r>
            <a:endParaRPr>
              <a:highlight>
                <a:srgbClr val="FFFFFF"/>
              </a:highlight>
            </a:endParaRPr>
          </a:p>
          <a:p>
            <a:pPr marL="0" lvl="0" indent="0" algn="l" rtl="0">
              <a:lnSpc>
                <a:spcPct val="115000"/>
              </a:lnSpc>
              <a:spcBef>
                <a:spcPts val="0"/>
              </a:spcBef>
              <a:spcAft>
                <a:spcPts val="0"/>
              </a:spcAft>
              <a:buNone/>
            </a:pPr>
            <a:endParaRPr>
              <a:highlight>
                <a:srgbClr val="FFFFFF"/>
              </a:highlight>
            </a:endParaRPr>
          </a:p>
          <a:p>
            <a:pPr marL="0" lvl="0" indent="0" algn="l" rtl="0">
              <a:lnSpc>
                <a:spcPct val="115000"/>
              </a:lnSpc>
              <a:spcBef>
                <a:spcPts val="0"/>
              </a:spcBef>
              <a:spcAft>
                <a:spcPts val="0"/>
              </a:spcAft>
              <a:buNone/>
            </a:pPr>
            <a:r>
              <a:rPr lang="en">
                <a:highlight>
                  <a:srgbClr val="FFFFFF"/>
                </a:highlight>
              </a:rPr>
              <a:t>As each of us describes different types of Heading Authority Records, we’ll point out things to look for in these introductory fields as applies to that type of heading. </a:t>
            </a:r>
            <a:endParaRPr>
              <a:highlight>
                <a:srgbClr val="FFFFFF"/>
              </a:highlight>
            </a:endParaRPr>
          </a:p>
          <a:p>
            <a:pPr marL="0" lvl="0" indent="0" algn="l" rtl="0">
              <a:lnSpc>
                <a:spcPct val="115000"/>
              </a:lnSpc>
              <a:spcBef>
                <a:spcPts val="0"/>
              </a:spcBef>
              <a:spcAft>
                <a:spcPts val="0"/>
              </a:spcAft>
              <a:buNone/>
            </a:pPr>
            <a:endParaRPr>
              <a:highlight>
                <a:srgbClr val="FFFFFF"/>
              </a:highlight>
            </a:endParaRPr>
          </a:p>
          <a:p>
            <a:pPr marL="0" lvl="0" indent="0" algn="l" rtl="0">
              <a:lnSpc>
                <a:spcPct val="115000"/>
              </a:lnSpc>
              <a:spcBef>
                <a:spcPts val="0"/>
              </a:spcBef>
              <a:spcAft>
                <a:spcPts val="0"/>
              </a:spcAft>
              <a:buNone/>
            </a:pPr>
            <a:r>
              <a:rPr lang="en"/>
              <a:t>The </a:t>
            </a:r>
            <a:r>
              <a:rPr lang="en" b="1"/>
              <a:t>Leader</a:t>
            </a:r>
            <a:r>
              <a:rPr lang="en"/>
              <a:t> is the first field in a MARC 21 authority record</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It provides information required for the processing of a record.</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data elements contain numbers or coded values and are identified by relative character positions.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The Leader is 24 character positions long and the meaning of the codes or numbers is identified by their numbered position within that string.</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Much of the information in the Leader is for computer use in reading and processing the record and is computer generated.</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For the most part you don’t need to know the meaning of each character for your  use of authority records.</a:t>
            </a:r>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652ea1032e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652ea1032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Indicators in the 100 field of a Name Authority Record: .</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indicator notes what type of personal name is contained in the field</a:t>
            </a:r>
            <a:endParaRPr/>
          </a:p>
          <a:p>
            <a:pPr marL="0" lvl="0" indent="0" algn="l" rtl="0">
              <a:spcBef>
                <a:spcPts val="0"/>
              </a:spcBef>
              <a:spcAft>
                <a:spcPts val="0"/>
              </a:spcAft>
              <a:buNone/>
            </a:pPr>
            <a:r>
              <a:rPr lang="en"/>
              <a:t>0=Forename</a:t>
            </a:r>
            <a:endParaRPr/>
          </a:p>
          <a:p>
            <a:pPr marL="0" lvl="0" indent="0" algn="l" rtl="0">
              <a:spcBef>
                <a:spcPts val="0"/>
              </a:spcBef>
              <a:spcAft>
                <a:spcPts val="0"/>
              </a:spcAft>
              <a:buNone/>
            </a:pPr>
            <a:r>
              <a:rPr lang="en"/>
              <a:t>1=Surname</a:t>
            </a:r>
            <a:endParaRPr/>
          </a:p>
          <a:p>
            <a:pPr marL="0" lvl="0" indent="0" algn="l" rtl="0">
              <a:spcBef>
                <a:spcPts val="0"/>
              </a:spcBef>
              <a:spcAft>
                <a:spcPts val="0"/>
              </a:spcAft>
              <a:buNone/>
            </a:pPr>
            <a:r>
              <a:rPr lang="en"/>
              <a:t>3=Family name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6543bc4cc7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6543bc4cc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some of the more common subfields found  in the 100 field of a Personal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Sufield a = contains a personal name.  The name may be a surname and/or forename; letters, initials, abbreviations, phrases, or numbers used in place of a name</a:t>
            </a:r>
            <a:endParaRPr/>
          </a:p>
          <a:p>
            <a:pPr marL="0" lvl="0" indent="0" algn="l" rtl="0">
              <a:spcBef>
                <a:spcPts val="0"/>
              </a:spcBef>
              <a:spcAft>
                <a:spcPts val="0"/>
              </a:spcAft>
              <a:buNone/>
            </a:pPr>
            <a:endParaRPr/>
          </a:p>
          <a:p>
            <a:pPr marL="0" lvl="0" indent="0" algn="l" rtl="0">
              <a:spcBef>
                <a:spcPts val="0"/>
              </a:spcBef>
              <a:spcAft>
                <a:spcPts val="0"/>
              </a:spcAft>
              <a:buNone/>
            </a:pPr>
            <a:r>
              <a:rPr lang="en"/>
              <a:t>Subfield b = contains a roman numeral or a roman numeral and a subsequent part of a forename.  It is used only when the entry element is a forename.</a:t>
            </a:r>
            <a:endParaRPr/>
          </a:p>
          <a:p>
            <a:pPr marL="0" lvl="0" indent="0" algn="l" rtl="0">
              <a:spcBef>
                <a:spcPts val="0"/>
              </a:spcBef>
              <a:spcAft>
                <a:spcPts val="0"/>
              </a:spcAft>
              <a:buNone/>
            </a:pPr>
            <a:endParaRPr/>
          </a:p>
          <a:p>
            <a:pPr marL="0" lvl="0" indent="0" algn="l" rtl="0">
              <a:spcBef>
                <a:spcPts val="0"/>
              </a:spcBef>
              <a:spcAft>
                <a:spcPts val="0"/>
              </a:spcAft>
              <a:buNone/>
            </a:pPr>
            <a:r>
              <a:rPr lang="en"/>
              <a:t>Subfield c = contains titles and other words associated with a name. Including titles like “Sir”, terms of address like Mrs., or other words associated with a name like Saint, or an occupation like clockmaker.</a:t>
            </a:r>
            <a:endParaRPr/>
          </a:p>
          <a:p>
            <a:pPr marL="0" lvl="0" indent="0" algn="l" rtl="0">
              <a:spcBef>
                <a:spcPts val="0"/>
              </a:spcBef>
              <a:spcAft>
                <a:spcPts val="0"/>
              </a:spcAft>
              <a:buNone/>
            </a:pPr>
            <a:endParaRPr/>
          </a:p>
          <a:p>
            <a:pPr marL="0" lvl="0" indent="0" algn="l" rtl="0">
              <a:spcBef>
                <a:spcPts val="0"/>
              </a:spcBef>
              <a:spcAft>
                <a:spcPts val="0"/>
              </a:spcAft>
              <a:buNone/>
            </a:pPr>
            <a:r>
              <a:rPr lang="en"/>
              <a:t>Subfield d =  contains dates of birth, death, or flourishing or any other date used with a name</a:t>
            </a:r>
            <a:endParaRPr/>
          </a:p>
          <a:p>
            <a:pPr marL="0" lvl="0" indent="0" algn="l" rtl="0">
              <a:spcBef>
                <a:spcPts val="0"/>
              </a:spcBef>
              <a:spcAft>
                <a:spcPts val="0"/>
              </a:spcAft>
              <a:buNone/>
            </a:pPr>
            <a:endParaRPr/>
          </a:p>
          <a:p>
            <a:pPr marL="0" lvl="0" indent="0" algn="l" rtl="0">
              <a:spcBef>
                <a:spcPts val="0"/>
              </a:spcBef>
              <a:spcAft>
                <a:spcPts val="0"/>
              </a:spcAft>
              <a:buNone/>
            </a:pPr>
            <a:r>
              <a:rPr lang="en"/>
              <a:t>Subfield q =  contains a more complete form of the name than the form  in subfield </a:t>
            </a:r>
            <a:r>
              <a:rPr lang="en" b="1"/>
              <a:t>$a</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So on this example of King Gustav the Fifth of Sweden, subfields a through d are shown in the first example</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example shows the use of the subfield q with a fuller form of the name for Claudius - Claudius Ceccon</a:t>
            </a:r>
            <a:endParaRPr/>
          </a:p>
          <a:p>
            <a:pPr marL="0" lvl="0" indent="0" algn="l" rtl="0">
              <a:spcBef>
                <a:spcPts val="0"/>
              </a:spcBef>
              <a:spcAft>
                <a:spcPts val="0"/>
              </a:spcAft>
              <a:buNone/>
            </a:pPr>
            <a:r>
              <a:rPr lang="en"/>
              <a:t>in a Personal Name Established Heading </a:t>
            </a:r>
            <a:endParaRPr/>
          </a:p>
          <a:p>
            <a:pPr marL="0" lvl="0" indent="0" algn="l" rtl="0">
              <a:spcBef>
                <a:spcPts val="0"/>
              </a:spcBef>
              <a:spcAft>
                <a:spcPts val="0"/>
              </a:spcAft>
              <a:buNone/>
            </a:pPr>
            <a:endParaRPr/>
          </a:p>
          <a:p>
            <a:pPr marL="0" lvl="0" indent="0" algn="l" rtl="0">
              <a:spcBef>
                <a:spcPts val="0"/>
              </a:spcBef>
              <a:spcAft>
                <a:spcPts val="0"/>
              </a:spcAft>
              <a:buNone/>
            </a:pPr>
            <a:r>
              <a:rPr lang="en"/>
              <a:t>The third example shows a name/title heading. This is a personal name combined with the title of a work by that person. These are used with musical compositions, works of literature and other works combined with the creator of that work.</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other subdivisions found in the 100 field that can be found in </a:t>
            </a:r>
            <a:r>
              <a:rPr lang="en" sz="1200"/>
              <a:t>MARC 21 Format for Authority Data</a:t>
            </a:r>
            <a:endParaRPr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6543bc4cc7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6543bc4cc7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the 100 fields from name authority records are on the left, and on the right are corresponding main or added entry headings that could be found in bibliographic records.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first row shows the Personal Name Heading for Fred Rogers. In this example his name is the main entry in a bibliographic record.</a:t>
            </a:r>
            <a:endParaRPr/>
          </a:p>
          <a:p>
            <a:pPr marL="0" lvl="0" indent="0" algn="l" rtl="0">
              <a:spcBef>
                <a:spcPts val="0"/>
              </a:spcBef>
              <a:spcAft>
                <a:spcPts val="0"/>
              </a:spcAft>
              <a:buNone/>
            </a:pPr>
            <a:endParaRPr/>
          </a:p>
          <a:p>
            <a:pPr marL="457200" lvl="0" indent="0" algn="l" rtl="0">
              <a:spcBef>
                <a:spcPts val="0"/>
              </a:spcBef>
              <a:spcAft>
                <a:spcPts val="0"/>
              </a:spcAft>
              <a:buNone/>
            </a:pPr>
            <a:r>
              <a:rPr lang="en"/>
              <a:t>It’s represented exactly the same - the first indicator in the Authority and Bibliographic record in the 100 field shows that this is a surname. The 2nd indicator is blank in both.</a:t>
            </a:r>
            <a:endParaRPr/>
          </a:p>
          <a:p>
            <a:pPr marL="0" lvl="0" indent="457200" algn="l" rtl="0">
              <a:spcBef>
                <a:spcPts val="0"/>
              </a:spcBef>
              <a:spcAft>
                <a:spcPts val="0"/>
              </a:spcAft>
              <a:buNone/>
            </a:pPr>
            <a:endParaRPr/>
          </a:p>
          <a:p>
            <a:pPr marL="0" lvl="0" indent="0" algn="l" rtl="0">
              <a:spcBef>
                <a:spcPts val="0"/>
              </a:spcBef>
              <a:spcAft>
                <a:spcPts val="0"/>
              </a:spcAft>
              <a:buNone/>
            </a:pPr>
            <a:r>
              <a:rPr lang="en"/>
              <a:t>The second row shows the Name Authority Record for King George the third if Great Britain on the left, and in the Bibliographic Record on the right, this name heading is being used as a subject in a 600 field. </a:t>
            </a:r>
            <a:endParaRPr/>
          </a:p>
          <a:p>
            <a:pPr marL="0" lvl="0" indent="0" algn="l" rtl="0">
              <a:spcBef>
                <a:spcPts val="0"/>
              </a:spcBef>
              <a:spcAft>
                <a:spcPts val="0"/>
              </a:spcAft>
              <a:buNone/>
            </a:pPr>
            <a:endParaRPr/>
          </a:p>
          <a:p>
            <a:pPr marL="914400" lvl="0" indent="0" algn="l" rtl="0">
              <a:spcBef>
                <a:spcPts val="0"/>
              </a:spcBef>
              <a:spcAft>
                <a:spcPts val="0"/>
              </a:spcAft>
              <a:buNone/>
            </a:pPr>
            <a:r>
              <a:rPr lang="en"/>
              <a:t>Here the first indicator in both the Authority Record and the Bibliographic Record indicates that this is a forename. </a:t>
            </a:r>
            <a:endParaRPr/>
          </a:p>
          <a:p>
            <a:pPr marL="914400" lvl="0" indent="0" algn="l" rtl="0">
              <a:spcBef>
                <a:spcPts val="0"/>
              </a:spcBef>
              <a:spcAft>
                <a:spcPts val="0"/>
              </a:spcAft>
              <a:buNone/>
            </a:pPr>
            <a:endParaRPr/>
          </a:p>
          <a:p>
            <a:pPr marL="914400" lvl="0" indent="0" algn="l" rtl="0">
              <a:spcBef>
                <a:spcPts val="0"/>
              </a:spcBef>
              <a:spcAft>
                <a:spcPts val="0"/>
              </a:spcAft>
              <a:buNone/>
            </a:pPr>
            <a:r>
              <a:rPr lang="en"/>
              <a:t>The second indicator is blank in the Authority Record, but there is a 0 in the Bibliographic Record. It indicates what subject heading system is being used - 0 for LCSH</a:t>
            </a:r>
            <a:endParaRPr/>
          </a:p>
          <a:p>
            <a:pPr marL="914400" lvl="0" indent="0" algn="l" rtl="0">
              <a:spcBef>
                <a:spcPts val="0"/>
              </a:spcBef>
              <a:spcAft>
                <a:spcPts val="0"/>
              </a:spcAft>
              <a:buNone/>
            </a:pPr>
            <a:endParaRPr/>
          </a:p>
          <a:p>
            <a:pPr marL="0" marR="304800" lvl="0" indent="0" algn="l" rtl="0">
              <a:lnSpc>
                <a:spcPct val="115000"/>
              </a:lnSpc>
              <a:spcBef>
                <a:spcPts val="0"/>
              </a:spcBef>
              <a:spcAft>
                <a:spcPts val="0"/>
              </a:spcAft>
              <a:buNone/>
            </a:pPr>
            <a:endParaRPr/>
          </a:p>
          <a:p>
            <a:pPr marL="0" lvl="0" indent="0" algn="l" rtl="0">
              <a:spcBef>
                <a:spcPts val="0"/>
              </a:spcBef>
              <a:spcAft>
                <a:spcPts val="0"/>
              </a:spcAft>
              <a:buNone/>
            </a:pPr>
            <a:r>
              <a:rPr lang="en"/>
              <a:t>The third row shows a 100 Personal Name Heading in the Authority record on the left and a corresponding 700 Added Entry Personal Name Heading in the bibliographic record on the right.</a:t>
            </a:r>
            <a:endParaRPr/>
          </a:p>
          <a:p>
            <a:pPr marL="0" lvl="0" indent="0" algn="l" rtl="0">
              <a:spcBef>
                <a:spcPts val="0"/>
              </a:spcBef>
              <a:spcAft>
                <a:spcPts val="0"/>
              </a:spcAft>
              <a:buNone/>
            </a:pPr>
            <a:endParaRPr/>
          </a:p>
          <a:p>
            <a:pPr marL="457200" lvl="0" indent="457200" algn="l" rtl="0">
              <a:spcBef>
                <a:spcPts val="0"/>
              </a:spcBef>
              <a:spcAft>
                <a:spcPts val="0"/>
              </a:spcAft>
              <a:buNone/>
            </a:pPr>
            <a:r>
              <a:rPr lang="en"/>
              <a:t>The first indicator is the same, indicating that this is a personal name that includes a surname - Vassallo</a:t>
            </a:r>
            <a:endParaRPr/>
          </a:p>
          <a:p>
            <a:pPr marL="457200" lvl="0" indent="457200" algn="l" rtl="0">
              <a:spcBef>
                <a:spcPts val="0"/>
              </a:spcBef>
              <a:spcAft>
                <a:spcPts val="0"/>
              </a:spcAft>
              <a:buNone/>
            </a:pPr>
            <a:r>
              <a:rPr lang="en"/>
              <a:t>The second indicator is blank in the authority and bibliographic record</a:t>
            </a:r>
            <a:endParaRPr/>
          </a:p>
          <a:p>
            <a:pPr marL="457200" lvl="0" indent="457200" algn="l" rtl="0">
              <a:spcBef>
                <a:spcPts val="0"/>
              </a:spcBef>
              <a:spcAft>
                <a:spcPts val="0"/>
              </a:spcAft>
              <a:buNone/>
            </a:pPr>
            <a:r>
              <a:rPr lang="en"/>
              <a:t>	Blank in the 700 field in the Authority Record = Undefined</a:t>
            </a:r>
            <a:endParaRPr/>
          </a:p>
          <a:p>
            <a:pPr marL="457200" lvl="0" indent="457200" algn="l" rtl="0">
              <a:spcBef>
                <a:spcPts val="0"/>
              </a:spcBef>
              <a:spcAft>
                <a:spcPts val="0"/>
              </a:spcAft>
              <a:buNone/>
            </a:pPr>
            <a:r>
              <a:rPr lang="en"/>
              <a:t>	Blank in the 700 in the Bibliographic Record = No information provided regarding if this is an analytic heading (including a work title as well as a name)</a:t>
            </a:r>
            <a:endParaRPr/>
          </a:p>
          <a:p>
            <a:pPr marL="457200" lvl="0" indent="457200" algn="l" rtl="0">
              <a:spcBef>
                <a:spcPts val="0"/>
              </a:spcBef>
              <a:spcAft>
                <a:spcPts val="0"/>
              </a:spcAft>
              <a:buNone/>
            </a:pPr>
            <a:endParaRPr/>
          </a:p>
          <a:p>
            <a:pPr marL="0" lvl="0" indent="0" algn="l" rtl="0">
              <a:spcBef>
                <a:spcPts val="0"/>
              </a:spcBef>
              <a:spcAft>
                <a:spcPts val="0"/>
              </a:spcAft>
              <a:buNone/>
            </a:pPr>
            <a:r>
              <a:rPr lang="en"/>
              <a:t>The 4th row shows a 100 Personal name/Title heading in the Authority Record on the left and a corresponding 700 Added Entry Personal Name/Title Heading in the bibliographic record on the right.</a:t>
            </a:r>
            <a:endParaRPr/>
          </a:p>
          <a:p>
            <a:pPr marL="0" lvl="0" indent="0" algn="l" rtl="0">
              <a:spcBef>
                <a:spcPts val="0"/>
              </a:spcBef>
              <a:spcAft>
                <a:spcPts val="0"/>
              </a:spcAft>
              <a:buNone/>
            </a:pPr>
            <a:endParaRPr/>
          </a:p>
          <a:p>
            <a:pPr marL="0" lvl="0" indent="0" algn="l" rtl="0">
              <a:spcBef>
                <a:spcPts val="0"/>
              </a:spcBef>
              <a:spcAft>
                <a:spcPts val="0"/>
              </a:spcAft>
              <a:buNone/>
            </a:pPr>
            <a:r>
              <a:rPr lang="en"/>
              <a:t>		The 1st indicator is 1 in both records for having a surname</a:t>
            </a:r>
            <a:endParaRPr/>
          </a:p>
          <a:p>
            <a:pPr marL="457200" lvl="0" indent="457200" algn="l" rtl="0">
              <a:spcBef>
                <a:spcPts val="0"/>
              </a:spcBef>
              <a:spcAft>
                <a:spcPts val="0"/>
              </a:spcAft>
              <a:buNone/>
            </a:pPr>
            <a:r>
              <a:rPr lang="en"/>
              <a:t>The 2nd indicator is blank on the Name Authority Record on the left ; and is 2 in the Bib Record on the right. - this indicates that this is an analytic heading. It has listed a specific title that is included in the piece being cataloged in the Name/Title Heading.</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6543bc4cc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6543bc4cc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3XX fields in a Personal Name Authority Record gives you additional information about the person represented in the 100 field.</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often more than 1 person who has the same name. The subfields with dates, titles and numeration can help distinguish one person from another, but if you’re still trying to find the right name heading for the person on the piece that you’re cataloging, the 3XX fields can be helpful.</a:t>
            </a:r>
            <a:endParaRPr/>
          </a:p>
          <a:p>
            <a:pPr marL="0" lvl="0" indent="0" algn="l" rtl="0">
              <a:spcBef>
                <a:spcPts val="0"/>
              </a:spcBef>
              <a:spcAft>
                <a:spcPts val="0"/>
              </a:spcAft>
              <a:buNone/>
            </a:pPr>
            <a:endParaRPr/>
          </a:p>
          <a:p>
            <a:pPr marL="0" lvl="0" indent="0" algn="l" rtl="0">
              <a:spcBef>
                <a:spcPts val="0"/>
              </a:spcBef>
              <a:spcAft>
                <a:spcPts val="0"/>
              </a:spcAft>
              <a:buNone/>
            </a:pPr>
            <a:r>
              <a:rPr lang="en"/>
              <a:t>368 contains Other Attributes	 of Person</a:t>
            </a:r>
            <a:endParaRPr/>
          </a:p>
          <a:p>
            <a:pPr marL="0" lvl="0" indent="0" algn="l" rtl="0">
              <a:spcBef>
                <a:spcPts val="0"/>
              </a:spcBef>
              <a:spcAft>
                <a:spcPts val="0"/>
              </a:spcAft>
              <a:buNone/>
            </a:pPr>
            <a:endParaRPr/>
          </a:p>
          <a:p>
            <a:pPr marL="0" lvl="0" indent="0" algn="l" rtl="0">
              <a:spcBef>
                <a:spcPts val="0"/>
              </a:spcBef>
              <a:spcAft>
                <a:spcPts val="0"/>
              </a:spcAft>
              <a:buNone/>
            </a:pPr>
            <a:r>
              <a:rPr lang="en"/>
              <a:t>370 contains a place associated with a person's birth, death, residence, and/or identity</a:t>
            </a:r>
            <a:endParaRPr/>
          </a:p>
          <a:p>
            <a:pPr marL="0" lvl="0" indent="0" algn="l" rtl="0">
              <a:spcBef>
                <a:spcPts val="0"/>
              </a:spcBef>
              <a:spcAft>
                <a:spcPts val="0"/>
              </a:spcAft>
              <a:buNone/>
            </a:pPr>
            <a:endParaRPr/>
          </a:p>
          <a:p>
            <a:pPr marL="0" lvl="0" indent="0" algn="l" rtl="0">
              <a:spcBef>
                <a:spcPts val="0"/>
              </a:spcBef>
              <a:spcAft>
                <a:spcPts val="0"/>
              </a:spcAft>
              <a:buNone/>
            </a:pPr>
            <a:r>
              <a:rPr lang="en"/>
              <a:t>372  A field of endeavor or expertise</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373 Group Associated with person</a:t>
            </a:r>
            <a:endParaRPr/>
          </a:p>
          <a:p>
            <a:pPr marL="0" lvl="0" indent="0" algn="l" rtl="0">
              <a:spcBef>
                <a:spcPts val="0"/>
              </a:spcBef>
              <a:spcAft>
                <a:spcPts val="0"/>
              </a:spcAft>
              <a:buNone/>
            </a:pPr>
            <a:r>
              <a:rPr lang="en"/>
              <a:t>374 Occupation</a:t>
            </a:r>
            <a:endParaRPr/>
          </a:p>
          <a:p>
            <a:pPr marL="0" lvl="0" indent="0" algn="l" rtl="0">
              <a:spcBef>
                <a:spcPts val="0"/>
              </a:spcBef>
              <a:spcAft>
                <a:spcPts val="0"/>
              </a:spcAft>
              <a:buNone/>
            </a:pPr>
            <a:r>
              <a:rPr lang="en"/>
              <a:t>377 Language</a:t>
            </a:r>
            <a:endParaRPr/>
          </a:p>
          <a:p>
            <a:pPr marL="0" lvl="0" indent="0" algn="l" rtl="0">
              <a:spcBef>
                <a:spcPts val="0"/>
              </a:spcBef>
              <a:spcAft>
                <a:spcPts val="0"/>
              </a:spcAft>
              <a:buNone/>
            </a:pPr>
            <a:r>
              <a:rPr lang="en"/>
              <a:t>378 Sometimes this field includes fuller form of the name, which can also be found in |q of the 100 field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6543bc4cc7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6543bc4cc7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an example of a name authority record with some of the 3XX fields with additional information about Andy Brennan</a:t>
            </a:r>
            <a:endParaRPr/>
          </a:p>
          <a:p>
            <a:pPr marL="0" lvl="0" indent="0" algn="l" rtl="0">
              <a:spcBef>
                <a:spcPts val="0"/>
              </a:spcBef>
              <a:spcAft>
                <a:spcPts val="0"/>
              </a:spcAft>
              <a:buNone/>
            </a:pPr>
            <a:endParaRPr/>
          </a:p>
          <a:p>
            <a:pPr marL="0" lvl="0" indent="0" algn="l" rtl="0">
              <a:spcBef>
                <a:spcPts val="0"/>
              </a:spcBef>
              <a:spcAft>
                <a:spcPts val="0"/>
              </a:spcAft>
              <a:buNone/>
            </a:pPr>
            <a:r>
              <a:rPr lang="en"/>
              <a:t>370  He lives in the Catskill Mountains of NY in the US  </a:t>
            </a:r>
            <a:endParaRPr/>
          </a:p>
          <a:p>
            <a:pPr marL="0" lvl="0" indent="0" algn="l" rtl="0">
              <a:spcBef>
                <a:spcPts val="0"/>
              </a:spcBef>
              <a:spcAft>
                <a:spcPts val="0"/>
              </a:spcAft>
              <a:buNone/>
            </a:pPr>
            <a:endParaRPr/>
          </a:p>
          <a:p>
            <a:pPr marL="0" lvl="0" indent="0" algn="l" rtl="0">
              <a:spcBef>
                <a:spcPts val="0"/>
              </a:spcBef>
              <a:spcAft>
                <a:spcPts val="0"/>
              </a:spcAft>
              <a:buNone/>
            </a:pPr>
            <a:r>
              <a:rPr lang="en"/>
              <a:t>372   His Field of endeavor is apples</a:t>
            </a:r>
            <a:endParaRPr/>
          </a:p>
          <a:p>
            <a:pPr marL="0" lvl="0" indent="0" algn="l" rtl="0">
              <a:spcBef>
                <a:spcPts val="0"/>
              </a:spcBef>
              <a:spcAft>
                <a:spcPts val="0"/>
              </a:spcAft>
              <a:buNone/>
            </a:pPr>
            <a:endParaRPr/>
          </a:p>
          <a:p>
            <a:pPr marL="0" lvl="0" indent="0" algn="l" rtl="0">
              <a:spcBef>
                <a:spcPts val="0"/>
              </a:spcBef>
              <a:spcAft>
                <a:spcPts val="0"/>
              </a:spcAft>
              <a:buNone/>
            </a:pPr>
            <a:r>
              <a:rPr lang="en"/>
              <a:t>373   He is associated with Aaron Burr Cider - associated group</a:t>
            </a:r>
            <a:endParaRPr/>
          </a:p>
          <a:p>
            <a:pPr marL="0" lvl="0" indent="0" algn="l" rtl="0">
              <a:spcBef>
                <a:spcPts val="0"/>
              </a:spcBef>
              <a:spcAft>
                <a:spcPts val="0"/>
              </a:spcAft>
              <a:buNone/>
            </a:pPr>
            <a:endParaRPr/>
          </a:p>
          <a:p>
            <a:pPr marL="0" lvl="0" indent="0" algn="l" rtl="0">
              <a:spcBef>
                <a:spcPts val="0"/>
              </a:spcBef>
              <a:spcAft>
                <a:spcPts val="0"/>
              </a:spcAft>
              <a:buNone/>
            </a:pPr>
            <a:r>
              <a:rPr lang="en"/>
              <a:t>378   A fuller form of his name is Andy Crown Brennan - which is also seen in |q of 100 field</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9e405ad2367679c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79e405ad2367679c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Subdivisions in a 400 match the subdivision in a 100 field in a name authority record except :</a:t>
            </a:r>
            <a:endParaRPr/>
          </a:p>
          <a:p>
            <a:pPr marL="0" lvl="0" indent="457200" algn="l" rtl="0">
              <a:spcBef>
                <a:spcPts val="0"/>
              </a:spcBef>
              <a:spcAft>
                <a:spcPts val="0"/>
              </a:spcAft>
              <a:buNone/>
            </a:pPr>
            <a:endParaRPr/>
          </a:p>
          <a:p>
            <a:pPr marL="0" lvl="0" indent="0" algn="l" rtl="0">
              <a:spcBef>
                <a:spcPts val="0"/>
              </a:spcBef>
              <a:spcAft>
                <a:spcPts val="0"/>
              </a:spcAft>
              <a:buNone/>
            </a:pPr>
            <a:endParaRPr/>
          </a:p>
          <a:p>
            <a:pPr marL="0" lvl="0" indent="457200" algn="l" rtl="0">
              <a:spcBef>
                <a:spcPts val="0"/>
              </a:spcBef>
              <a:spcAft>
                <a:spcPts val="0"/>
              </a:spcAft>
              <a:buNone/>
            </a:pPr>
            <a:r>
              <a:rPr lang="en"/>
              <a:t>Subfield i - relationship information	</a:t>
            </a:r>
            <a:endParaRPr/>
          </a:p>
          <a:p>
            <a:pPr marL="0" lvl="0" indent="457200" algn="l" rtl="0">
              <a:spcBef>
                <a:spcPts val="0"/>
              </a:spcBef>
              <a:spcAft>
                <a:spcPts val="0"/>
              </a:spcAft>
              <a:buNone/>
            </a:pPr>
            <a:endParaRPr/>
          </a:p>
          <a:p>
            <a:pPr marL="0" lvl="0" indent="457200" algn="l" rtl="0">
              <a:spcBef>
                <a:spcPts val="0"/>
              </a:spcBef>
              <a:spcAft>
                <a:spcPts val="0"/>
              </a:spcAft>
              <a:buNone/>
            </a:pPr>
            <a:r>
              <a:rPr lang="en"/>
              <a:t>Subfield w is a control field - works the same for any 4XX or 5XX field. I covered in the Topical Subject Heading Section of the Presentation, and these subfields and codes work the same here as they did with Topical Subject Headings.</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543bc4cc7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543bc4cc7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Like the  450 in a subject authority record, there can be a “See from Reference” in a Name Authority Record in a 400 field. </a:t>
            </a:r>
            <a:endParaRPr/>
          </a:p>
          <a:p>
            <a:pPr marL="0" lvl="0" indent="0" algn="l" rtl="0">
              <a:lnSpc>
                <a:spcPct val="115000"/>
              </a:lnSpc>
              <a:spcBef>
                <a:spcPts val="1200"/>
              </a:spcBef>
              <a:spcAft>
                <a:spcPts val="0"/>
              </a:spcAft>
              <a:buNone/>
            </a:pPr>
            <a:r>
              <a:rPr lang="en"/>
              <a:t>It serves the same purpose in a name authority record  :</a:t>
            </a:r>
            <a:endParaRPr/>
          </a:p>
          <a:p>
            <a:pPr marL="457200" lvl="0" indent="0" algn="l" rtl="0">
              <a:lnSpc>
                <a:spcPct val="115000"/>
              </a:lnSpc>
              <a:spcBef>
                <a:spcPts val="1200"/>
              </a:spcBef>
              <a:spcAft>
                <a:spcPts val="0"/>
              </a:spcAft>
              <a:buNone/>
            </a:pPr>
            <a:r>
              <a:rPr lang="en"/>
              <a:t>Provides direction  a form of a personal name that is not an established heading (400) to an established personal name heading (100)</a:t>
            </a:r>
            <a:endParaRPr/>
          </a:p>
          <a:p>
            <a:pPr marL="0" lvl="0" indent="457200" algn="l" rtl="0">
              <a:lnSpc>
                <a:spcPct val="115000"/>
              </a:lnSpc>
              <a:spcBef>
                <a:spcPts val="1200"/>
              </a:spcBef>
              <a:spcAft>
                <a:spcPts val="0"/>
              </a:spcAft>
              <a:buNone/>
            </a:pPr>
            <a:r>
              <a:rPr lang="en"/>
              <a:t>Helps catalogers find established name headings to use in a 100, 600 or 700 field in a bibliographic record * and</a:t>
            </a:r>
            <a:endParaRPr/>
          </a:p>
          <a:p>
            <a:pPr marL="457200" lvl="0" indent="0" algn="l" rtl="0">
              <a:lnSpc>
                <a:spcPct val="115000"/>
              </a:lnSpc>
              <a:spcBef>
                <a:spcPts val="1200"/>
              </a:spcBef>
              <a:spcAft>
                <a:spcPts val="0"/>
              </a:spcAft>
              <a:buNone/>
            </a:pPr>
            <a:r>
              <a:rPr lang="en"/>
              <a:t>Can generate a  </a:t>
            </a:r>
            <a:r>
              <a:rPr lang="en" i="1"/>
              <a:t>see from</a:t>
            </a:r>
            <a:r>
              <a:rPr lang="en"/>
              <a:t> reference in your public catalog, that will direct users to records with an authorized name heading, which then lead to a list of  all materials by or about that person..</a:t>
            </a:r>
            <a:endParaRPr/>
          </a:p>
          <a:p>
            <a:pPr marL="0" lvl="0" indent="0" algn="l" rtl="0">
              <a:lnSpc>
                <a:spcPct val="115000"/>
              </a:lnSpc>
              <a:spcBef>
                <a:spcPts val="1200"/>
              </a:spcBef>
              <a:spcAft>
                <a:spcPts val="0"/>
              </a:spcAft>
              <a:buNone/>
            </a:pPr>
            <a:r>
              <a:rPr lang="en"/>
              <a:t>This Name Authority Record shows the established name heading for William Shakespeare in the 100 field</a:t>
            </a:r>
            <a:endParaRPr/>
          </a:p>
          <a:p>
            <a:pPr marL="0" lvl="0" indent="0" algn="l" rtl="0">
              <a:lnSpc>
                <a:spcPct val="115000"/>
              </a:lnSpc>
              <a:spcBef>
                <a:spcPts val="1200"/>
              </a:spcBef>
              <a:spcAft>
                <a:spcPts val="0"/>
              </a:spcAft>
              <a:buNone/>
            </a:pPr>
            <a:r>
              <a:rPr lang="en"/>
              <a:t>And shows some variant forms of his name in the 400 fields </a:t>
            </a:r>
            <a:endParaRPr/>
          </a:p>
          <a:p>
            <a:pPr marL="0" lvl="0" indent="0" algn="l" rtl="0">
              <a:lnSpc>
                <a:spcPct val="115000"/>
              </a:lnSpc>
              <a:spcBef>
                <a:spcPts val="1200"/>
              </a:spcBef>
              <a:spcAft>
                <a:spcPts val="0"/>
              </a:spcAft>
              <a:buNone/>
            </a:pPr>
            <a:r>
              <a:rPr lang="en"/>
              <a:t>These fields show his last name spelled without an “e” at the end in the first 400 field, without an “e” in the middle in the second 400 field, and in a different language in the third 400 field.</a:t>
            </a:r>
            <a:endParaRPr/>
          </a:p>
          <a:p>
            <a:pPr marL="0" lvl="0" indent="0" algn="l" rtl="0">
              <a:spcBef>
                <a:spcPts val="120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64183dc19c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64183dc19c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demonstrates how a cataloger can use the information in a 400 field to find an established name heading to use.</a:t>
            </a:r>
            <a:endParaRPr/>
          </a:p>
          <a:p>
            <a:pPr marL="0" lvl="0" indent="0" algn="l" rtl="0">
              <a:spcBef>
                <a:spcPts val="0"/>
              </a:spcBef>
              <a:spcAft>
                <a:spcPts val="0"/>
              </a:spcAft>
              <a:buNone/>
            </a:pPr>
            <a:endParaRPr/>
          </a:p>
          <a:p>
            <a:pPr marL="0" lvl="0" indent="0" algn="l" rtl="0">
              <a:spcBef>
                <a:spcPts val="0"/>
              </a:spcBef>
              <a:spcAft>
                <a:spcPts val="0"/>
              </a:spcAft>
              <a:buNone/>
            </a:pPr>
            <a:r>
              <a:rPr lang="en"/>
              <a:t>It shows the result in the SkyRiver Authority File when I attempted to search William Shakespeare without an “e” at the end of his name.</a:t>
            </a:r>
            <a:endParaRPr/>
          </a:p>
          <a:p>
            <a:pPr marL="0" lvl="0" indent="0" algn="l" rtl="0">
              <a:spcBef>
                <a:spcPts val="0"/>
              </a:spcBef>
              <a:spcAft>
                <a:spcPts val="0"/>
              </a:spcAft>
              <a:buNone/>
            </a:pPr>
            <a:endParaRPr/>
          </a:p>
          <a:p>
            <a:pPr marL="0" lvl="0" indent="0" algn="l" rtl="0">
              <a:spcBef>
                <a:spcPts val="0"/>
              </a:spcBef>
              <a:spcAft>
                <a:spcPts val="0"/>
              </a:spcAft>
              <a:buNone/>
            </a:pPr>
            <a:r>
              <a:rPr lang="en"/>
              <a:t>Since that is an unestablished heading in a 400 field, I am directed to the 100 field with the established heading for his name.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64183dc19c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64183dc19c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our public catalog at Naperville, the 400 field generates a “See” reference that says “Try a search for”, in the red box here,  that guides the user to the established name headings, Shakespeare with an “e” at the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6543bc4cc7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6543bc4cc7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a:p>
            <a:pPr marL="0" lvl="0" indent="0" algn="l" rtl="0">
              <a:lnSpc>
                <a:spcPct val="115000"/>
              </a:lnSpc>
              <a:spcBef>
                <a:spcPts val="1200"/>
              </a:spcBef>
              <a:spcAft>
                <a:spcPts val="0"/>
              </a:spcAft>
              <a:buNone/>
            </a:pPr>
            <a:r>
              <a:rPr lang="en"/>
              <a:t>Field 500 in a personal name  authority record is referred to as a “See Also from Reference” or also sometimes known as a tracing field. </a:t>
            </a:r>
            <a:endParaRPr/>
          </a:p>
          <a:p>
            <a:pPr marL="0" lvl="0" indent="0" algn="l" rtl="0">
              <a:lnSpc>
                <a:spcPct val="115000"/>
              </a:lnSpc>
              <a:spcBef>
                <a:spcPts val="1200"/>
              </a:spcBef>
              <a:spcAft>
                <a:spcPts val="0"/>
              </a:spcAft>
              <a:buNone/>
            </a:pPr>
            <a:r>
              <a:rPr lang="en"/>
              <a:t>The purpose of this field in a subject authority record is to :</a:t>
            </a:r>
            <a:endParaRPr/>
          </a:p>
          <a:p>
            <a:pPr marL="457200" lvl="0" indent="0" algn="l" rtl="0">
              <a:lnSpc>
                <a:spcPct val="115000"/>
              </a:lnSpc>
              <a:spcBef>
                <a:spcPts val="1200"/>
              </a:spcBef>
              <a:spcAft>
                <a:spcPts val="0"/>
              </a:spcAft>
              <a:buNone/>
            </a:pPr>
            <a:r>
              <a:rPr lang="en"/>
              <a:t>Provide direction from an established name heading to another established name heading (500) </a:t>
            </a:r>
            <a:endParaRPr/>
          </a:p>
          <a:p>
            <a:pPr marL="457200" lvl="0" indent="0" algn="l" rtl="0">
              <a:lnSpc>
                <a:spcPct val="115000"/>
              </a:lnSpc>
              <a:spcBef>
                <a:spcPts val="1200"/>
              </a:spcBef>
              <a:spcAft>
                <a:spcPts val="0"/>
              </a:spcAft>
              <a:buNone/>
            </a:pPr>
            <a:r>
              <a:rPr lang="en"/>
              <a:t>Help catalogers find alternate established name headings that may be used in a 100, 600 or 700 field in a bibliographic record** </a:t>
            </a:r>
            <a:endParaRPr/>
          </a:p>
          <a:p>
            <a:pPr marL="457200" lvl="0" indent="0" algn="l" rtl="0">
              <a:lnSpc>
                <a:spcPct val="115000"/>
              </a:lnSpc>
              <a:spcBef>
                <a:spcPts val="1200"/>
              </a:spcBef>
              <a:spcAft>
                <a:spcPts val="0"/>
              </a:spcAft>
              <a:buNone/>
            </a:pPr>
            <a:r>
              <a:rPr lang="en"/>
              <a:t>They are used to generate a  </a:t>
            </a:r>
            <a:r>
              <a:rPr lang="en" i="1"/>
              <a:t>see from</a:t>
            </a:r>
            <a:r>
              <a:rPr lang="en"/>
              <a:t> reference in your public catalog, that will direct users to records with an authorized name heading, which then lead to a list of  all materials by or about that person together in a search display.</a:t>
            </a:r>
            <a:endParaRPr/>
          </a:p>
          <a:p>
            <a:pPr marL="457200" lvl="0" indent="0" algn="l" rtl="0">
              <a:lnSpc>
                <a:spcPct val="115000"/>
              </a:lnSpc>
              <a:spcBef>
                <a:spcPts val="1200"/>
              </a:spcBef>
              <a:spcAft>
                <a:spcPts val="0"/>
              </a:spcAft>
              <a:buNone/>
            </a:pPr>
            <a:r>
              <a:rPr lang="en"/>
              <a:t>Here the established name heading in the 100 field of this authority record is Twain, Mark 1835-1910.</a:t>
            </a:r>
            <a:endParaRPr/>
          </a:p>
          <a:p>
            <a:pPr marL="0" lvl="0" indent="0" algn="l" rtl="0">
              <a:lnSpc>
                <a:spcPct val="115000"/>
              </a:lnSpc>
              <a:spcBef>
                <a:spcPts val="1200"/>
              </a:spcBef>
              <a:spcAft>
                <a:spcPts val="0"/>
              </a:spcAft>
              <a:buNone/>
            </a:pPr>
            <a:r>
              <a:rPr lang="en"/>
              <a:t>	There are three 500 headings in this record that are also established name headings for this same person</a:t>
            </a:r>
            <a:endParaRPr/>
          </a:p>
          <a:p>
            <a:pPr marL="203200" lvl="0" indent="-203200" algn="l" rtl="0">
              <a:lnSpc>
                <a:spcPct val="115000"/>
              </a:lnSpc>
              <a:spcBef>
                <a:spcPts val="1200"/>
              </a:spcBef>
              <a:spcAft>
                <a:spcPts val="0"/>
              </a:spcAft>
              <a:buNone/>
            </a:pPr>
            <a:endParaRPr/>
          </a:p>
          <a:p>
            <a:pPr marL="45720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374e995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374e995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Here are leaders from the Authority File as it displays in OCLC (on the top) and the Library of Congress authorities site on the bottom.</a:t>
            </a:r>
            <a:endParaRPr/>
          </a:p>
          <a:p>
            <a:pPr marL="0" lvl="0" indent="0" algn="l" rtl="0">
              <a:spcBef>
                <a:spcPts val="0"/>
              </a:spcBef>
              <a:spcAft>
                <a:spcPts val="0"/>
              </a:spcAft>
              <a:buNone/>
            </a:pPr>
            <a:endParaRPr/>
          </a:p>
          <a:p>
            <a:pPr marL="0" lvl="0" indent="0" algn="l" rtl="0">
              <a:spcBef>
                <a:spcPts val="0"/>
              </a:spcBef>
              <a:spcAft>
                <a:spcPts val="0"/>
              </a:spcAft>
              <a:buNone/>
            </a:pPr>
            <a:r>
              <a:rPr lang="en"/>
              <a:t>You can see once again that the display is very different between these 2 systems.</a:t>
            </a:r>
            <a:endParaRPr/>
          </a:p>
          <a:p>
            <a:pPr marL="0" lvl="0" indent="0" algn="l" rtl="0">
              <a:spcBef>
                <a:spcPts val="0"/>
              </a:spcBef>
              <a:spcAft>
                <a:spcPts val="0"/>
              </a:spcAft>
              <a:buNone/>
            </a:pPr>
            <a:endParaRPr/>
          </a:p>
          <a:p>
            <a:pPr marL="0" lvl="0" indent="0" algn="l" rtl="0">
              <a:spcBef>
                <a:spcPts val="0"/>
              </a:spcBef>
              <a:spcAft>
                <a:spcPts val="0"/>
              </a:spcAft>
              <a:buNone/>
            </a:pPr>
            <a:r>
              <a:rPr lang="en"/>
              <a:t> Here I indicated with the arrow the 17th character position in the leader. The code “n” indicates the encoding level. That shows that this is a complete record. If the value were “o”, that would indicate an incomplete record.</a:t>
            </a:r>
            <a:endParaRPr/>
          </a:p>
          <a:p>
            <a:pPr marL="0" lvl="0" indent="0" algn="l" rtl="0">
              <a:spcBef>
                <a:spcPts val="0"/>
              </a:spcBef>
              <a:spcAft>
                <a:spcPts val="0"/>
              </a:spcAft>
              <a:buNone/>
            </a:pPr>
            <a:endParaRPr/>
          </a:p>
          <a:p>
            <a:pPr marL="0" lvl="0" indent="0" algn="l" rtl="0">
              <a:spcBef>
                <a:spcPts val="0"/>
              </a:spcBef>
              <a:spcAft>
                <a:spcPts val="0"/>
              </a:spcAft>
              <a:buNone/>
            </a:pPr>
            <a:r>
              <a:rPr lang="en"/>
              <a:t>Some other elements within the leader, as shown more explicitly on the OCLC record ; Rec stat (Record Status) is coded “c” = corrected ; The “z” is Type of record=Authority data ; The “a” is Character Coding Scheme,</a:t>
            </a:r>
            <a:endParaRPr/>
          </a:p>
          <a:p>
            <a:pPr marL="0" lvl="0" indent="0" algn="l" rtl="0">
              <a:spcBef>
                <a:spcPts val="0"/>
              </a:spcBef>
              <a:spcAft>
                <a:spcPts val="0"/>
              </a:spcAft>
              <a:buNone/>
            </a:pPr>
            <a:endParaRPr/>
          </a:p>
          <a:p>
            <a:pPr marL="0" lvl="0" indent="0" algn="l" rtl="0">
              <a:spcBef>
                <a:spcPts val="0"/>
              </a:spcBef>
              <a:spcAft>
                <a:spcPts val="0"/>
              </a:spcAft>
              <a:buNone/>
            </a:pPr>
            <a:r>
              <a:rPr lang="en"/>
              <a:t>As I said, this information is meant for machine use, you generally will not use this it for providing access points in a bibliographic record, but I wanted to show you this in case you see it and wonder - what the heck is that?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6f60dae4c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6f60dae4c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Subdivisions in a 500 match the subdivision in a 100 field in a name authority record except :</a:t>
            </a:r>
            <a:endParaRPr/>
          </a:p>
          <a:p>
            <a:pPr marL="0" lvl="0" indent="0" algn="l" rtl="0">
              <a:spcBef>
                <a:spcPts val="0"/>
              </a:spcBef>
              <a:spcAft>
                <a:spcPts val="0"/>
              </a:spcAft>
              <a:buNone/>
            </a:pPr>
            <a:endParaRPr/>
          </a:p>
          <a:p>
            <a:pPr marL="0" lvl="0" indent="457200" algn="l" rtl="0">
              <a:spcBef>
                <a:spcPts val="0"/>
              </a:spcBef>
              <a:spcAft>
                <a:spcPts val="0"/>
              </a:spcAft>
              <a:buNone/>
            </a:pPr>
            <a:r>
              <a:rPr lang="en"/>
              <a:t>Subfield i - relationship information	</a:t>
            </a:r>
            <a:endParaRPr/>
          </a:p>
          <a:p>
            <a:pPr marL="0" lvl="0" indent="457200" algn="l" rtl="0">
              <a:spcBef>
                <a:spcPts val="0"/>
              </a:spcBef>
              <a:spcAft>
                <a:spcPts val="0"/>
              </a:spcAft>
              <a:buNone/>
            </a:pPr>
            <a:endParaRPr/>
          </a:p>
          <a:p>
            <a:pPr marL="0" lvl="0" indent="457200" algn="l" rtl="0">
              <a:spcBef>
                <a:spcPts val="0"/>
              </a:spcBef>
              <a:spcAft>
                <a:spcPts val="0"/>
              </a:spcAft>
              <a:buNone/>
            </a:pPr>
            <a:endParaRPr/>
          </a:p>
          <a:p>
            <a:pPr marL="0" lvl="0" indent="0" algn="l" rtl="0">
              <a:spcBef>
                <a:spcPts val="0"/>
              </a:spcBef>
              <a:spcAft>
                <a:spcPts val="0"/>
              </a:spcAft>
              <a:buNone/>
            </a:pPr>
            <a:r>
              <a:rPr lang="en"/>
              <a:t>Subfield w is a control field - works the same for any 4XX or 5XX field, covered in the Topical Subject Heading Section of the Presentation</a:t>
            </a:r>
            <a:endParaRPr/>
          </a:p>
          <a:p>
            <a:pPr marL="0" lvl="0" indent="457200" algn="l" rtl="0">
              <a:spcBef>
                <a:spcPts val="0"/>
              </a:spcBef>
              <a:spcAft>
                <a:spcPts val="0"/>
              </a:spcAft>
              <a:buNone/>
            </a:pPr>
            <a:endParaRPr/>
          </a:p>
          <a:p>
            <a:pPr marL="0" lvl="0" indent="457200" algn="l" rtl="0">
              <a:spcBef>
                <a:spcPts val="0"/>
              </a:spcBef>
              <a:spcAft>
                <a:spcPts val="0"/>
              </a:spcAft>
              <a:buNone/>
            </a:pPr>
            <a:endParaRPr/>
          </a:p>
          <a:p>
            <a:pPr marL="0" lvl="0" indent="457200" algn="l" rtl="0">
              <a:spcBef>
                <a:spcPts val="0"/>
              </a:spcBef>
              <a:spcAft>
                <a:spcPts val="0"/>
              </a:spcAft>
              <a:buNone/>
            </a:pPr>
            <a:endParaRPr/>
          </a:p>
          <a:p>
            <a:pPr marL="0" lvl="0" indent="457200" algn="l" rtl="0">
              <a:spcBef>
                <a:spcPts val="0"/>
              </a:spcBef>
              <a:spcAft>
                <a:spcPts val="0"/>
              </a:spcAft>
              <a:buNone/>
            </a:pPr>
            <a:endParaRPr sz="1000">
              <a:highlight>
                <a:schemeClr val="lt1"/>
              </a:highlight>
            </a:endParaRPr>
          </a:p>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64183dc19c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64183dc19c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demonstrates how a cataloger can use the information in a 500 field to find an alternate established name heading to use.</a:t>
            </a:r>
            <a:endParaRPr/>
          </a:p>
          <a:p>
            <a:pPr marL="0" lvl="0" indent="0" algn="l" rtl="0">
              <a:spcBef>
                <a:spcPts val="0"/>
              </a:spcBef>
              <a:spcAft>
                <a:spcPts val="0"/>
              </a:spcAft>
              <a:buNone/>
            </a:pPr>
            <a:endParaRPr/>
          </a:p>
          <a:p>
            <a:pPr marL="0" lvl="0" indent="0" algn="l" rtl="0">
              <a:spcBef>
                <a:spcPts val="0"/>
              </a:spcBef>
              <a:spcAft>
                <a:spcPts val="0"/>
              </a:spcAft>
              <a:buNone/>
            </a:pPr>
            <a:r>
              <a:rPr lang="en"/>
              <a:t>It shows the result in the SkyRiver Authority File when I searched using Mark Twain’s 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I get an authority record with that form in a 100 field on the first result, but am also directed to 2 other name authority records with other 100 field headings that are also established forms of his name </a:t>
            </a:r>
            <a:endParaRPr/>
          </a:p>
          <a:p>
            <a:pPr marL="0" lvl="0" indent="0" algn="l" rtl="0">
              <a:spcBef>
                <a:spcPts val="0"/>
              </a:spcBef>
              <a:spcAft>
                <a:spcPts val="0"/>
              </a:spcAft>
              <a:buNone/>
            </a:pPr>
            <a:endParaRPr/>
          </a:p>
          <a:p>
            <a:pPr marL="0" lvl="0" indent="0" algn="l" rtl="0">
              <a:spcBef>
                <a:spcPts val="0"/>
              </a:spcBef>
              <a:spcAft>
                <a:spcPts val="0"/>
              </a:spcAft>
              <a:buNone/>
            </a:pPr>
            <a:r>
              <a:rPr lang="en"/>
              <a:t>and have the form I searched in a 500 field.</a:t>
            </a:r>
            <a:endParaRPr/>
          </a:p>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64183dc19c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64183dc19c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other 6XX fields contain notes that apply to name headings.</a:t>
            </a:r>
            <a:endParaRPr/>
          </a:p>
          <a:p>
            <a:pPr marL="0" lvl="0" indent="0" algn="l" rtl="0">
              <a:spcBef>
                <a:spcPts val="0"/>
              </a:spcBef>
              <a:spcAft>
                <a:spcPts val="0"/>
              </a:spcAft>
              <a:buNone/>
            </a:pPr>
            <a:endParaRPr/>
          </a:p>
          <a:p>
            <a:pPr marL="0" lvl="0" indent="0" algn="l" rtl="0">
              <a:spcBef>
                <a:spcPts val="0"/>
              </a:spcBef>
              <a:spcAft>
                <a:spcPts val="0"/>
              </a:spcAft>
              <a:buNone/>
            </a:pPr>
            <a:r>
              <a:rPr lang="en"/>
              <a:t>I’ve listed some of the more commonly used 6XX field here </a:t>
            </a:r>
            <a:endParaRPr/>
          </a:p>
          <a:p>
            <a:pPr marL="0" lvl="0" indent="0" algn="l" rtl="0">
              <a:spcBef>
                <a:spcPts val="0"/>
              </a:spcBef>
              <a:spcAft>
                <a:spcPts val="0"/>
              </a:spcAft>
              <a:buNone/>
            </a:pPr>
            <a:endParaRPr/>
          </a:p>
          <a:p>
            <a:pPr marL="0" lvl="0" indent="0" algn="l" rtl="0">
              <a:spcBef>
                <a:spcPts val="0"/>
              </a:spcBef>
              <a:spcAft>
                <a:spcPts val="0"/>
              </a:spcAft>
              <a:buNone/>
            </a:pPr>
            <a:r>
              <a:rPr lang="en"/>
              <a:t>Will elaborate on 663/664 and 670 </a:t>
            </a:r>
            <a:endParaRPr/>
          </a:p>
          <a:p>
            <a:pPr marL="0" lvl="0" indent="0" algn="l" rtl="0">
              <a:spcBef>
                <a:spcPts val="0"/>
              </a:spcBef>
              <a:spcAft>
                <a:spcPts val="0"/>
              </a:spcAft>
              <a:buNone/>
            </a:pPr>
            <a:endParaRPr/>
          </a:p>
          <a:p>
            <a:pPr marL="0" lvl="0" indent="0" algn="l" rtl="0">
              <a:spcBef>
                <a:spcPts val="0"/>
              </a:spcBef>
              <a:spcAft>
                <a:spcPts val="0"/>
              </a:spcAft>
              <a:buNone/>
            </a:pPr>
            <a:r>
              <a:rPr lang="en"/>
              <a:t>666 - Reference note, the 100 field is not an established heading and the note contains explanatory information </a:t>
            </a:r>
            <a:endParaRPr/>
          </a:p>
          <a:p>
            <a:pPr marL="0" lvl="0" indent="0" algn="l" rtl="0">
              <a:spcBef>
                <a:spcPts val="0"/>
              </a:spcBef>
              <a:spcAft>
                <a:spcPts val="0"/>
              </a:spcAft>
              <a:buNone/>
            </a:pPr>
            <a:endParaRPr/>
          </a:p>
          <a:p>
            <a:pPr marL="0" lvl="0" indent="0" algn="l" rtl="0">
              <a:spcBef>
                <a:spcPts val="0"/>
              </a:spcBef>
              <a:spcAft>
                <a:spcPts val="0"/>
              </a:spcAft>
              <a:buNone/>
            </a:pPr>
            <a:r>
              <a:rPr lang="en"/>
              <a:t>667/680 are General Notes - Public and Non-public</a:t>
            </a:r>
            <a:endParaRPr/>
          </a:p>
          <a:p>
            <a:pPr marL="0" lvl="0" indent="0" algn="l" rtl="0">
              <a:spcBef>
                <a:spcPts val="0"/>
              </a:spcBef>
              <a:spcAft>
                <a:spcPts val="0"/>
              </a:spcAft>
              <a:buNone/>
            </a:pPr>
            <a:endParaRPr/>
          </a:p>
          <a:p>
            <a:pPr marL="0" lvl="0" indent="0" algn="l" rtl="0">
              <a:spcBef>
                <a:spcPts val="0"/>
              </a:spcBef>
              <a:spcAft>
                <a:spcPts val="0"/>
              </a:spcAft>
              <a:buNone/>
            </a:pPr>
            <a:r>
              <a:rPr lang="en"/>
              <a:t>678 Give Biographical or Historical Data which can help to decide if the 100 field is the person that your piece is by or about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64183dc19c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64183dc19c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Field 663 is a Complex See Also Reference that applies to  all types of  Name Authority Records.</a:t>
            </a:r>
            <a:endParaRPr/>
          </a:p>
          <a:p>
            <a:pPr marL="0" lvl="0" indent="0" algn="l" rtl="0">
              <a:lnSpc>
                <a:spcPct val="115000"/>
              </a:lnSpc>
              <a:spcBef>
                <a:spcPts val="1200"/>
              </a:spcBef>
              <a:spcAft>
                <a:spcPts val="0"/>
              </a:spcAft>
              <a:buNone/>
            </a:pPr>
            <a:r>
              <a:rPr lang="en"/>
              <a:t>It’s sometimes used when there are 400 or 500  fields that refer to another  name heading for the same person.</a:t>
            </a:r>
            <a:endParaRPr/>
          </a:p>
          <a:p>
            <a:pPr marL="0" lvl="0" indent="0" algn="l" rtl="0">
              <a:lnSpc>
                <a:spcPct val="115000"/>
              </a:lnSpc>
              <a:spcBef>
                <a:spcPts val="1200"/>
              </a:spcBef>
              <a:spcAft>
                <a:spcPts val="0"/>
              </a:spcAft>
              <a:buNone/>
            </a:pPr>
            <a:r>
              <a:rPr lang="en"/>
              <a:t>They provide information and/or instruction concerning the relationship between the 2 established headings ; the 1XX and the 400 or 500</a:t>
            </a:r>
            <a:endParaRPr/>
          </a:p>
          <a:p>
            <a:pPr marL="0" lvl="0" indent="0" algn="l" rtl="0">
              <a:lnSpc>
                <a:spcPct val="115000"/>
              </a:lnSpc>
              <a:spcBef>
                <a:spcPts val="1200"/>
              </a:spcBef>
              <a:spcAft>
                <a:spcPts val="0"/>
              </a:spcAft>
              <a:buNone/>
            </a:pPr>
            <a:r>
              <a:rPr lang="en"/>
              <a:t>In the first NAR example the 663 field instructs the user to search under other names used by this author.</a:t>
            </a:r>
            <a:endParaRPr/>
          </a:p>
          <a:p>
            <a:pPr marL="0" lvl="0" indent="0" algn="l" rtl="0">
              <a:lnSpc>
                <a:spcPct val="115000"/>
              </a:lnSpc>
              <a:spcBef>
                <a:spcPts val="1200"/>
              </a:spcBef>
              <a:spcAft>
                <a:spcPts val="0"/>
              </a:spcAft>
              <a:buNone/>
            </a:pPr>
            <a:r>
              <a:rPr lang="en"/>
              <a:t>The second NAR example is for one of the alternate name headings used by this author - it’s 663 field provides instruction to search under Japp, Alexander H. for other names that he uses - refers the user back to the 1st record.</a:t>
            </a:r>
            <a:endParaRPr/>
          </a:p>
          <a:p>
            <a:pPr marL="0" lvl="0" indent="0" algn="l" rtl="0">
              <a:lnSpc>
                <a:spcPct val="115000"/>
              </a:lnSpc>
              <a:spcBef>
                <a:spcPts val="1200"/>
              </a:spcBef>
              <a:spcAft>
                <a:spcPts val="0"/>
              </a:spcAft>
              <a:buNone/>
            </a:pPr>
            <a:r>
              <a:rPr lang="en"/>
              <a:t>This note can also provide a cross reference in the public display of the catalog.</a:t>
            </a:r>
            <a:endParaRPr/>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79e405ad2367679c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79e405ad2367679c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100/110/111 or 151 Name Heading Reference Record field can NOT be used as an established name heading.</a:t>
            </a:r>
            <a:endParaRPr/>
          </a:p>
          <a:p>
            <a:pPr marL="0" lvl="0" indent="0" algn="l" rtl="0">
              <a:lnSpc>
                <a:spcPct val="115000"/>
              </a:lnSpc>
              <a:spcBef>
                <a:spcPts val="1200"/>
              </a:spcBef>
              <a:spcAft>
                <a:spcPts val="0"/>
              </a:spcAft>
              <a:buNone/>
            </a:pPr>
            <a:r>
              <a:rPr lang="en"/>
              <a:t>It is meant as a reference giving instruction on how to use the phrase in the 1XX field</a:t>
            </a:r>
            <a:endParaRPr/>
          </a:p>
          <a:p>
            <a:pPr marL="0" lvl="0" indent="0" algn="l" rtl="0">
              <a:lnSpc>
                <a:spcPct val="115000"/>
              </a:lnSpc>
              <a:spcBef>
                <a:spcPts val="1200"/>
              </a:spcBef>
              <a:spcAft>
                <a:spcPts val="0"/>
              </a:spcAft>
              <a:buNone/>
            </a:pPr>
            <a:r>
              <a:rPr lang="en"/>
              <a:t>Reference Records will contain the value “b” in the 008/09 field</a:t>
            </a:r>
            <a:endParaRPr/>
          </a:p>
          <a:p>
            <a:pPr marL="0" lvl="0" indent="0" algn="l" rtl="0">
              <a:lnSpc>
                <a:spcPct val="115000"/>
              </a:lnSpc>
              <a:spcBef>
                <a:spcPts val="1200"/>
              </a:spcBef>
              <a:spcAft>
                <a:spcPts val="0"/>
              </a:spcAft>
              <a:buNone/>
            </a:pPr>
            <a:r>
              <a:rPr lang="en"/>
              <a:t>Reference Records will also contain the value “b” in the 008/14 field = not appropriate as a name heading</a:t>
            </a:r>
            <a:endParaRPr/>
          </a:p>
          <a:p>
            <a:pPr marL="0" lvl="0" indent="0" algn="l" rtl="0">
              <a:lnSpc>
                <a:spcPct val="115000"/>
              </a:lnSpc>
              <a:spcBef>
                <a:spcPts val="1200"/>
              </a:spcBef>
              <a:spcAft>
                <a:spcPts val="0"/>
              </a:spcAft>
              <a:buNone/>
            </a:pPr>
            <a:r>
              <a:rPr lang="en"/>
              <a:t>Contain a 664 Complex See From field which provides information for the user</a:t>
            </a:r>
            <a:endParaRPr/>
          </a:p>
          <a:p>
            <a:pPr marL="0" lvl="0" indent="0" algn="l" rtl="0">
              <a:spcBef>
                <a:spcPts val="120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6f9ecd4419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6f9ecd441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Field 664 is a Complex See From Reference that applies to  all types of  Name Authority Records.</a:t>
            </a:r>
            <a:endParaRPr/>
          </a:p>
          <a:p>
            <a:pPr marL="0" lvl="0" indent="0" algn="l" rtl="0">
              <a:lnSpc>
                <a:spcPct val="115000"/>
              </a:lnSpc>
              <a:spcBef>
                <a:spcPts val="1200"/>
              </a:spcBef>
              <a:spcAft>
                <a:spcPts val="0"/>
              </a:spcAft>
              <a:buNone/>
            </a:pPr>
            <a:r>
              <a:rPr lang="en"/>
              <a:t>It’s sometimes used when there are 400  fields that refer to an established   name heading for the same person/corporation/conference</a:t>
            </a:r>
            <a:endParaRPr/>
          </a:p>
          <a:p>
            <a:pPr marL="0" lvl="0" indent="0" algn="l" rtl="0">
              <a:lnSpc>
                <a:spcPct val="115000"/>
              </a:lnSpc>
              <a:spcBef>
                <a:spcPts val="1200"/>
              </a:spcBef>
              <a:spcAft>
                <a:spcPts val="0"/>
              </a:spcAft>
              <a:buNone/>
            </a:pPr>
            <a:r>
              <a:rPr lang="en"/>
              <a:t>They provide information and/or instruction concerning the relationship between the established headings in the 1XX field  and the “See From Reference” in the 4XX field.</a:t>
            </a:r>
            <a:endParaRPr/>
          </a:p>
          <a:p>
            <a:pPr marL="0" lvl="0" indent="0" algn="l" rtl="0">
              <a:lnSpc>
                <a:spcPct val="115000"/>
              </a:lnSpc>
              <a:spcBef>
                <a:spcPts val="1200"/>
              </a:spcBef>
              <a:spcAft>
                <a:spcPts val="0"/>
              </a:spcAft>
              <a:buNone/>
            </a:pPr>
            <a:r>
              <a:rPr lang="en"/>
              <a:t>The 664 in this record instructs the user to search under or use  Reger, Max, 1873-1916. Requiem (Mass) rather than the name/title Heading in the 100 field.</a:t>
            </a:r>
            <a:endParaRPr/>
          </a:p>
          <a:p>
            <a:pPr marL="0" lvl="0" indent="0" algn="l" rtl="0">
              <a:lnSpc>
                <a:spcPct val="115000"/>
              </a:lnSpc>
              <a:spcBef>
                <a:spcPts val="1200"/>
              </a:spcBef>
              <a:spcAft>
                <a:spcPts val="0"/>
              </a:spcAft>
              <a:buNone/>
            </a:pPr>
            <a:r>
              <a:rPr lang="en"/>
              <a:t>.This note can also provide a cross reference in the public display of the catalog.</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endParaRPr/>
          </a:p>
          <a:p>
            <a:pPr marL="0" lvl="0" indent="0" algn="l" rtl="0">
              <a:spcBef>
                <a:spcPts val="120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6f60dae4c3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6f60dae4c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 670 contains a citation for a consulted source in which information is found related in some manner to name entity you’re working with</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separate 670 fields for each source consulted</a:t>
            </a:r>
            <a:endParaRPr/>
          </a:p>
          <a:p>
            <a:pPr marL="0" lvl="0" indent="0" algn="l" rtl="0">
              <a:spcBef>
                <a:spcPts val="0"/>
              </a:spcBef>
              <a:spcAft>
                <a:spcPts val="0"/>
              </a:spcAft>
              <a:buNone/>
            </a:pPr>
            <a:endParaRPr/>
          </a:p>
          <a:p>
            <a:pPr marL="0" lvl="0" indent="0" algn="l" rtl="0">
              <a:spcBef>
                <a:spcPts val="0"/>
              </a:spcBef>
              <a:spcAft>
                <a:spcPts val="0"/>
              </a:spcAft>
              <a:buNone/>
            </a:pPr>
            <a:r>
              <a:rPr lang="en"/>
              <a:t>Helpful when trying to determine if the is the correct heading to use - is this the person/corporation/meeting your piece is by or about?</a:t>
            </a:r>
            <a:endParaRPr/>
          </a:p>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64183dc19c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64183dc19c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7XX Fields provide a machine link between headings</a:t>
            </a:r>
            <a:endParaRPr/>
          </a:p>
          <a:p>
            <a:pPr marL="0" lvl="0" indent="0" algn="l" rtl="0">
              <a:spcBef>
                <a:spcPts val="0"/>
              </a:spcBef>
              <a:spcAft>
                <a:spcPts val="0"/>
              </a:spcAft>
              <a:buNone/>
            </a:pPr>
            <a:endParaRPr/>
          </a:p>
          <a:p>
            <a:pPr marL="0" lvl="0" indent="0" algn="l" rtl="0">
              <a:spcBef>
                <a:spcPts val="0"/>
              </a:spcBef>
              <a:spcAft>
                <a:spcPts val="0"/>
              </a:spcAft>
              <a:buNone/>
            </a:pPr>
            <a:r>
              <a:rPr lang="en"/>
              <a:t>The same as used in Topical Subject Heading Authority Records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6fa06eb99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6fa06eb99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highlight>
                  <a:srgbClr val="CBD1DD"/>
                </a:highlight>
              </a:rPr>
              <a:t>Nam</a:t>
            </a:r>
            <a:r>
              <a:rPr lang="en" b="1"/>
              <a:t>e/</a:t>
            </a:r>
            <a:r>
              <a:rPr lang="en" b="1">
                <a:highlight>
                  <a:srgbClr val="CBD1DD"/>
                </a:highlight>
              </a:rPr>
              <a:t>titl</a:t>
            </a:r>
            <a:r>
              <a:rPr lang="en" b="1"/>
              <a:t>e heading:</a:t>
            </a:r>
            <a:endParaRPr b="1"/>
          </a:p>
          <a:p>
            <a:pPr marL="0" lvl="0" indent="0" algn="l" rtl="0">
              <a:lnSpc>
                <a:spcPct val="115000"/>
              </a:lnSpc>
              <a:spcBef>
                <a:spcPts val="1200"/>
              </a:spcBef>
              <a:spcAft>
                <a:spcPts val="0"/>
              </a:spcAft>
              <a:buNone/>
            </a:pPr>
            <a:r>
              <a:rPr lang="en"/>
              <a:t>A heading consisting of both </a:t>
            </a:r>
            <a:r>
              <a:rPr lang="en">
                <a:highlight>
                  <a:srgbClr val="CBD1DD"/>
                </a:highlight>
              </a:rPr>
              <a:t>nam</a:t>
            </a:r>
            <a:r>
              <a:rPr lang="en"/>
              <a:t>e and </a:t>
            </a:r>
            <a:r>
              <a:rPr lang="en">
                <a:highlight>
                  <a:srgbClr val="CBD1DD"/>
                </a:highlight>
              </a:rPr>
              <a:t>titl</a:t>
            </a:r>
            <a:r>
              <a:rPr lang="en"/>
              <a:t>e portions.  </a:t>
            </a:r>
            <a:endParaRPr/>
          </a:p>
          <a:p>
            <a:pPr marL="0" lvl="0" indent="0" algn="l" rtl="0">
              <a:lnSpc>
                <a:spcPct val="115000"/>
              </a:lnSpc>
              <a:spcBef>
                <a:spcPts val="1200"/>
              </a:spcBef>
              <a:spcAft>
                <a:spcPts val="0"/>
              </a:spcAft>
              <a:buNone/>
            </a:pPr>
            <a:r>
              <a:rPr lang="en"/>
              <a:t>The </a:t>
            </a:r>
            <a:r>
              <a:rPr lang="en">
                <a:highlight>
                  <a:srgbClr val="CBD1DD"/>
                </a:highlight>
              </a:rPr>
              <a:t>nam</a:t>
            </a:r>
            <a:r>
              <a:rPr lang="en"/>
              <a:t>e portion contains a personal, corporate, meeting, or jurisdiction </a:t>
            </a:r>
            <a:r>
              <a:rPr lang="en">
                <a:highlight>
                  <a:srgbClr val="CBD1DD"/>
                </a:highlight>
              </a:rPr>
              <a:t>nam</a:t>
            </a:r>
            <a:r>
              <a:rPr lang="en"/>
              <a:t>e.  </a:t>
            </a:r>
            <a:endParaRPr/>
          </a:p>
          <a:p>
            <a:pPr marL="0" lvl="0" indent="0" algn="l" rtl="0">
              <a:lnSpc>
                <a:spcPct val="115000"/>
              </a:lnSpc>
              <a:spcBef>
                <a:spcPts val="1200"/>
              </a:spcBef>
              <a:spcAft>
                <a:spcPts val="0"/>
              </a:spcAft>
              <a:buNone/>
            </a:pPr>
            <a:r>
              <a:rPr lang="en"/>
              <a:t>The </a:t>
            </a:r>
            <a:r>
              <a:rPr lang="en">
                <a:highlight>
                  <a:srgbClr val="CBD1DD"/>
                </a:highlight>
              </a:rPr>
              <a:t>titl</a:t>
            </a:r>
            <a:r>
              <a:rPr lang="en"/>
              <a:t>e portion contains the </a:t>
            </a:r>
            <a:r>
              <a:rPr lang="en">
                <a:highlight>
                  <a:srgbClr val="CBD1DD"/>
                </a:highlight>
              </a:rPr>
              <a:t>titl</a:t>
            </a:r>
            <a:r>
              <a:rPr lang="en"/>
              <a:t>e by which an item or a series is identified for cataloging purposes and may be a uniform title, a conventional </a:t>
            </a:r>
            <a:r>
              <a:rPr lang="en">
                <a:highlight>
                  <a:srgbClr val="CBD1DD"/>
                </a:highlight>
              </a:rPr>
              <a:t>titl</a:t>
            </a:r>
            <a:r>
              <a:rPr lang="en"/>
              <a:t>e, or a </a:t>
            </a:r>
            <a:r>
              <a:rPr lang="en">
                <a:highlight>
                  <a:srgbClr val="CBD1DD"/>
                </a:highlight>
              </a:rPr>
              <a:t>titl</a:t>
            </a:r>
            <a:r>
              <a:rPr lang="en"/>
              <a:t>e page </a:t>
            </a:r>
            <a:r>
              <a:rPr lang="en">
                <a:highlight>
                  <a:srgbClr val="CBD1DD"/>
                </a:highlight>
              </a:rPr>
              <a:t>titl</a:t>
            </a:r>
            <a:r>
              <a:rPr lang="en"/>
              <a:t>e of a work, or a series </a:t>
            </a:r>
            <a:r>
              <a:rPr lang="en">
                <a:highlight>
                  <a:srgbClr val="CBD1DD"/>
                </a:highlight>
              </a:rPr>
              <a:t>titl</a:t>
            </a:r>
            <a:r>
              <a:rPr lang="en"/>
              <a:t>e. </a:t>
            </a:r>
            <a:endParaRPr/>
          </a:p>
          <a:p>
            <a:pPr marL="0" lvl="0" indent="0" algn="l" rtl="0">
              <a:lnSpc>
                <a:spcPct val="115000"/>
              </a:lnSpc>
              <a:spcBef>
                <a:spcPts val="1200"/>
              </a:spcBef>
              <a:spcAft>
                <a:spcPts val="0"/>
              </a:spcAft>
              <a:buNone/>
            </a:pPr>
            <a:r>
              <a:rPr lang="en"/>
              <a:t>The 14th, 15th and 16th position in the 008 field will show if the heading may be appropriately used as a name, subject or series entry in a Bibliographic Record .</a:t>
            </a:r>
            <a:endParaRPr/>
          </a:p>
          <a:p>
            <a:pPr marL="0" lvl="0" indent="0" algn="l" rtl="0">
              <a:lnSpc>
                <a:spcPct val="115000"/>
              </a:lnSpc>
              <a:spcBef>
                <a:spcPts val="1200"/>
              </a:spcBef>
              <a:spcAft>
                <a:spcPts val="0"/>
              </a:spcAft>
              <a:buNone/>
            </a:pPr>
            <a:r>
              <a:rPr lang="en"/>
              <a:t>In this Name/Title Authority Record the Headingg Sandor, Ivan Essays Selections is appropriate for name or subject use in a bib record, but not for series use</a:t>
            </a:r>
            <a:endParaRPr/>
          </a:p>
          <a:p>
            <a:pPr marL="0" lvl="0" indent="0" algn="l" rtl="0">
              <a:lnSpc>
                <a:spcPct val="115000"/>
              </a:lnSpc>
              <a:spcBef>
                <a:spcPts val="1200"/>
              </a:spcBef>
              <a:spcAft>
                <a:spcPts val="120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6fc6854e4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6fc6854e4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examples of NameTitle Headings being used in Bib Records</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example has the name portion of the Authority Record (subfield a)  in a 100 field, and the title portion (subfield t and subfield k) in a 240 field i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example is a Name/Title used as a subject heading in a 600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third example is a Name/Title Heading from an Authority Record used as an added author/title field</a:t>
            </a:r>
            <a:endParaRPr/>
          </a:p>
          <a:p>
            <a:pPr marL="0" lvl="0" indent="0" algn="l" rtl="0">
              <a:spcBef>
                <a:spcPts val="0"/>
              </a:spcBef>
              <a:spcAft>
                <a:spcPts val="0"/>
              </a:spcAft>
              <a:buNone/>
            </a:pPr>
            <a:endParaRPr/>
          </a:p>
          <a:p>
            <a:pPr marL="0" lvl="0" indent="0" algn="l" rtl="0">
              <a:spcBef>
                <a:spcPts val="0"/>
              </a:spcBef>
              <a:spcAft>
                <a:spcPts val="0"/>
              </a:spcAft>
              <a:buNone/>
            </a:pPr>
            <a:r>
              <a:rPr lang="en"/>
              <a:t>The fourth example is a Name/Title heading from a Series Authority Record used in an 800 field in a bibliographic record.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61b82a5fb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61b82a5fb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0XX fields in authority records contain a variety of different types of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
              <a:t>The Library of Congress Control number is in the 010 field</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3 positions in the LC Control # indicate which type of LC Heading the record is  </a:t>
            </a:r>
            <a:endParaRPr/>
          </a:p>
          <a:p>
            <a:pPr marL="0" lvl="0" indent="0" algn="l" rtl="0">
              <a:spcBef>
                <a:spcPts val="0"/>
              </a:spcBef>
              <a:spcAft>
                <a:spcPts val="0"/>
              </a:spcAft>
              <a:buNone/>
            </a:pPr>
            <a:endParaRPr/>
          </a:p>
          <a:p>
            <a:pPr marL="0" lvl="0" indent="0" algn="l" rtl="0">
              <a:spcBef>
                <a:spcPts val="0"/>
              </a:spcBef>
              <a:spcAft>
                <a:spcPts val="0"/>
              </a:spcAft>
              <a:buNone/>
            </a:pPr>
            <a:r>
              <a:rPr lang="en"/>
              <a:t>-beginning with “n” indicates LC Name Headings,</a:t>
            </a:r>
            <a:endParaRPr/>
          </a:p>
          <a:p>
            <a:pPr marL="0" lvl="0" indent="0" algn="l" rtl="0">
              <a:spcBef>
                <a:spcPts val="0"/>
              </a:spcBef>
              <a:spcAft>
                <a:spcPts val="0"/>
              </a:spcAft>
              <a:buNone/>
            </a:pPr>
            <a:endParaRPr/>
          </a:p>
          <a:p>
            <a:pPr marL="0" lvl="0" indent="0" algn="l" rtl="0">
              <a:spcBef>
                <a:spcPts val="0"/>
              </a:spcBef>
              <a:spcAft>
                <a:spcPts val="0"/>
              </a:spcAft>
              <a:buNone/>
            </a:pPr>
            <a:r>
              <a:rPr lang="en"/>
              <a:t>-beginning with “no” indicates LC Name Headings created in OCLC</a:t>
            </a:r>
            <a:endParaRPr/>
          </a:p>
          <a:p>
            <a:pPr marL="0" lvl="0" indent="0" algn="l" rtl="0">
              <a:spcBef>
                <a:spcPts val="0"/>
              </a:spcBef>
              <a:spcAft>
                <a:spcPts val="0"/>
              </a:spcAft>
              <a:buNone/>
            </a:pPr>
            <a:endParaRPr/>
          </a:p>
          <a:p>
            <a:pPr marL="0" lvl="0" indent="0" algn="l" rtl="0">
              <a:spcBef>
                <a:spcPts val="0"/>
              </a:spcBef>
              <a:spcAft>
                <a:spcPts val="0"/>
              </a:spcAft>
              <a:buNone/>
            </a:pPr>
            <a:r>
              <a:rPr lang="en"/>
              <a:t>-beginning with “sj are  LC Children’s Subject Headings,</a:t>
            </a:r>
            <a:endParaRPr/>
          </a:p>
          <a:p>
            <a:pPr marL="0" lvl="0" indent="0" algn="l" rtl="0">
              <a:spcBef>
                <a:spcPts val="0"/>
              </a:spcBef>
              <a:spcAft>
                <a:spcPts val="0"/>
              </a:spcAft>
              <a:buNone/>
            </a:pPr>
            <a:endParaRPr/>
          </a:p>
          <a:p>
            <a:pPr marL="0" lvl="0" indent="0" algn="l" rtl="0">
              <a:spcBef>
                <a:spcPts val="0"/>
              </a:spcBef>
              <a:spcAft>
                <a:spcPts val="0"/>
              </a:spcAft>
              <a:buNone/>
            </a:pPr>
            <a:r>
              <a:rPr lang="en"/>
              <a:t>-beginning with  “sh” are LC Subject Headings</a:t>
            </a:r>
            <a:endParaRPr/>
          </a:p>
          <a:p>
            <a:pPr marL="0" lvl="0" indent="0" algn="l" rtl="0">
              <a:spcBef>
                <a:spcPts val="0"/>
              </a:spcBef>
              <a:spcAft>
                <a:spcPts val="0"/>
              </a:spcAft>
              <a:buNone/>
            </a:pPr>
            <a:endParaRPr/>
          </a:p>
          <a:p>
            <a:pPr marL="0" lvl="0" indent="0" algn="l" rtl="0">
              <a:spcBef>
                <a:spcPts val="0"/>
              </a:spcBef>
              <a:spcAft>
                <a:spcPts val="0"/>
              </a:spcAft>
              <a:buNone/>
            </a:pPr>
            <a:r>
              <a:rPr lang="en"/>
              <a:t>-beginning with “gf” are LC genre form terms</a:t>
            </a:r>
            <a:endParaRPr/>
          </a:p>
          <a:p>
            <a:pPr marL="0" lvl="0" indent="0" algn="l" rtl="0">
              <a:spcBef>
                <a:spcPts val="0"/>
              </a:spcBef>
              <a:spcAft>
                <a:spcPts val="0"/>
              </a:spcAft>
              <a:buNone/>
            </a:pPr>
            <a:endParaRPr/>
          </a:p>
          <a:p>
            <a:pPr marL="0" lvl="0" indent="0" algn="l" rtl="0">
              <a:spcBef>
                <a:spcPts val="0"/>
              </a:spcBef>
              <a:spcAft>
                <a:spcPts val="0"/>
              </a:spcAft>
              <a:buNone/>
            </a:pPr>
            <a:r>
              <a:rPr lang="en"/>
              <a:t>The 040 field indicates the Cataloging Source institution </a:t>
            </a:r>
            <a:endParaRPr/>
          </a:p>
          <a:p>
            <a:pPr marL="0" lvl="0" indent="0" algn="l" rtl="0">
              <a:spcBef>
                <a:spcPts val="0"/>
              </a:spcBef>
              <a:spcAft>
                <a:spcPts val="0"/>
              </a:spcAft>
              <a:buNone/>
            </a:pPr>
            <a:endParaRPr/>
          </a:p>
          <a:p>
            <a:pPr marL="0" lvl="0" indent="0" algn="l" rtl="0">
              <a:spcBef>
                <a:spcPts val="0"/>
              </a:spcBef>
              <a:spcAft>
                <a:spcPts val="0"/>
              </a:spcAft>
              <a:buNone/>
            </a:pPr>
            <a:r>
              <a:rPr lang="en"/>
              <a:t> The 053 is LC Classification Number or</a:t>
            </a:r>
            <a:endParaRPr/>
          </a:p>
          <a:p>
            <a:pPr marL="0" lvl="0" indent="0" algn="l" rtl="0">
              <a:spcBef>
                <a:spcPts val="0"/>
              </a:spcBef>
              <a:spcAft>
                <a:spcPts val="0"/>
              </a:spcAft>
              <a:buNone/>
            </a:pPr>
            <a:endParaRPr/>
          </a:p>
          <a:p>
            <a:pPr marL="0" lvl="0" indent="0" algn="l" rtl="0">
              <a:spcBef>
                <a:spcPts val="0"/>
              </a:spcBef>
              <a:spcAft>
                <a:spcPts val="0"/>
              </a:spcAft>
              <a:buNone/>
            </a:pPr>
            <a:r>
              <a:rPr lang="en"/>
              <a:t>The 082 field has the Dewey Decimal Number associated with the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more 0XX fields and  their definitions can be found at the LC MARC 21 formats site  seen in red here loc.gov/marc/authority</a:t>
            </a:r>
            <a:endParaRPr/>
          </a:p>
          <a:p>
            <a:pPr marL="0" lvl="0" indent="0" algn="l" rtl="0">
              <a:spcBef>
                <a:spcPts val="0"/>
              </a:spcBef>
              <a:spcAft>
                <a:spcPts val="0"/>
              </a:spcAft>
              <a:buNone/>
            </a:pPr>
            <a:endParaRPr/>
          </a:p>
          <a:p>
            <a:pPr marL="0" lvl="0" indent="0" algn="l" rtl="0">
              <a:spcBef>
                <a:spcPts val="0"/>
              </a:spcBef>
              <a:spcAft>
                <a:spcPts val="0"/>
              </a:spcAft>
              <a:buNone/>
            </a:pPr>
            <a:r>
              <a:rPr lang="en"/>
              <a:t>- this is also included on the “Sources” slides at the end of the presentation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6f60dae4c3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6f60dae4c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 110 in a Name Authority Record contains a corporate  name heading.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RDA Definition of a corporate body - The term corporate body refers to an organization and/or organizations that is identified by a particular name and that acts, or may act, as a unit.</a:t>
            </a:r>
            <a:endParaRPr/>
          </a:p>
          <a:p>
            <a:pPr marL="0" lvl="0" indent="0" algn="l" rtl="0">
              <a:spcBef>
                <a:spcPts val="0"/>
              </a:spcBef>
              <a:spcAft>
                <a:spcPts val="0"/>
              </a:spcAft>
              <a:buNone/>
            </a:pPr>
            <a:endParaRPr/>
          </a:p>
          <a:p>
            <a:pPr marL="0" lvl="0" indent="0" algn="l" rtl="0">
              <a:spcBef>
                <a:spcPts val="0"/>
              </a:spcBef>
              <a:spcAft>
                <a:spcPts val="0"/>
              </a:spcAft>
              <a:buNone/>
            </a:pPr>
            <a:r>
              <a:rPr lang="en"/>
              <a:t>Corporate name headings are coded in 110 field in the MARC Authority Record and in 110, 610 or 710 in MARC Bibliographic Records.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6fa06eb991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6fa06eb99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let’s look at the Corporate Name Established Heading Record for the Illinois General Assembly</a:t>
            </a:r>
            <a:endParaRPr/>
          </a:p>
          <a:p>
            <a:pPr marL="0" lvl="0" indent="0" algn="l" rtl="0">
              <a:spcBef>
                <a:spcPts val="0"/>
              </a:spcBef>
              <a:spcAft>
                <a:spcPts val="0"/>
              </a:spcAft>
              <a:buNone/>
            </a:pPr>
            <a:endParaRPr/>
          </a:p>
          <a:p>
            <a:pPr marL="0" lvl="0" indent="0" algn="l" rtl="0">
              <a:spcBef>
                <a:spcPts val="0"/>
              </a:spcBef>
              <a:spcAft>
                <a:spcPts val="0"/>
              </a:spcAft>
              <a:buNone/>
            </a:pPr>
            <a:r>
              <a:rPr lang="en"/>
              <a:t>The 9th Character Position in the 008 field is coded “a” indicating that this is an Established Heading Record rather than a Reference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14th Character Position in the 008 field is coded “a” indicating that the 110 field can be used as a Corporate Name Heading in a 110 or 710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r>
              <a:rPr lang="en"/>
              <a:t>The 15th Character Position in the 008 field is coded “a” indicating that the 110 field can be used as a Personal Name Heading  Entry in a 610 field of a Bibliographic Record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first character in the 010 field is “n” indicating that this is a record from the LC Name Authority File</a:t>
            </a:r>
            <a:endParaRPr/>
          </a:p>
          <a:p>
            <a:pPr marL="0" lvl="0" indent="0" algn="l" rtl="0">
              <a:spcBef>
                <a:spcPts val="0"/>
              </a:spcBef>
              <a:spcAft>
                <a:spcPts val="0"/>
              </a:spcAft>
              <a:buNone/>
            </a:pPr>
            <a:endParaRPr/>
          </a:p>
          <a:p>
            <a:pPr marL="0" lvl="0" indent="0" algn="l" rtl="0">
              <a:spcBef>
                <a:spcPts val="0"/>
              </a:spcBef>
              <a:spcAft>
                <a:spcPts val="0"/>
              </a:spcAft>
              <a:buNone/>
            </a:pPr>
            <a:r>
              <a:rPr lang="en"/>
              <a:t>… and The 110 subfield a contains the Established Heading subfield a Illinois. Subfield b General Assembly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6f60dae4c3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6f60dae4c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first indicator notes what type of personal name is contained in the field</a:t>
            </a:r>
            <a:endParaRPr/>
          </a:p>
          <a:p>
            <a:pPr marL="0" lvl="0" indent="0" algn="l" rtl="0">
              <a:spcBef>
                <a:spcPts val="0"/>
              </a:spcBef>
              <a:spcAft>
                <a:spcPts val="0"/>
              </a:spcAft>
              <a:buNone/>
            </a:pPr>
            <a:r>
              <a:rPr lang="en"/>
              <a:t>0=Inverted name</a:t>
            </a:r>
            <a:endParaRPr/>
          </a:p>
          <a:p>
            <a:pPr marL="0" lvl="0" indent="0" algn="l" rtl="0">
              <a:spcBef>
                <a:spcPts val="0"/>
              </a:spcBef>
              <a:spcAft>
                <a:spcPts val="0"/>
              </a:spcAft>
              <a:buNone/>
            </a:pPr>
            <a:r>
              <a:rPr lang="en"/>
              <a:t>1=Jurisdiction name</a:t>
            </a:r>
            <a:endParaRPr/>
          </a:p>
          <a:p>
            <a:pPr marL="0" lvl="0" indent="0" algn="l" rtl="0">
              <a:spcBef>
                <a:spcPts val="0"/>
              </a:spcBef>
              <a:spcAft>
                <a:spcPts val="0"/>
              </a:spcAft>
              <a:buNone/>
            </a:pPr>
            <a:r>
              <a:rPr lang="en"/>
              <a:t>3=Name in direct order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6f60dae4c3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6f60dae4c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subfields in the 110 field of a Corporate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Sufield a = contains a corporate name or a jurisdiction name.  </a:t>
            </a:r>
            <a:endParaRPr/>
          </a:p>
          <a:p>
            <a:pPr marL="0" lvl="0" indent="0" algn="l" rtl="0">
              <a:spcBef>
                <a:spcPts val="0"/>
              </a:spcBef>
              <a:spcAft>
                <a:spcPts val="0"/>
              </a:spcAft>
              <a:buNone/>
            </a:pPr>
            <a:endParaRPr/>
          </a:p>
          <a:p>
            <a:pPr marL="0" lvl="0" indent="0" algn="l" rtl="0">
              <a:spcBef>
                <a:spcPts val="0"/>
              </a:spcBef>
              <a:spcAft>
                <a:spcPts val="0"/>
              </a:spcAft>
              <a:buNone/>
            </a:pPr>
            <a:r>
              <a:rPr lang="en"/>
              <a:t>The other subfields supply additional information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6f60dae4c3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6f60dae4c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the 110 fields from corporate name authority records are on the left, and on the right are corresponding main or added entry headings that could be found in bibliographic records.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Note that the indicators in all 3 examples are the same in the Corporate Name Authority 110 field as in the 710 field in the bibliographic record.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6f60dae4c3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6f60dae4c3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3XX fields in a Corporate  Name Authority Record give you additional information about the corporate body represented in the 110 field. -</a:t>
            </a:r>
            <a:endParaRPr/>
          </a:p>
          <a:p>
            <a:pPr marL="0" lvl="0" indent="0" algn="l" rtl="0">
              <a:spcBef>
                <a:spcPts val="0"/>
              </a:spcBef>
              <a:spcAft>
                <a:spcPts val="0"/>
              </a:spcAft>
              <a:buNone/>
            </a:pPr>
            <a:endParaRPr/>
          </a:p>
          <a:p>
            <a:pPr marL="0" lvl="0" indent="0" algn="l" rtl="0">
              <a:spcBef>
                <a:spcPts val="0"/>
              </a:spcBef>
              <a:spcAft>
                <a:spcPts val="0"/>
              </a:spcAft>
              <a:buNone/>
            </a:pPr>
            <a:r>
              <a:rPr lang="en"/>
              <a:t>These fields help distinguish among corporate bodies to help determine which name heading matches the subject or responsibility statement on the piece you’re cataloging..</a:t>
            </a:r>
            <a:endParaRPr/>
          </a:p>
          <a:p>
            <a:pPr marL="0" lvl="0" indent="0" algn="l" rtl="0">
              <a:spcBef>
                <a:spcPts val="0"/>
              </a:spcBef>
              <a:spcAft>
                <a:spcPts val="0"/>
              </a:spcAft>
              <a:buNone/>
            </a:pPr>
            <a:endParaRPr/>
          </a:p>
          <a:p>
            <a:pPr marL="0" lvl="0" indent="0" algn="l" rtl="0">
              <a:spcBef>
                <a:spcPts val="0"/>
              </a:spcBef>
              <a:spcAft>
                <a:spcPts val="0"/>
              </a:spcAft>
              <a:buNone/>
            </a:pPr>
            <a:r>
              <a:rPr lang="en"/>
              <a:t>368 contains Other Attributes	 of Corporate Body e.g. Type of Corporate Body, Type of Jurisdiction ; Start Period ; End Period and other designation.</a:t>
            </a:r>
            <a:endParaRPr/>
          </a:p>
          <a:p>
            <a:pPr marL="0" lvl="0" indent="0" algn="l" rtl="0">
              <a:spcBef>
                <a:spcPts val="0"/>
              </a:spcBef>
              <a:spcAft>
                <a:spcPts val="0"/>
              </a:spcAft>
              <a:buNone/>
            </a:pPr>
            <a:endParaRPr/>
          </a:p>
          <a:p>
            <a:pPr marL="0" lvl="0" indent="0" algn="l" rtl="0">
              <a:spcBef>
                <a:spcPts val="0"/>
              </a:spcBef>
              <a:spcAft>
                <a:spcPts val="0"/>
              </a:spcAft>
              <a:buNone/>
            </a:pPr>
            <a:r>
              <a:rPr lang="en"/>
              <a:t>370 contains a place associated with a corporate body e.g. Place of headquarters</a:t>
            </a:r>
            <a:endParaRPr/>
          </a:p>
          <a:p>
            <a:pPr marL="0" lvl="0" indent="0" algn="l" rtl="0">
              <a:spcBef>
                <a:spcPts val="0"/>
              </a:spcBef>
              <a:spcAft>
                <a:spcPts val="0"/>
              </a:spcAft>
              <a:buNone/>
            </a:pPr>
            <a:endParaRPr/>
          </a:p>
          <a:p>
            <a:pPr marL="0" lvl="0" indent="0" algn="l" rtl="0">
              <a:spcBef>
                <a:spcPts val="0"/>
              </a:spcBef>
              <a:spcAft>
                <a:spcPts val="0"/>
              </a:spcAft>
              <a:buNone/>
            </a:pPr>
            <a:r>
              <a:rPr lang="en"/>
              <a:t>372  A field of endeavor or expertise - e.g. for a musical group it might be Jazz or Rap Music.</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373 Group Associated with </a:t>
            </a:r>
            <a:endParaRPr/>
          </a:p>
          <a:p>
            <a:pPr marL="0" lvl="0" indent="0" algn="l" rtl="0">
              <a:spcBef>
                <a:spcPts val="0"/>
              </a:spcBef>
              <a:spcAft>
                <a:spcPts val="0"/>
              </a:spcAft>
              <a:buNone/>
            </a:pPr>
            <a:r>
              <a:rPr lang="en"/>
              <a:t>374 Occupation ; e.g. for a publishing company - Publication</a:t>
            </a:r>
            <a:endParaRPr/>
          </a:p>
          <a:p>
            <a:pPr marL="0" lvl="0" indent="0" algn="l" rtl="0">
              <a:spcBef>
                <a:spcPts val="0"/>
              </a:spcBef>
              <a:spcAft>
                <a:spcPts val="0"/>
              </a:spcAft>
              <a:buNone/>
            </a:pPr>
            <a:r>
              <a:rPr lang="en"/>
              <a:t>377 Language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6f60dae4c3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6f60dae4c3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an example of a corporate name authority record with some of the 3XX fields with additional information about the rock group The Rolling Stones</a:t>
            </a:r>
            <a:endParaRPr/>
          </a:p>
          <a:p>
            <a:pPr marL="0" lvl="0" indent="0" algn="l" rtl="0">
              <a:spcBef>
                <a:spcPts val="0"/>
              </a:spcBef>
              <a:spcAft>
                <a:spcPts val="0"/>
              </a:spcAft>
              <a:buNone/>
            </a:pPr>
            <a:endParaRPr/>
          </a:p>
          <a:p>
            <a:pPr marL="0" lvl="0" indent="0" algn="l" rtl="0">
              <a:spcBef>
                <a:spcPts val="0"/>
              </a:spcBef>
              <a:spcAft>
                <a:spcPts val="0"/>
              </a:spcAft>
              <a:buNone/>
            </a:pPr>
            <a:r>
              <a:rPr lang="en"/>
              <a:t>368    Other attributes of Corporate Body - They are a rock group and a musical group</a:t>
            </a:r>
            <a:endParaRPr/>
          </a:p>
          <a:p>
            <a:pPr marL="0" lvl="0" indent="0" algn="l" rtl="0">
              <a:spcBef>
                <a:spcPts val="0"/>
              </a:spcBef>
              <a:spcAft>
                <a:spcPts val="0"/>
              </a:spcAft>
              <a:buNone/>
            </a:pPr>
            <a:endParaRPr/>
          </a:p>
          <a:p>
            <a:pPr marL="0" lvl="0" indent="0" algn="l" rtl="0">
              <a:spcBef>
                <a:spcPts val="0"/>
              </a:spcBef>
              <a:spcAft>
                <a:spcPts val="0"/>
              </a:spcAft>
              <a:buNone/>
            </a:pPr>
            <a:r>
              <a:rPr lang="en"/>
              <a:t>370	Associated place - London England is the place they are headquartered</a:t>
            </a:r>
            <a:endParaRPr/>
          </a:p>
          <a:p>
            <a:pPr marL="0" lvl="0" indent="0" algn="l" rtl="0">
              <a:spcBef>
                <a:spcPts val="0"/>
              </a:spcBef>
              <a:spcAft>
                <a:spcPts val="0"/>
              </a:spcAft>
              <a:buNone/>
            </a:pPr>
            <a:endParaRPr/>
          </a:p>
          <a:p>
            <a:pPr marL="0" lvl="0" indent="0" algn="l" rtl="0">
              <a:spcBef>
                <a:spcPts val="0"/>
              </a:spcBef>
              <a:spcAft>
                <a:spcPts val="0"/>
              </a:spcAft>
              <a:buNone/>
            </a:pPr>
            <a:r>
              <a:rPr lang="en"/>
              <a:t>372   The group’s fields of endeavor is Rock music, Blues music, Blues rock music and Rhythm and blues music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6f60dae4c3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6f60dae4c3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Like the  400 in a personal name authority record, there can be a “See from Reference” in a Corporate Name Authority Record in a 400 field. </a:t>
            </a:r>
            <a:endParaRPr/>
          </a:p>
          <a:p>
            <a:pPr marL="0" lvl="0" indent="0" algn="l" rtl="0">
              <a:lnSpc>
                <a:spcPct val="115000"/>
              </a:lnSpc>
              <a:spcBef>
                <a:spcPts val="1200"/>
              </a:spcBef>
              <a:spcAft>
                <a:spcPts val="0"/>
              </a:spcAft>
              <a:buNone/>
            </a:pPr>
            <a:r>
              <a:rPr lang="en"/>
              <a:t>It serves the same purpose in a name authority record  :</a:t>
            </a:r>
            <a:endParaRPr/>
          </a:p>
          <a:p>
            <a:pPr marL="457200" lvl="0" indent="0" algn="l" rtl="0">
              <a:lnSpc>
                <a:spcPct val="115000"/>
              </a:lnSpc>
              <a:spcBef>
                <a:spcPts val="1200"/>
              </a:spcBef>
              <a:spcAft>
                <a:spcPts val="0"/>
              </a:spcAft>
              <a:buNone/>
            </a:pPr>
            <a:r>
              <a:rPr lang="en"/>
              <a:t>Provides direction  a form of a personal name that is not an established heading (410) to an established personal name heading (110)</a:t>
            </a:r>
            <a:endParaRPr/>
          </a:p>
          <a:p>
            <a:pPr marL="0" lvl="0" indent="457200" algn="l" rtl="0">
              <a:lnSpc>
                <a:spcPct val="115000"/>
              </a:lnSpc>
              <a:spcBef>
                <a:spcPts val="1200"/>
              </a:spcBef>
              <a:spcAft>
                <a:spcPts val="0"/>
              </a:spcAft>
              <a:buNone/>
            </a:pPr>
            <a:r>
              <a:rPr lang="en"/>
              <a:t>Helps catalogers find established name headings to use in a 110, 610 or 710 field in a bibliographic record * and</a:t>
            </a:r>
            <a:endParaRPr/>
          </a:p>
          <a:p>
            <a:pPr marL="457200" lvl="0" indent="0" algn="l" rtl="0">
              <a:lnSpc>
                <a:spcPct val="115000"/>
              </a:lnSpc>
              <a:spcBef>
                <a:spcPts val="1200"/>
              </a:spcBef>
              <a:spcAft>
                <a:spcPts val="0"/>
              </a:spcAft>
              <a:buNone/>
            </a:pPr>
            <a:r>
              <a:rPr lang="en"/>
              <a:t>Can generate a  </a:t>
            </a:r>
            <a:r>
              <a:rPr lang="en" i="1"/>
              <a:t>see from</a:t>
            </a:r>
            <a:r>
              <a:rPr lang="en"/>
              <a:t> reference in your public catalog, that will direct users to records with an authorized name heading, which then lead to a list of  all materials by or about that person..</a:t>
            </a:r>
            <a:endParaRPr/>
          </a:p>
          <a:p>
            <a:pPr marL="0" lvl="0" indent="0" algn="l" rtl="0">
              <a:lnSpc>
                <a:spcPct val="115000"/>
              </a:lnSpc>
              <a:spcBef>
                <a:spcPts val="1200"/>
              </a:spcBef>
              <a:spcAft>
                <a:spcPts val="0"/>
              </a:spcAft>
              <a:buNone/>
            </a:pPr>
            <a:r>
              <a:rPr lang="en"/>
              <a:t>This Name Authority Record shows the established name heading for The Rolling Stones in the 110 field</a:t>
            </a:r>
            <a:endParaRPr/>
          </a:p>
          <a:p>
            <a:pPr marL="0" lvl="0" indent="0" algn="l" rtl="0">
              <a:lnSpc>
                <a:spcPct val="115000"/>
              </a:lnSpc>
              <a:spcBef>
                <a:spcPts val="1200"/>
              </a:spcBef>
              <a:spcAft>
                <a:spcPts val="0"/>
              </a:spcAft>
              <a:buNone/>
            </a:pPr>
            <a:r>
              <a:rPr lang="en"/>
              <a:t>And shows some variant forms of his name in the 410 fields </a:t>
            </a: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6f60dae4c3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6f60dae4c3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Subdivisions in a 410 match the subdivision in a 100 field in a name authority record except :</a:t>
            </a:r>
            <a:endParaRPr/>
          </a:p>
          <a:p>
            <a:pPr marL="0" lvl="0" indent="457200" algn="l" rtl="0">
              <a:spcBef>
                <a:spcPts val="0"/>
              </a:spcBef>
              <a:spcAft>
                <a:spcPts val="0"/>
              </a:spcAft>
              <a:buNone/>
            </a:pPr>
            <a:endParaRPr/>
          </a:p>
          <a:p>
            <a:pPr marL="0" lvl="0" indent="0" algn="l" rtl="0">
              <a:spcBef>
                <a:spcPts val="0"/>
              </a:spcBef>
              <a:spcAft>
                <a:spcPts val="0"/>
              </a:spcAft>
              <a:buNone/>
            </a:pPr>
            <a:endParaRPr/>
          </a:p>
          <a:p>
            <a:pPr marL="0" lvl="0" indent="457200" algn="l" rtl="0">
              <a:spcBef>
                <a:spcPts val="0"/>
              </a:spcBef>
              <a:spcAft>
                <a:spcPts val="0"/>
              </a:spcAft>
              <a:buNone/>
            </a:pPr>
            <a:r>
              <a:rPr lang="en"/>
              <a:t>Subfield i - relationship information	</a:t>
            </a:r>
            <a:endParaRPr/>
          </a:p>
          <a:p>
            <a:pPr marL="0" lvl="0" indent="457200" algn="l" rtl="0">
              <a:spcBef>
                <a:spcPts val="0"/>
              </a:spcBef>
              <a:spcAft>
                <a:spcPts val="0"/>
              </a:spcAft>
              <a:buNone/>
            </a:pPr>
            <a:endParaRPr>
              <a:highlight>
                <a:srgbClr val="FFFF00"/>
              </a:highlight>
            </a:endParaRPr>
          </a:p>
          <a:p>
            <a:pPr marL="0" lvl="0" indent="0" algn="l" rtl="0">
              <a:spcBef>
                <a:spcPts val="0"/>
              </a:spcBef>
              <a:spcAft>
                <a:spcPts val="0"/>
              </a:spcAft>
              <a:buNone/>
            </a:pPr>
            <a:endParaRPr/>
          </a:p>
          <a:p>
            <a:pPr marL="457200" lvl="0" indent="0" algn="l" rtl="0">
              <a:spcBef>
                <a:spcPts val="0"/>
              </a:spcBef>
              <a:spcAft>
                <a:spcPts val="0"/>
              </a:spcAft>
              <a:buNone/>
            </a:pPr>
            <a:r>
              <a:rPr lang="en"/>
              <a:t>Subfield w is a control field - works the same for any 4XX or 5XX field, covered in the Topical Subject Heading Section of the Presentation</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6f60dae4c3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6f60dae4c3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demonstrates how a cataloger can use the information in a 410 field to find an established name heading to use.</a:t>
            </a:r>
            <a:endParaRPr/>
          </a:p>
          <a:p>
            <a:pPr marL="0" lvl="0" indent="0" algn="l" rtl="0">
              <a:spcBef>
                <a:spcPts val="0"/>
              </a:spcBef>
              <a:spcAft>
                <a:spcPts val="0"/>
              </a:spcAft>
              <a:buNone/>
            </a:pPr>
            <a:r>
              <a:rPr lang="en"/>
              <a:t>It shows this result in the SkyRiver Authority File when I attempted to search Stones musical group.</a:t>
            </a:r>
            <a:endParaRPr/>
          </a:p>
          <a:p>
            <a:pPr marL="0" lvl="0" indent="0" algn="l" rtl="0">
              <a:spcBef>
                <a:spcPts val="0"/>
              </a:spcBef>
              <a:spcAft>
                <a:spcPts val="0"/>
              </a:spcAft>
              <a:buNone/>
            </a:pPr>
            <a:endParaRPr/>
          </a:p>
          <a:p>
            <a:pPr marL="0" lvl="0" indent="0" algn="l" rtl="0">
              <a:spcBef>
                <a:spcPts val="0"/>
              </a:spcBef>
              <a:spcAft>
                <a:spcPts val="0"/>
              </a:spcAft>
              <a:buNone/>
            </a:pPr>
            <a:r>
              <a:rPr lang="en"/>
              <a:t>Since that is an unestablished heading in a 410 field, I am directed to the 110 field with the established heading for his name.</a:t>
            </a:r>
            <a:endParaRPr/>
          </a:p>
          <a:p>
            <a:pPr marL="0" lvl="0" indent="0" algn="l" rtl="0">
              <a:spcBef>
                <a:spcPts val="0"/>
              </a:spcBef>
              <a:spcAft>
                <a:spcPts val="0"/>
              </a:spcAft>
              <a:buNone/>
            </a:pPr>
            <a:endParaRPr/>
          </a:p>
          <a:p>
            <a:pPr marL="0" lvl="0" indent="0" algn="l" rtl="0">
              <a:spcBef>
                <a:spcPts val="0"/>
              </a:spcBef>
              <a:spcAft>
                <a:spcPts val="0"/>
              </a:spcAft>
              <a:buNone/>
            </a:pPr>
            <a:r>
              <a:rPr lang="en"/>
              <a:t>In the red box there’s a result for an unrelated musical group called the Stones in New Zealand.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371a108be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371a108b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The 008 field is referred to as Fixed-Length Data  Elements, or Fixed Field Codes.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It’s presented in 40 character positions which contain information in an abbreviated form.</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Like the Leader, many of the codes are for machine usage, but there are some elements that provide information to catalogers.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As we discuss each type of Heading Record ; Subject, Series, Name, Genre or Title, we’ll highlight codes within the 008 field  that apply more specifically to each type of Authority Record.</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Here are some of the element codes that are found in the 008 Fixed Field that we will elaborate on later in the presentation:</a:t>
            </a:r>
            <a:endParaRPr/>
          </a:p>
          <a:p>
            <a:pPr marL="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Character position 9 indicates the kind of Authority Record you’re viewing, either Established or Reference Record</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	Character position 11 indicates the Subject Heading system being used to create the 1XX Heading</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	Character position 12 indicates the the type of series heading represented in the 1XX</a:t>
            </a:r>
            <a:endParaRPr/>
          </a:p>
          <a:p>
            <a:pPr marL="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Character position 14 indicates whether the 1XX field contains an established heading that can be used as a main (1XX) or added entry (7XX) - or in other words a name entry in a Bibliographic Record</a:t>
            </a: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Character position 15 indicates whether the 1XX field contains an established heading that can be used as a subject in a Bibliographic Record</a:t>
            </a: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Character position 16 indicates whether the 1XX field contains an established heading that can be used as a series in an 8XX field in a Bibliographic Record</a:t>
            </a:r>
            <a:endParaRPr/>
          </a:p>
          <a:p>
            <a:pPr marL="0" lvl="0" indent="0" algn="l" rtl="0">
              <a:lnSpc>
                <a:spcPct val="115000"/>
              </a:lnSpc>
              <a:spcBef>
                <a:spcPts val="0"/>
              </a:spcBef>
              <a:spcAft>
                <a:spcPts val="160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6f60dae4c3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6f60dae4c3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as with the personal name  400 field, the 410 field  generates a “See” reference. In this case See Rolling Stones.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6f60dae4c3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6f60dae4c3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a:p>
            <a:pPr marL="0" lvl="0" indent="0" algn="l" rtl="0">
              <a:lnSpc>
                <a:spcPct val="115000"/>
              </a:lnSpc>
              <a:spcBef>
                <a:spcPts val="1200"/>
              </a:spcBef>
              <a:spcAft>
                <a:spcPts val="0"/>
              </a:spcAft>
              <a:buNone/>
            </a:pPr>
            <a:r>
              <a:rPr lang="en"/>
              <a:t>There can be a Field 500 in a corporate name authority record.</a:t>
            </a:r>
            <a:endParaRPr/>
          </a:p>
          <a:p>
            <a:pPr marL="0" lvl="0" indent="0" algn="l" rtl="0">
              <a:lnSpc>
                <a:spcPct val="115000"/>
              </a:lnSpc>
              <a:spcBef>
                <a:spcPts val="1200"/>
              </a:spcBef>
              <a:spcAft>
                <a:spcPts val="0"/>
              </a:spcAft>
              <a:buNone/>
            </a:pPr>
            <a:r>
              <a:rPr lang="en"/>
              <a:t>It connects personal name headings to corporate bodies. </a:t>
            </a:r>
            <a:endParaRPr/>
          </a:p>
          <a:p>
            <a:pPr marL="0" lvl="0" indent="0" algn="l" rtl="0">
              <a:lnSpc>
                <a:spcPct val="115000"/>
              </a:lnSpc>
              <a:spcBef>
                <a:spcPts val="1200"/>
              </a:spcBef>
              <a:spcAft>
                <a:spcPts val="0"/>
              </a:spcAft>
              <a:buNone/>
            </a:pPr>
            <a:r>
              <a:rPr lang="en"/>
              <a:t>The purpose of this field in a subject authority record is to provide information about the relationship between persons and corporate bodies with which they have some involvement</a:t>
            </a:r>
            <a:endParaRPr/>
          </a:p>
          <a:p>
            <a:pPr marL="0" lvl="0" indent="0" algn="l" rtl="0">
              <a:lnSpc>
                <a:spcPct val="115000"/>
              </a:lnSpc>
              <a:spcBef>
                <a:spcPts val="1200"/>
              </a:spcBef>
              <a:spcAft>
                <a:spcPts val="0"/>
              </a:spcAft>
              <a:buNone/>
            </a:pPr>
            <a:r>
              <a:rPr lang="en"/>
              <a:t>In this example “Rolling Stones” is the established corporate name heading and the 500 fields lead to Personal Name Headings for all the members.</a:t>
            </a:r>
            <a:endParaRPr/>
          </a:p>
          <a:p>
            <a:pPr marL="0" lvl="0" indent="0" algn="l" rtl="0">
              <a:lnSpc>
                <a:spcPct val="115000"/>
              </a:lnSpc>
              <a:spcBef>
                <a:spcPts val="1200"/>
              </a:spcBef>
              <a:spcAft>
                <a:spcPts val="0"/>
              </a:spcAft>
              <a:buNone/>
            </a:pPr>
            <a:r>
              <a:rPr lang="en"/>
              <a:t>As I noted in Personal name headings |w in 4XX or 5XX headings is a control field ; in this record it provides relationship information along with |i in the 500 fields between the headings for each member and the musical group.</a:t>
            </a:r>
            <a:endParaRPr/>
          </a:p>
          <a:p>
            <a:pPr marL="457200" lvl="0" indent="0" algn="l" rtl="0">
              <a:lnSpc>
                <a:spcPct val="115000"/>
              </a:lnSpc>
              <a:spcBef>
                <a:spcPts val="1200"/>
              </a:spcBef>
              <a:spcAft>
                <a:spcPts val="0"/>
              </a:spcAft>
              <a:buNone/>
            </a:pPr>
            <a:endParaRPr/>
          </a:p>
          <a:p>
            <a:pPr marL="203200" lvl="0" indent="-203200" algn="l" rtl="0">
              <a:lnSpc>
                <a:spcPct val="115000"/>
              </a:lnSpc>
              <a:spcBef>
                <a:spcPts val="1200"/>
              </a:spcBef>
              <a:spcAft>
                <a:spcPts val="0"/>
              </a:spcAft>
              <a:buNone/>
            </a:pPr>
            <a:endParaRPr/>
          </a:p>
          <a:p>
            <a:pPr marL="45720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6f60dae4c3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6f60dae4c3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Shelly</a:t>
            </a:r>
            <a:endParaRPr/>
          </a:p>
          <a:p>
            <a:pPr marL="0" lvl="0" indent="0" algn="l" rtl="0">
              <a:lnSpc>
                <a:spcPct val="115000"/>
              </a:lnSpc>
              <a:spcBef>
                <a:spcPts val="1200"/>
              </a:spcBef>
              <a:spcAft>
                <a:spcPts val="0"/>
              </a:spcAft>
              <a:buNone/>
            </a:pPr>
            <a:r>
              <a:rPr lang="en"/>
              <a:t>Field 510 in a corporate name  authority record is referred to as a “See Also from Reference” or also sometimes known as a tracing field. </a:t>
            </a:r>
            <a:endParaRPr/>
          </a:p>
          <a:p>
            <a:pPr marL="0" lvl="0" indent="0" algn="l" rtl="0">
              <a:lnSpc>
                <a:spcPct val="115000"/>
              </a:lnSpc>
              <a:spcBef>
                <a:spcPts val="1200"/>
              </a:spcBef>
              <a:spcAft>
                <a:spcPts val="0"/>
              </a:spcAft>
              <a:buNone/>
            </a:pPr>
            <a:r>
              <a:rPr lang="en"/>
              <a:t>The purposes are the same as in a personal name authority record</a:t>
            </a:r>
            <a:endParaRPr/>
          </a:p>
          <a:p>
            <a:pPr marL="457200" lvl="0" indent="0" algn="l" rtl="0">
              <a:lnSpc>
                <a:spcPct val="115000"/>
              </a:lnSpc>
              <a:spcBef>
                <a:spcPts val="1200"/>
              </a:spcBef>
              <a:spcAft>
                <a:spcPts val="0"/>
              </a:spcAft>
              <a:buNone/>
            </a:pPr>
            <a:r>
              <a:rPr lang="en"/>
              <a:t>Provide direction from an established name heading to another established name heading (510) </a:t>
            </a:r>
            <a:endParaRPr/>
          </a:p>
          <a:p>
            <a:pPr marL="457200" lvl="0" indent="0" algn="l" rtl="0">
              <a:lnSpc>
                <a:spcPct val="115000"/>
              </a:lnSpc>
              <a:spcBef>
                <a:spcPts val="1200"/>
              </a:spcBef>
              <a:spcAft>
                <a:spcPts val="0"/>
              </a:spcAft>
              <a:buNone/>
            </a:pPr>
            <a:r>
              <a:rPr lang="en"/>
              <a:t>Help catalogers find alternate established name headings that may be used in a 110, 610 or 710 field in a bibliographic record** </a:t>
            </a:r>
            <a:endParaRPr/>
          </a:p>
          <a:p>
            <a:pPr marL="457200" lvl="0" indent="0" algn="l" rtl="0">
              <a:lnSpc>
                <a:spcPct val="115000"/>
              </a:lnSpc>
              <a:spcBef>
                <a:spcPts val="1200"/>
              </a:spcBef>
              <a:spcAft>
                <a:spcPts val="0"/>
              </a:spcAft>
              <a:buNone/>
            </a:pPr>
            <a:r>
              <a:rPr lang="en"/>
              <a:t>They are used to generate a  </a:t>
            </a:r>
            <a:r>
              <a:rPr lang="en" i="1"/>
              <a:t>see from</a:t>
            </a:r>
            <a:r>
              <a:rPr lang="en"/>
              <a:t> reference in your public catalog, that will direct users to records with an authorized name heading, which then lead to a list of  all materials by or about that person together in a search display.</a:t>
            </a:r>
            <a:endParaRPr/>
          </a:p>
          <a:p>
            <a:pPr marL="457200" lvl="0" indent="0" algn="l" rtl="0">
              <a:lnSpc>
                <a:spcPct val="115000"/>
              </a:lnSpc>
              <a:spcBef>
                <a:spcPts val="1200"/>
              </a:spcBef>
              <a:spcAft>
                <a:spcPts val="0"/>
              </a:spcAft>
              <a:buNone/>
            </a:pPr>
            <a:r>
              <a:rPr lang="en"/>
              <a:t>Here the 110 and the 510 are both esblished corporate name headings for the ALA Annual Conference.</a:t>
            </a:r>
            <a:endParaRPr/>
          </a:p>
          <a:p>
            <a:pPr marL="203200" lvl="0" indent="-203200" algn="l" rtl="0">
              <a:lnSpc>
                <a:spcPct val="115000"/>
              </a:lnSpc>
              <a:spcBef>
                <a:spcPts val="1200"/>
              </a:spcBef>
              <a:spcAft>
                <a:spcPts val="0"/>
              </a:spcAft>
              <a:buNone/>
            </a:pPr>
            <a:endParaRPr/>
          </a:p>
          <a:p>
            <a:pPr marL="45720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a:t>.</a:t>
            </a:r>
            <a:endParaRPr/>
          </a:p>
          <a:p>
            <a:pPr marL="0" lvl="0" indent="0" algn="l" rtl="0">
              <a:spcBef>
                <a:spcPts val="120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6f60dae4c3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6f60dae4c3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Subdivisions in a 410 match the subdivision in a 100 field in a name authority record except :</a:t>
            </a:r>
            <a:endParaRPr/>
          </a:p>
          <a:p>
            <a:pPr marL="0" lvl="0" indent="457200" algn="l" rtl="0">
              <a:spcBef>
                <a:spcPts val="0"/>
              </a:spcBef>
              <a:spcAft>
                <a:spcPts val="0"/>
              </a:spcAft>
              <a:buNone/>
            </a:pPr>
            <a:endParaRPr/>
          </a:p>
          <a:p>
            <a:pPr marL="0" lvl="0" indent="0" algn="l" rtl="0">
              <a:spcBef>
                <a:spcPts val="0"/>
              </a:spcBef>
              <a:spcAft>
                <a:spcPts val="0"/>
              </a:spcAft>
              <a:buNone/>
            </a:pPr>
            <a:endParaRPr/>
          </a:p>
          <a:p>
            <a:pPr marL="0" lvl="0" indent="457200" algn="l" rtl="0">
              <a:spcBef>
                <a:spcPts val="0"/>
              </a:spcBef>
              <a:spcAft>
                <a:spcPts val="0"/>
              </a:spcAft>
              <a:buNone/>
            </a:pPr>
            <a:r>
              <a:rPr lang="en"/>
              <a:t>Subfield i - relationship information	</a:t>
            </a:r>
            <a:endParaRPr/>
          </a:p>
          <a:p>
            <a:pPr marL="0" lvl="0" indent="45720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r>
              <a:rPr lang="en"/>
              <a:t>Subfield w is a control field - works the same for any 4XX or 5XX field, covered in the Topical Subject Heading Section of the Presentation</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6f60dae4c3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6f60dae4c3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demonstrates how a cataloger can use the information in a 510 field to find an alternate established name heading to use.</a:t>
            </a:r>
            <a:endParaRPr/>
          </a:p>
          <a:p>
            <a:pPr marL="0" lvl="0" indent="0" algn="l" rtl="0">
              <a:spcBef>
                <a:spcPts val="0"/>
              </a:spcBef>
              <a:spcAft>
                <a:spcPts val="0"/>
              </a:spcAft>
              <a:buNone/>
            </a:pPr>
            <a:r>
              <a:rPr lang="en"/>
              <a:t>It shows the searc result in the SkyRiver Authority File  for the term American Library Association Annual Conference</a:t>
            </a:r>
            <a:endParaRPr/>
          </a:p>
          <a:p>
            <a:pPr marL="0" lvl="0" indent="0" algn="l" rtl="0">
              <a:spcBef>
                <a:spcPts val="0"/>
              </a:spcBef>
              <a:spcAft>
                <a:spcPts val="0"/>
              </a:spcAft>
              <a:buNone/>
            </a:pPr>
            <a:endParaRPr/>
          </a:p>
          <a:p>
            <a:pPr marL="0" lvl="0" indent="0" algn="l" rtl="0">
              <a:spcBef>
                <a:spcPts val="0"/>
              </a:spcBef>
              <a:spcAft>
                <a:spcPts val="0"/>
              </a:spcAft>
              <a:buNone/>
            </a:pPr>
            <a:r>
              <a:rPr lang="en"/>
              <a:t>Result is an authority record with that form in a 110 field on the first result, but am also directed to 1 other name authority records with a different 110 heading</a:t>
            </a:r>
            <a:endParaRPr/>
          </a:p>
          <a:p>
            <a:pPr marL="0" lvl="0" indent="0" algn="l" rtl="0">
              <a:spcBef>
                <a:spcPts val="0"/>
              </a:spcBef>
              <a:spcAft>
                <a:spcPts val="0"/>
              </a:spcAft>
              <a:buNone/>
            </a:pPr>
            <a:endParaRPr/>
          </a:p>
          <a:p>
            <a:pPr marL="0" lvl="0" indent="0" algn="l" rtl="0">
              <a:spcBef>
                <a:spcPts val="0"/>
              </a:spcBef>
              <a:spcAft>
                <a:spcPts val="0"/>
              </a:spcAft>
              <a:buNone/>
            </a:pPr>
            <a:r>
              <a:rPr lang="en"/>
              <a:t>Alternative established heading is American Library Association Meeting in the red box.</a:t>
            </a:r>
            <a:endParaRPr/>
          </a:p>
          <a:p>
            <a:pPr marL="0" lvl="0" indent="0" algn="l" rtl="0">
              <a:spcBef>
                <a:spcPts val="0"/>
              </a:spcBef>
              <a:spcAft>
                <a:spcPts val="0"/>
              </a:spcAft>
              <a:buNone/>
            </a:pPr>
            <a:endParaRPr/>
          </a:p>
          <a:p>
            <a:pPr marL="0" lvl="0" indent="0" algn="l" rtl="0">
              <a:spcBef>
                <a:spcPts val="0"/>
              </a:spcBef>
              <a:spcAft>
                <a:spcPts val="0"/>
              </a:spcAft>
              <a:buNone/>
            </a:pPr>
            <a:r>
              <a:rPr lang="en"/>
              <a:t>As with topical subject and personal name 5XX fields, this also leads to a reference in the public catalog</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6f60dae4c3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6f60dae4c3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6XX notes fields contain the same tags and information as in a Personal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Some of the more commonly used 6XX fields are:</a:t>
            </a:r>
            <a:endParaRPr/>
          </a:p>
          <a:p>
            <a:pPr marL="0" lvl="0" indent="0" algn="l" rtl="0">
              <a:spcBef>
                <a:spcPts val="0"/>
              </a:spcBef>
              <a:spcAft>
                <a:spcPts val="0"/>
              </a:spcAft>
              <a:buNone/>
            </a:pPr>
            <a:endParaRPr/>
          </a:p>
          <a:p>
            <a:pPr marL="0" lvl="0" indent="0" algn="l" rtl="0">
              <a:spcBef>
                <a:spcPts val="0"/>
              </a:spcBef>
              <a:spcAft>
                <a:spcPts val="0"/>
              </a:spcAft>
              <a:buNone/>
            </a:pPr>
            <a:r>
              <a:rPr lang="en"/>
              <a:t>Will elaborate on 643/644 and 670 operate the same way in Corporate Name ARs as covered in Personal NAR</a:t>
            </a:r>
            <a:endParaRPr/>
          </a:p>
          <a:p>
            <a:pPr marL="0" lvl="0" indent="0" algn="l" rtl="0">
              <a:spcBef>
                <a:spcPts val="0"/>
              </a:spcBef>
              <a:spcAft>
                <a:spcPts val="0"/>
              </a:spcAft>
              <a:buNone/>
            </a:pPr>
            <a:endParaRPr/>
          </a:p>
          <a:p>
            <a:pPr marL="0" lvl="0" indent="0" algn="l" rtl="0">
              <a:spcBef>
                <a:spcPts val="0"/>
              </a:spcBef>
              <a:spcAft>
                <a:spcPts val="0"/>
              </a:spcAft>
              <a:buNone/>
            </a:pPr>
            <a:r>
              <a:rPr lang="en"/>
              <a:t>666 - Reference note, the 100 field is not an established heading and the note contains explanatory information </a:t>
            </a:r>
            <a:endParaRPr/>
          </a:p>
          <a:p>
            <a:pPr marL="0" lvl="0" indent="0" algn="l" rtl="0">
              <a:spcBef>
                <a:spcPts val="0"/>
              </a:spcBef>
              <a:spcAft>
                <a:spcPts val="0"/>
              </a:spcAft>
              <a:buNone/>
            </a:pPr>
            <a:endParaRPr/>
          </a:p>
          <a:p>
            <a:pPr marL="0" lvl="0" indent="0" algn="l" rtl="0">
              <a:spcBef>
                <a:spcPts val="0"/>
              </a:spcBef>
              <a:spcAft>
                <a:spcPts val="0"/>
              </a:spcAft>
              <a:buNone/>
            </a:pPr>
            <a:r>
              <a:rPr lang="en"/>
              <a:t>667/680 are General Notes - Public and Non-public</a:t>
            </a:r>
            <a:endParaRPr/>
          </a:p>
          <a:p>
            <a:pPr marL="0" lvl="0" indent="0" algn="l" rtl="0">
              <a:spcBef>
                <a:spcPts val="0"/>
              </a:spcBef>
              <a:spcAft>
                <a:spcPts val="0"/>
              </a:spcAft>
              <a:buNone/>
            </a:pPr>
            <a:endParaRPr/>
          </a:p>
          <a:p>
            <a:pPr marL="0" lvl="0" indent="0" algn="l" rtl="0">
              <a:spcBef>
                <a:spcPts val="0"/>
              </a:spcBef>
              <a:spcAft>
                <a:spcPts val="0"/>
              </a:spcAft>
              <a:buNone/>
            </a:pPr>
            <a:r>
              <a:rPr lang="en"/>
              <a:t>378 Give Biographical or Historical Data which can help to decide if the 100 field is the person that your piece is by or about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6f60dae4c3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6f60dae4c3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7XX Fields provide a machine link between headings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6f60dae4c3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6f60dae4c3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 111 in a Name Authority Record contains a conference or meeting name heading.</a:t>
            </a:r>
            <a:endParaRPr/>
          </a:p>
          <a:p>
            <a:pPr marL="0" lvl="0" indent="0" algn="l" rtl="0">
              <a:spcBef>
                <a:spcPts val="0"/>
              </a:spcBef>
              <a:spcAft>
                <a:spcPts val="0"/>
              </a:spcAft>
              <a:buNone/>
            </a:pPr>
            <a:endParaRPr/>
          </a:p>
          <a:p>
            <a:pPr marL="0" lvl="0" indent="0" algn="l" rtl="0">
              <a:spcBef>
                <a:spcPts val="0"/>
              </a:spcBef>
              <a:spcAft>
                <a:spcPts val="0"/>
              </a:spcAft>
              <a:buNone/>
            </a:pPr>
            <a:r>
              <a:rPr lang="en"/>
              <a:t>Conference Headings are constructed using the rules for Corporate Body Name Authority Record</a:t>
            </a:r>
            <a:endParaRPr/>
          </a:p>
          <a:p>
            <a:pPr marL="0" lvl="0" indent="0" algn="l" rtl="0">
              <a:spcBef>
                <a:spcPts val="0"/>
              </a:spcBef>
              <a:spcAft>
                <a:spcPts val="0"/>
              </a:spcAft>
              <a:buNone/>
            </a:pPr>
            <a:endParaRPr/>
          </a:p>
          <a:p>
            <a:pPr marL="0" lvl="0" indent="0" algn="l" rtl="0">
              <a:spcBef>
                <a:spcPts val="0"/>
              </a:spcBef>
              <a:spcAft>
                <a:spcPts val="0"/>
              </a:spcAft>
              <a:buNone/>
            </a:pPr>
            <a:r>
              <a:rPr lang="en"/>
              <a:t>Conference headings contain a meeting name used in name or name/title heading in a Name Heading Record</a:t>
            </a:r>
            <a:endParaRPr/>
          </a:p>
          <a:p>
            <a:pPr marL="0" lvl="0" indent="0" algn="l" rtl="0">
              <a:spcBef>
                <a:spcPts val="0"/>
              </a:spcBef>
              <a:spcAft>
                <a:spcPts val="0"/>
              </a:spcAft>
              <a:buNone/>
            </a:pPr>
            <a:endParaRPr/>
          </a:p>
          <a:p>
            <a:pPr marL="0" lvl="0" indent="0" algn="l" rtl="0">
              <a:spcBef>
                <a:spcPts val="0"/>
              </a:spcBef>
              <a:spcAft>
                <a:spcPts val="0"/>
              </a:spcAft>
              <a:buNone/>
            </a:pPr>
            <a:r>
              <a:rPr lang="en"/>
              <a:t>Conference Names are coded in 111 in an Authority Record and in 111, 611, or 711 in a MARC Bibliographic Record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6f8109080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6f8109080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of a 111 Conference/Meeting Name Authority Record</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6f60dae4c3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6f60dae4c3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Field 111 in a Name Authority Record contains a conference or meeting name established heading.</a:t>
            </a:r>
            <a:endParaRPr/>
          </a:p>
          <a:p>
            <a:pPr marL="0" lvl="0" indent="0" algn="l" rtl="0">
              <a:spcBef>
                <a:spcPts val="0"/>
              </a:spcBef>
              <a:spcAft>
                <a:spcPts val="0"/>
              </a:spcAft>
              <a:buNone/>
            </a:pPr>
            <a:endParaRPr/>
          </a:p>
          <a:p>
            <a:pPr marL="0" lvl="0" indent="0" algn="l" rtl="0">
              <a:spcBef>
                <a:spcPts val="0"/>
              </a:spcBef>
              <a:spcAft>
                <a:spcPts val="0"/>
              </a:spcAft>
              <a:buNone/>
            </a:pPr>
            <a:r>
              <a:rPr lang="en"/>
              <a:t>The indicators are the same as a in a 110 Corporate Name Heading</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indicator notes what type of conference name is contained in the field</a:t>
            </a:r>
            <a:endParaRPr/>
          </a:p>
          <a:p>
            <a:pPr marL="0" lvl="0" indent="0" algn="l" rtl="0">
              <a:spcBef>
                <a:spcPts val="0"/>
              </a:spcBef>
              <a:spcAft>
                <a:spcPts val="0"/>
              </a:spcAft>
              <a:buNone/>
            </a:pPr>
            <a:endParaRPr/>
          </a:p>
          <a:p>
            <a:pPr marL="0" lvl="0" indent="0" algn="l" rtl="0">
              <a:spcBef>
                <a:spcPts val="0"/>
              </a:spcBef>
              <a:spcAft>
                <a:spcPts val="0"/>
              </a:spcAft>
              <a:buNone/>
            </a:pPr>
            <a:r>
              <a:rPr lang="en"/>
              <a:t>0=Inverted name</a:t>
            </a:r>
            <a:endParaRPr/>
          </a:p>
          <a:p>
            <a:pPr marL="0" lvl="0" indent="0" algn="l" rtl="0">
              <a:spcBef>
                <a:spcPts val="0"/>
              </a:spcBef>
              <a:spcAft>
                <a:spcPts val="0"/>
              </a:spcAft>
              <a:buNone/>
            </a:pPr>
            <a:r>
              <a:rPr lang="en"/>
              <a:t>Entry element of the meeting name is a personal name       that is formatted in inverted order</a:t>
            </a:r>
            <a:endParaRPr/>
          </a:p>
          <a:p>
            <a:pPr marL="0" lvl="0" indent="0" algn="l" rtl="0">
              <a:spcBef>
                <a:spcPts val="0"/>
              </a:spcBef>
              <a:spcAft>
                <a:spcPts val="0"/>
              </a:spcAft>
              <a:buNone/>
            </a:pPr>
            <a:endParaRPr/>
          </a:p>
          <a:p>
            <a:pPr marL="0" lvl="0" indent="0" algn="l" rtl="0">
              <a:spcBef>
                <a:spcPts val="0"/>
              </a:spcBef>
              <a:spcAft>
                <a:spcPts val="0"/>
              </a:spcAft>
              <a:buNone/>
            </a:pPr>
            <a:r>
              <a:rPr lang="en"/>
              <a:t>1=Jurisdiction name</a:t>
            </a:r>
            <a:endParaRPr/>
          </a:p>
          <a:p>
            <a:pPr marL="0" lvl="0" indent="0" algn="l" rtl="0">
              <a:spcBef>
                <a:spcPts val="0"/>
              </a:spcBef>
              <a:spcAft>
                <a:spcPts val="0"/>
              </a:spcAft>
              <a:buNone/>
            </a:pPr>
            <a:r>
              <a:rPr lang="en"/>
              <a:t>Entry element is a jurisdiction name under which the name is entered</a:t>
            </a:r>
            <a:endParaRPr/>
          </a:p>
          <a:p>
            <a:pPr marL="0" lvl="0" indent="0" algn="l" rtl="0">
              <a:spcBef>
                <a:spcPts val="0"/>
              </a:spcBef>
              <a:spcAft>
                <a:spcPts val="0"/>
              </a:spcAft>
              <a:buNone/>
            </a:pPr>
            <a:endParaRPr/>
          </a:p>
          <a:p>
            <a:pPr marL="0" lvl="0" indent="0" algn="l" rtl="0">
              <a:spcBef>
                <a:spcPts val="0"/>
              </a:spcBef>
              <a:spcAft>
                <a:spcPts val="0"/>
              </a:spcAft>
              <a:buNone/>
            </a:pPr>
            <a:r>
              <a:rPr lang="en"/>
              <a:t>3=Name in direct order</a:t>
            </a:r>
            <a:endParaRPr/>
          </a:p>
          <a:p>
            <a:pPr marL="0" lvl="0" indent="0" algn="l" rtl="0">
              <a:spcBef>
                <a:spcPts val="0"/>
              </a:spcBef>
              <a:spcAft>
                <a:spcPts val="0"/>
              </a:spcAft>
              <a:buNone/>
            </a:pPr>
            <a:r>
              <a:rPr lang="en"/>
              <a:t>The meeting name is formatted in direct order.  </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indicator is blank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www.loc.gov/marc/authority/ad01x09x.html" TargetMode="Externa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1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6.xml"/><Relationship Id="rId1" Type="http://schemas.openxmlformats.org/officeDocument/2006/relationships/slideLayout" Target="../slideLayouts/slideLayout1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8.xml"/><Relationship Id="rId1" Type="http://schemas.openxmlformats.org/officeDocument/2006/relationships/slideLayout" Target="../slideLayouts/slideLayout11.xml"/><Relationship Id="rId5" Type="http://schemas.openxmlformats.org/officeDocument/2006/relationships/image" Target="../media/image128.png"/><Relationship Id="rId4" Type="http://schemas.openxmlformats.org/officeDocument/2006/relationships/image" Target="../media/image127.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notesSlide" Target="../notesSlides/notesSlide129.xml"/><Relationship Id="rId1" Type="http://schemas.openxmlformats.org/officeDocument/2006/relationships/slideLayout" Target="../slideLayouts/slideLayout3.xml"/><Relationship Id="rId6" Type="http://schemas.openxmlformats.org/officeDocument/2006/relationships/image" Target="../media/image137.jp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4.xml"/><Relationship Id="rId1" Type="http://schemas.openxmlformats.org/officeDocument/2006/relationships/slideLayout" Target="../slideLayouts/slideLayout3.xml"/><Relationship Id="rId5" Type="http://schemas.openxmlformats.org/officeDocument/2006/relationships/image" Target="../media/image148.png"/><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43.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162.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loc.gov/aba/pcc/saco/about.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15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1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169.xml"/><Relationship Id="rId1" Type="http://schemas.openxmlformats.org/officeDocument/2006/relationships/slideLayout" Target="../slideLayouts/slideLayout11.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2.xml"/><Relationship Id="rId1" Type="http://schemas.openxmlformats.org/officeDocument/2006/relationships/slideLayout" Target="../slideLayouts/slideLayout11.xml"/><Relationship Id="rId4" Type="http://schemas.openxmlformats.org/officeDocument/2006/relationships/image" Target="../media/image186.png"/></Relationships>
</file>

<file path=ppt/slides/_rels/slide17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3.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89.xml"/><Relationship Id="rId1" Type="http://schemas.openxmlformats.org/officeDocument/2006/relationships/slideLayout" Target="../slideLayouts/slideLayout3.xml"/><Relationship Id="rId4" Type="http://schemas.openxmlformats.org/officeDocument/2006/relationships/image" Target="../media/image19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hyperlink" Target="https://www.olacinc.org/olac-video-game-vocabulary" TargetMode="External"/><Relationship Id="rId2" Type="http://schemas.openxmlformats.org/officeDocument/2006/relationships/notesSlide" Target="../notesSlides/notesSlide196.xml"/><Relationship Id="rId1" Type="http://schemas.openxmlformats.org/officeDocument/2006/relationships/slideLayout" Target="../slideLayouts/slideLayout3.xml"/><Relationship Id="rId4" Type="http://schemas.openxmlformats.org/officeDocument/2006/relationships/hyperlink" Target="https://www.olacinc.org/alphabetical-list-genre-terms-olac-video-game-genre-vocabulary"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hyperlink" Target="https://mtpros.ent.sirsi.net/client/en_US/default/?dt=list" TargetMode="External"/><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hyperlink" Target="http://www.loc.gov/marc/authority" TargetMode="External"/><Relationship Id="rId2" Type="http://schemas.openxmlformats.org/officeDocument/2006/relationships/notesSlide" Target="../notesSlides/notesSlide199.xml"/><Relationship Id="rId1" Type="http://schemas.openxmlformats.org/officeDocument/2006/relationships/slideLayout" Target="../slideLayouts/slideLayout3.xml"/><Relationship Id="rId6" Type="http://schemas.openxmlformats.org/officeDocument/2006/relationships/hyperlink" Target="https://www.loc.gov/aba/pcc/naco/" TargetMode="External"/><Relationship Id="rId5" Type="http://schemas.openxmlformats.org/officeDocument/2006/relationships/hyperlink" Target="https://help.oclc.org/Metadata_Services/Authority_records/Authorities_Format_and_indexes/Get_started/10Authority_record_format" TargetMode="External"/><Relationship Id="rId4" Type="http://schemas.openxmlformats.org/officeDocument/2006/relationships/hyperlink" Target="https://www.loc.gov/aba/pcc/saco/about.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hyperlink" Target="https://www.loc.gov/aba/publications/FreeLCGFT/freelcgft.html" TargetMode="External"/><Relationship Id="rId2" Type="http://schemas.openxmlformats.org/officeDocument/2006/relationships/notesSlide" Target="../notesSlides/notesSlide200.xml"/><Relationship Id="rId1" Type="http://schemas.openxmlformats.org/officeDocument/2006/relationships/slideLayout" Target="../slideLayouts/slideLayout3.xml"/><Relationship Id="rId5" Type="http://schemas.openxmlformats.org/officeDocument/2006/relationships/hyperlink" Target="https://www.olacinc.org/olac-video-game-vocabulary" TargetMode="External"/><Relationship Id="rId4" Type="http://schemas.openxmlformats.org/officeDocument/2006/relationships/hyperlink" Target="http://www.ala.org/alcts/resources/org/cat/marc21authority"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1.xml"/><Relationship Id="rId1" Type="http://schemas.openxmlformats.org/officeDocument/2006/relationships/slideLayout" Target="../slideLayouts/slideLayout11.xml"/><Relationship Id="rId5" Type="http://schemas.openxmlformats.org/officeDocument/2006/relationships/image" Target="../media/image200.jpg"/><Relationship Id="rId4" Type="http://schemas.openxmlformats.org/officeDocument/2006/relationships/image" Target="../media/image199.jp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73.xml"/><Relationship Id="rId1" Type="http://schemas.openxmlformats.org/officeDocument/2006/relationships/slideLayout" Target="../slideLayouts/slideLayout11.xml"/><Relationship Id="rId5" Type="http://schemas.openxmlformats.org/officeDocument/2006/relationships/image" Target="../media/image82.png"/><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hyperlink" Target="http://www.loc.gov/marc/authority/ad01x09x.html"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4.png"/><Relationship Id="rId7"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95.png"/><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11.xml"/><Relationship Id="rId4" Type="http://schemas.openxmlformats.org/officeDocument/2006/relationships/image" Target="../media/image104.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58875" y="1208472"/>
            <a:ext cx="7136700" cy="75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solidFill>
                  <a:srgbClr val="EF6C00"/>
                </a:solidFill>
              </a:rPr>
              <a:t>Introduction to Authority Control</a:t>
            </a:r>
            <a:endParaRPr/>
          </a:p>
        </p:txBody>
      </p:sp>
      <p:sp>
        <p:nvSpPr>
          <p:cNvPr id="67" name="Google Shape;67;p13"/>
          <p:cNvSpPr txBox="1">
            <a:spLocks noGrp="1"/>
          </p:cNvSpPr>
          <p:nvPr>
            <p:ph type="subTitle" idx="1"/>
          </p:nvPr>
        </p:nvSpPr>
        <p:spPr>
          <a:xfrm>
            <a:off x="969650" y="1831350"/>
            <a:ext cx="6895500" cy="2027700"/>
          </a:xfrm>
          <a:prstGeom prst="rect">
            <a:avLst/>
          </a:prstGeom>
        </p:spPr>
        <p:txBody>
          <a:bodyPr spcFirstLastPara="1" wrap="square" lIns="91425" tIns="91425" rIns="91425" bIns="91425" anchor="t" anchorCtr="0">
            <a:noAutofit/>
          </a:bodyPr>
          <a:lstStyle/>
          <a:p>
            <a:pPr marL="914400" lvl="0" indent="457200" algn="just" rtl="0">
              <a:lnSpc>
                <a:spcPct val="115000"/>
              </a:lnSpc>
              <a:spcBef>
                <a:spcPts val="1600"/>
              </a:spcBef>
              <a:spcAft>
                <a:spcPts val="0"/>
              </a:spcAft>
              <a:buNone/>
            </a:pPr>
            <a:r>
              <a:rPr lang="en" sz="1400" b="1">
                <a:solidFill>
                  <a:srgbClr val="695D46"/>
                </a:solidFill>
              </a:rPr>
              <a:t>Rosemary Groenwald, Mount Prospect Public Library</a:t>
            </a:r>
            <a:endParaRPr sz="1400" b="1">
              <a:solidFill>
                <a:srgbClr val="695D46"/>
              </a:solidFill>
            </a:endParaRPr>
          </a:p>
          <a:p>
            <a:pPr marL="0" lvl="0" indent="0" algn="ctr" rtl="0">
              <a:lnSpc>
                <a:spcPct val="115000"/>
              </a:lnSpc>
              <a:spcBef>
                <a:spcPts val="1600"/>
              </a:spcBef>
              <a:spcAft>
                <a:spcPts val="0"/>
              </a:spcAft>
              <a:buNone/>
            </a:pPr>
            <a:r>
              <a:rPr lang="en" sz="1400" b="1">
                <a:solidFill>
                  <a:srgbClr val="695D46"/>
                </a:solidFill>
              </a:rPr>
              <a:t>Laura Murff, Lisle Library District</a:t>
            </a:r>
            <a:endParaRPr sz="1400" b="1">
              <a:solidFill>
                <a:srgbClr val="695D46"/>
              </a:solidFill>
            </a:endParaRPr>
          </a:p>
          <a:p>
            <a:pPr marL="0" lvl="0" indent="0" algn="ctr" rtl="0">
              <a:lnSpc>
                <a:spcPct val="115000"/>
              </a:lnSpc>
              <a:spcBef>
                <a:spcPts val="1600"/>
              </a:spcBef>
              <a:spcAft>
                <a:spcPts val="0"/>
              </a:spcAft>
              <a:buNone/>
            </a:pPr>
            <a:r>
              <a:rPr lang="en" sz="1400" b="1">
                <a:solidFill>
                  <a:srgbClr val="695D46"/>
                </a:solidFill>
              </a:rPr>
              <a:t>Shelly Sandstrom, Naperville Public Library</a:t>
            </a:r>
            <a:endParaRPr sz="1400" b="1">
              <a:solidFill>
                <a:srgbClr val="695D46"/>
              </a:solidFill>
            </a:endParaRPr>
          </a:p>
          <a:p>
            <a:pPr marL="0" lvl="0" indent="0" algn="ctr" rtl="0">
              <a:spcBef>
                <a:spcPts val="160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158400" y="1165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008 Fixed Field Display</a:t>
            </a:r>
            <a:endParaRPr>
              <a:latin typeface="Arial"/>
              <a:ea typeface="Arial"/>
              <a:cs typeface="Arial"/>
              <a:sym typeface="Arial"/>
            </a:endParaRPr>
          </a:p>
        </p:txBody>
      </p:sp>
      <p:sp>
        <p:nvSpPr>
          <p:cNvPr id="140" name="Google Shape;140;p22"/>
          <p:cNvSpPr txBox="1">
            <a:spLocks noGrp="1"/>
          </p:cNvSpPr>
          <p:nvPr>
            <p:ph type="body" idx="1"/>
          </p:nvPr>
        </p:nvSpPr>
        <p:spPr>
          <a:xfrm>
            <a:off x="311700" y="992700"/>
            <a:ext cx="8520600" cy="4150800"/>
          </a:xfrm>
          <a:prstGeom prst="rect">
            <a:avLst/>
          </a:prstGeom>
        </p:spPr>
        <p:txBody>
          <a:bodyPr spcFirstLastPara="1" wrap="square" lIns="91425" tIns="91425" rIns="91425" bIns="91425" anchor="t" anchorCtr="0">
            <a:noAutofit/>
          </a:bodyPr>
          <a:lstStyle/>
          <a:p>
            <a:pPr marL="2743200" lvl="0" indent="0" algn="l" rtl="0">
              <a:spcBef>
                <a:spcPts val="0"/>
              </a:spcBef>
              <a:spcAft>
                <a:spcPts val="1600"/>
              </a:spcAft>
              <a:buNone/>
            </a:pPr>
            <a:r>
              <a:rPr lang="en" sz="2400" b="1">
                <a:solidFill>
                  <a:srgbClr val="000000"/>
                </a:solidFill>
                <a:latin typeface="Arial"/>
                <a:ea typeface="Arial"/>
                <a:cs typeface="Arial"/>
                <a:sym typeface="Arial"/>
              </a:rPr>
              <a:t>SkyRiver</a:t>
            </a:r>
            <a:endParaRPr sz="2400" b="1">
              <a:solidFill>
                <a:srgbClr val="000000"/>
              </a:solidFill>
              <a:latin typeface="Arial"/>
              <a:ea typeface="Arial"/>
              <a:cs typeface="Arial"/>
              <a:sym typeface="Arial"/>
            </a:endParaRPr>
          </a:p>
        </p:txBody>
      </p:sp>
      <p:pic>
        <p:nvPicPr>
          <p:cNvPr id="141" name="Google Shape;141;p22"/>
          <p:cNvPicPr preferRelativeResize="0"/>
          <p:nvPr/>
        </p:nvPicPr>
        <p:blipFill>
          <a:blip r:embed="rId3">
            <a:alphaModFix/>
          </a:blip>
          <a:stretch>
            <a:fillRect/>
          </a:stretch>
        </p:blipFill>
        <p:spPr>
          <a:xfrm>
            <a:off x="706400" y="4104850"/>
            <a:ext cx="6942976" cy="455900"/>
          </a:xfrm>
          <a:prstGeom prst="rect">
            <a:avLst/>
          </a:prstGeom>
          <a:noFill/>
          <a:ln>
            <a:noFill/>
          </a:ln>
        </p:spPr>
      </p:pic>
      <p:sp>
        <p:nvSpPr>
          <p:cNvPr id="142" name="Google Shape;142;p22"/>
          <p:cNvSpPr txBox="1"/>
          <p:nvPr/>
        </p:nvSpPr>
        <p:spPr>
          <a:xfrm>
            <a:off x="2977825" y="3474125"/>
            <a:ext cx="6497100" cy="7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43" name="Google Shape;143;p22"/>
          <p:cNvPicPr preferRelativeResize="0"/>
          <p:nvPr/>
        </p:nvPicPr>
        <p:blipFill rotWithShape="1">
          <a:blip r:embed="rId4">
            <a:alphaModFix/>
          </a:blip>
          <a:srcRect l="2432" t="29777" r="26650" b="2098"/>
          <a:stretch/>
        </p:blipFill>
        <p:spPr>
          <a:xfrm>
            <a:off x="1307225" y="1703000"/>
            <a:ext cx="5741325" cy="1522750"/>
          </a:xfrm>
          <a:prstGeom prst="rect">
            <a:avLst/>
          </a:prstGeom>
          <a:noFill/>
          <a:ln>
            <a:noFill/>
          </a:ln>
        </p:spPr>
      </p:pic>
      <p:sp>
        <p:nvSpPr>
          <p:cNvPr id="144" name="Google Shape;144;p22"/>
          <p:cNvSpPr txBox="1"/>
          <p:nvPr/>
        </p:nvSpPr>
        <p:spPr>
          <a:xfrm>
            <a:off x="2129125" y="4295250"/>
            <a:ext cx="73458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45" name="Google Shape;145;p22"/>
          <p:cNvSpPr txBox="1"/>
          <p:nvPr/>
        </p:nvSpPr>
        <p:spPr>
          <a:xfrm>
            <a:off x="5816650" y="2026975"/>
            <a:ext cx="1231800" cy="294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46" name="Google Shape;146;p22"/>
          <p:cNvSpPr txBox="1"/>
          <p:nvPr/>
        </p:nvSpPr>
        <p:spPr>
          <a:xfrm>
            <a:off x="4556650" y="4149975"/>
            <a:ext cx="241500" cy="294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47" name="Google Shape;147;p22"/>
          <p:cNvSpPr txBox="1"/>
          <p:nvPr/>
        </p:nvSpPr>
        <p:spPr>
          <a:xfrm>
            <a:off x="899100" y="3524650"/>
            <a:ext cx="7345800" cy="857100"/>
          </a:xfrm>
          <a:prstGeom prst="rect">
            <a:avLst/>
          </a:prstGeom>
          <a:noFill/>
          <a:ln>
            <a:noFill/>
          </a:ln>
        </p:spPr>
        <p:txBody>
          <a:bodyPr spcFirstLastPara="1" wrap="square" lIns="91425" tIns="91425" rIns="91425" bIns="91425" anchor="t" anchorCtr="0">
            <a:noAutofit/>
          </a:bodyPr>
          <a:lstStyle/>
          <a:p>
            <a:pPr marL="1828800" lvl="0" indent="457200" algn="l" rtl="0">
              <a:spcBef>
                <a:spcPts val="0"/>
              </a:spcBef>
              <a:spcAft>
                <a:spcPts val="0"/>
              </a:spcAft>
              <a:buNone/>
            </a:pPr>
            <a:r>
              <a:rPr lang="en" sz="2400" b="1"/>
              <a:t>Sierra</a:t>
            </a:r>
            <a:endParaRPr sz="2400" b="1"/>
          </a:p>
        </p:txBody>
      </p:sp>
      <p:sp>
        <p:nvSpPr>
          <p:cNvPr id="148" name="Google Shape;148;p22"/>
          <p:cNvSpPr txBox="1"/>
          <p:nvPr/>
        </p:nvSpPr>
        <p:spPr>
          <a:xfrm>
            <a:off x="6405575" y="369100"/>
            <a:ext cx="2190900" cy="5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a:t>
            </a:r>
            <a:r>
              <a:rPr lang="en" b="1">
                <a:solidFill>
                  <a:srgbClr val="FF0000"/>
                </a:solidFill>
                <a:uFill>
                  <a:noFill/>
                </a:uFill>
                <a:hlinkClick r:id="rId5"/>
              </a:rPr>
              <a:t>oc.gov/marc/authority</a:t>
            </a:r>
            <a:r>
              <a:rPr lang="en" b="1"/>
              <a:t> </a:t>
            </a:r>
            <a:endParaRPr>
              <a:latin typeface="Open Sans"/>
              <a:ea typeface="Open Sans"/>
              <a:cs typeface="Open Sans"/>
              <a:sym typeface="Open San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12"/>
          <p:cNvSpPr txBox="1">
            <a:spLocks noGrp="1"/>
          </p:cNvSpPr>
          <p:nvPr>
            <p:ph type="title"/>
          </p:nvPr>
        </p:nvSpPr>
        <p:spPr>
          <a:xfrm>
            <a:off x="61375" y="0"/>
            <a:ext cx="8520600" cy="5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latin typeface="Arial"/>
                <a:ea typeface="Arial"/>
                <a:cs typeface="Arial"/>
                <a:sym typeface="Arial"/>
              </a:rPr>
              <a:t>111 subfields</a:t>
            </a:r>
            <a:endParaRPr sz="3000" dirty="0">
              <a:latin typeface="Arial"/>
              <a:ea typeface="Arial"/>
              <a:cs typeface="Arial"/>
              <a:sym typeface="Arial"/>
            </a:endParaRPr>
          </a:p>
        </p:txBody>
      </p:sp>
      <p:sp>
        <p:nvSpPr>
          <p:cNvPr id="891" name="Google Shape;891;p112"/>
          <p:cNvSpPr txBox="1">
            <a:spLocks noGrp="1"/>
          </p:cNvSpPr>
          <p:nvPr>
            <p:ph type="body" idx="1"/>
          </p:nvPr>
        </p:nvSpPr>
        <p:spPr>
          <a:xfrm>
            <a:off x="253899" y="582950"/>
            <a:ext cx="4499635" cy="438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latin typeface="Arial"/>
                <a:ea typeface="Arial"/>
                <a:cs typeface="Arial"/>
                <a:sym typeface="Arial"/>
              </a:rPr>
              <a:t>|a 	Meeting Name or a Jurisdiction Name</a:t>
            </a:r>
            <a:endParaRPr sz="1400" b="1" dirty="0">
              <a:latin typeface="Arial"/>
              <a:ea typeface="Arial"/>
              <a:cs typeface="Arial"/>
              <a:sym typeface="Arial"/>
            </a:endParaRPr>
          </a:p>
          <a:p>
            <a:pPr marL="0" lvl="0" indent="0" algn="l" rtl="0">
              <a:spcBef>
                <a:spcPts val="1600"/>
              </a:spcBef>
              <a:spcAft>
                <a:spcPts val="0"/>
              </a:spcAft>
              <a:buNone/>
            </a:pPr>
            <a:r>
              <a:rPr lang="en" sz="1400" b="1" dirty="0">
                <a:latin typeface="Arial"/>
                <a:ea typeface="Arial"/>
                <a:cs typeface="Arial"/>
                <a:sym typeface="Arial"/>
              </a:rPr>
              <a:t>|c	Location of a Meeting</a:t>
            </a:r>
            <a:endParaRPr sz="1400" b="1" dirty="0">
              <a:latin typeface="Arial"/>
              <a:ea typeface="Arial"/>
              <a:cs typeface="Arial"/>
              <a:sym typeface="Arial"/>
            </a:endParaRPr>
          </a:p>
          <a:p>
            <a:pPr marL="0" lvl="0" indent="0" algn="l" rtl="0">
              <a:spcBef>
                <a:spcPts val="1600"/>
              </a:spcBef>
              <a:spcAft>
                <a:spcPts val="0"/>
              </a:spcAft>
              <a:buNone/>
            </a:pPr>
            <a:r>
              <a:rPr lang="en" sz="1400" b="1" dirty="0">
                <a:latin typeface="Arial"/>
                <a:ea typeface="Arial"/>
                <a:cs typeface="Arial"/>
                <a:sym typeface="Arial"/>
              </a:rPr>
              <a:t>|d	Dates of a Meeting or Treaty Signing</a:t>
            </a:r>
            <a:endParaRPr sz="1400" b="1" dirty="0">
              <a:latin typeface="Arial"/>
              <a:ea typeface="Arial"/>
              <a:cs typeface="Arial"/>
              <a:sym typeface="Arial"/>
            </a:endParaRPr>
          </a:p>
          <a:p>
            <a:pPr marL="0" lvl="0" indent="0" algn="l" rtl="0">
              <a:spcBef>
                <a:spcPts val="1600"/>
              </a:spcBef>
              <a:spcAft>
                <a:spcPts val="0"/>
              </a:spcAft>
              <a:buNone/>
            </a:pPr>
            <a:r>
              <a:rPr lang="en" sz="1400" b="1" dirty="0">
                <a:latin typeface="Arial"/>
                <a:ea typeface="Arial"/>
                <a:cs typeface="Arial"/>
                <a:sym typeface="Arial"/>
              </a:rPr>
              <a:t>|e	Subordinate Unit</a:t>
            </a:r>
            <a:endParaRPr sz="1400" b="1" dirty="0">
              <a:latin typeface="Arial"/>
              <a:ea typeface="Arial"/>
              <a:cs typeface="Arial"/>
              <a:sym typeface="Arial"/>
            </a:endParaRPr>
          </a:p>
          <a:p>
            <a:pPr marL="0" lvl="0" indent="0" algn="l" rtl="0">
              <a:spcBef>
                <a:spcPts val="1600"/>
              </a:spcBef>
              <a:spcAft>
                <a:spcPts val="0"/>
              </a:spcAft>
              <a:buNone/>
            </a:pPr>
            <a:r>
              <a:rPr lang="en" sz="1400" b="1" dirty="0">
                <a:latin typeface="Arial"/>
                <a:ea typeface="Arial"/>
                <a:cs typeface="Arial"/>
                <a:sym typeface="Arial"/>
              </a:rPr>
              <a:t>|f 	Date of a work</a:t>
            </a:r>
            <a:endParaRPr sz="1400" b="1" dirty="0">
              <a:latin typeface="Arial"/>
              <a:ea typeface="Arial"/>
              <a:cs typeface="Arial"/>
              <a:sym typeface="Arial"/>
            </a:endParaRPr>
          </a:p>
          <a:p>
            <a:pPr marL="0" lvl="0" indent="0" algn="l" rtl="0">
              <a:spcBef>
                <a:spcPts val="1600"/>
              </a:spcBef>
              <a:spcAft>
                <a:spcPts val="0"/>
              </a:spcAft>
              <a:buNone/>
            </a:pPr>
            <a:r>
              <a:rPr lang="en" sz="1400" b="1" dirty="0">
                <a:latin typeface="Arial"/>
                <a:ea typeface="Arial"/>
                <a:cs typeface="Arial"/>
                <a:sym typeface="Arial"/>
              </a:rPr>
              <a:t>|g 	Miscellaneous information</a:t>
            </a:r>
            <a:endParaRPr sz="1400" b="1" dirty="0">
              <a:latin typeface="Arial"/>
              <a:ea typeface="Arial"/>
              <a:cs typeface="Arial"/>
              <a:sym typeface="Arial"/>
            </a:endParaRPr>
          </a:p>
          <a:p>
            <a:pPr marL="0" lvl="0" indent="0" algn="l" rtl="0">
              <a:spcBef>
                <a:spcPts val="1600"/>
              </a:spcBef>
              <a:spcAft>
                <a:spcPts val="0"/>
              </a:spcAft>
              <a:buNone/>
            </a:pPr>
            <a:r>
              <a:rPr lang="en" sz="1400" b="1" dirty="0">
                <a:latin typeface="Arial"/>
                <a:ea typeface="Arial"/>
                <a:cs typeface="Arial"/>
                <a:sym typeface="Arial"/>
              </a:rPr>
              <a:t>|k 	Form subheading</a:t>
            </a:r>
            <a:endParaRPr sz="1400" b="1" dirty="0">
              <a:latin typeface="Arial"/>
              <a:ea typeface="Arial"/>
              <a:cs typeface="Arial"/>
              <a:sym typeface="Arial"/>
            </a:endParaRPr>
          </a:p>
          <a:p>
            <a:pPr marL="0" lvl="0" indent="0" algn="l" rtl="0">
              <a:spcBef>
                <a:spcPts val="1600"/>
              </a:spcBef>
              <a:spcAft>
                <a:spcPts val="0"/>
              </a:spcAft>
              <a:buNone/>
            </a:pPr>
            <a:r>
              <a:rPr lang="en" sz="1400" b="1" dirty="0">
                <a:latin typeface="Arial"/>
                <a:ea typeface="Arial"/>
                <a:cs typeface="Arial"/>
                <a:sym typeface="Arial"/>
              </a:rPr>
              <a:t>|l 	Language of a work</a:t>
            </a:r>
            <a:endParaRPr sz="1400" b="1" dirty="0">
              <a:latin typeface="Arial"/>
              <a:ea typeface="Arial"/>
              <a:cs typeface="Arial"/>
              <a:sym typeface="Arial"/>
            </a:endParaRPr>
          </a:p>
          <a:p>
            <a:pPr marL="0" lvl="0" indent="0" algn="l" rtl="0">
              <a:spcBef>
                <a:spcPts val="1600"/>
              </a:spcBef>
              <a:spcAft>
                <a:spcPts val="0"/>
              </a:spcAft>
              <a:buNone/>
            </a:pPr>
            <a:r>
              <a:rPr lang="en" sz="1400" b="1" dirty="0">
                <a:latin typeface="Arial"/>
                <a:ea typeface="Arial"/>
                <a:cs typeface="Arial"/>
                <a:sym typeface="Arial"/>
              </a:rPr>
              <a:t>|n 	Number of part/section/meeting</a:t>
            </a:r>
            <a:endParaRPr sz="1400" b="1" dirty="0">
              <a:latin typeface="Arial"/>
              <a:ea typeface="Arial"/>
              <a:cs typeface="Arial"/>
              <a:sym typeface="Arial"/>
            </a:endParaRPr>
          </a:p>
          <a:p>
            <a:pPr marL="0" lvl="0" indent="0" algn="l" rtl="0">
              <a:spcBef>
                <a:spcPts val="1600"/>
              </a:spcBef>
              <a:spcAft>
                <a:spcPts val="0"/>
              </a:spcAft>
              <a:buNone/>
            </a:pPr>
            <a:endParaRPr b="1" dirty="0">
              <a:latin typeface="Arial"/>
              <a:ea typeface="Arial"/>
              <a:cs typeface="Arial"/>
              <a:sym typeface="Arial"/>
            </a:endParaRPr>
          </a:p>
          <a:p>
            <a:pPr marL="0" lvl="0" indent="0" algn="l" rtl="0">
              <a:lnSpc>
                <a:spcPct val="100000"/>
              </a:lnSpc>
              <a:spcBef>
                <a:spcPts val="1600"/>
              </a:spcBef>
              <a:spcAft>
                <a:spcPts val="0"/>
              </a:spcAft>
              <a:buNone/>
            </a:pPr>
            <a:endParaRPr b="1" dirty="0">
              <a:latin typeface="Arial"/>
              <a:ea typeface="Arial"/>
              <a:cs typeface="Arial"/>
              <a:sym typeface="Arial"/>
            </a:endParaRPr>
          </a:p>
          <a:p>
            <a:pPr marL="0" lvl="0" indent="0" algn="l" rtl="0">
              <a:lnSpc>
                <a:spcPct val="100000"/>
              </a:lnSpc>
              <a:spcBef>
                <a:spcPts val="1600"/>
              </a:spcBef>
              <a:spcAft>
                <a:spcPts val="0"/>
              </a:spcAft>
              <a:buNone/>
            </a:pPr>
            <a:endParaRPr b="1" dirty="0">
              <a:latin typeface="Arial"/>
              <a:ea typeface="Arial"/>
              <a:cs typeface="Arial"/>
              <a:sym typeface="Arial"/>
            </a:endParaRPr>
          </a:p>
          <a:p>
            <a:pPr marL="0" lvl="0" indent="0" algn="l" rtl="0">
              <a:spcBef>
                <a:spcPts val="1600"/>
              </a:spcBef>
              <a:spcAft>
                <a:spcPts val="1600"/>
              </a:spcAft>
              <a:buNone/>
            </a:pPr>
            <a:endParaRPr dirty="0"/>
          </a:p>
        </p:txBody>
      </p:sp>
      <p:sp>
        <p:nvSpPr>
          <p:cNvPr id="892" name="Google Shape;892;p112"/>
          <p:cNvSpPr txBox="1"/>
          <p:nvPr/>
        </p:nvSpPr>
        <p:spPr>
          <a:xfrm>
            <a:off x="4611200" y="615800"/>
            <a:ext cx="4854900" cy="43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|t	 Title of a work</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13"/>
          <p:cNvSpPr txBox="1"/>
          <p:nvPr/>
        </p:nvSpPr>
        <p:spPr>
          <a:xfrm>
            <a:off x="174675" y="356500"/>
            <a:ext cx="3639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898" name="Google Shape;898;p113"/>
          <p:cNvSpPr txBox="1"/>
          <p:nvPr/>
        </p:nvSpPr>
        <p:spPr>
          <a:xfrm>
            <a:off x="373550" y="113375"/>
            <a:ext cx="45588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Open Sans"/>
              <a:ea typeface="Open Sans"/>
              <a:cs typeface="Open Sans"/>
              <a:sym typeface="Open Sans"/>
            </a:endParaRPr>
          </a:p>
        </p:txBody>
      </p:sp>
      <p:graphicFrame>
        <p:nvGraphicFramePr>
          <p:cNvPr id="899" name="Google Shape;899;p113"/>
          <p:cNvGraphicFramePr/>
          <p:nvPr/>
        </p:nvGraphicFramePr>
        <p:xfrm>
          <a:off x="187088" y="1253988"/>
          <a:ext cx="8769800" cy="2956921"/>
        </p:xfrm>
        <a:graphic>
          <a:graphicData uri="http://schemas.openxmlformats.org/drawingml/2006/table">
            <a:tbl>
              <a:tblPr>
                <a:noFill/>
                <a:tableStyleId>{083B2F58-3CC9-4136-9E9E-2C692947CF84}</a:tableStyleId>
              </a:tblPr>
              <a:tblGrid>
                <a:gridCol w="4336850">
                  <a:extLst>
                    <a:ext uri="{9D8B030D-6E8A-4147-A177-3AD203B41FA5}">
                      <a16:colId xmlns:a16="http://schemas.microsoft.com/office/drawing/2014/main" val="20000"/>
                    </a:ext>
                  </a:extLst>
                </a:gridCol>
                <a:gridCol w="4432950">
                  <a:extLst>
                    <a:ext uri="{9D8B030D-6E8A-4147-A177-3AD203B41FA5}">
                      <a16:colId xmlns:a16="http://schemas.microsoft.com/office/drawing/2014/main" val="20001"/>
                    </a:ext>
                  </a:extLst>
                </a:gridCol>
              </a:tblGrid>
              <a:tr h="448325">
                <a:tc>
                  <a:txBody>
                    <a:bodyPr/>
                    <a:lstStyle/>
                    <a:p>
                      <a:pPr marL="0" lvl="0" indent="0" algn="l" rtl="0">
                        <a:lnSpc>
                          <a:spcPct val="115000"/>
                        </a:lnSpc>
                        <a:spcBef>
                          <a:spcPts val="1200"/>
                        </a:spcBef>
                        <a:spcAft>
                          <a:spcPts val="0"/>
                        </a:spcAft>
                        <a:buNone/>
                      </a:pPr>
                      <a:r>
                        <a:rPr lang="en" sz="1800" b="1"/>
                        <a:t>Established Heading in a NAR</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800" b="1"/>
                        <a:t> Bibliographic Record</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857500">
                <a:tc>
                  <a:txBody>
                    <a:bodyPr/>
                    <a:lstStyle/>
                    <a:p>
                      <a:pPr marL="0" lvl="0" indent="0" algn="l" rtl="0">
                        <a:lnSpc>
                          <a:spcPct val="115000"/>
                        </a:lnSpc>
                        <a:spcBef>
                          <a:spcPts val="1200"/>
                        </a:spcBef>
                        <a:spcAft>
                          <a:spcPts val="0"/>
                        </a:spcAft>
                        <a:buNone/>
                      </a:pPr>
                      <a:endParaRPr b="1">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57500">
                <a:tc>
                  <a:txBody>
                    <a:bodyPr/>
                    <a:lstStyle/>
                    <a:p>
                      <a:pPr marL="0" lvl="0" indent="0" algn="l" rtl="0">
                        <a:lnSpc>
                          <a:spcPct val="115000"/>
                        </a:lnSpc>
                        <a:spcBef>
                          <a:spcPts val="1200"/>
                        </a:spcBef>
                        <a:spcAft>
                          <a:spcPts val="0"/>
                        </a:spcAft>
                        <a:buNone/>
                      </a:pPr>
                      <a:endParaRPr b="1">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62750">
                <a:tc>
                  <a:txBody>
                    <a:bodyPr/>
                    <a:lstStyle/>
                    <a:p>
                      <a:pPr marL="0" lvl="0" indent="0" algn="l" rtl="0">
                        <a:lnSpc>
                          <a:spcPct val="115000"/>
                        </a:lnSpc>
                        <a:spcBef>
                          <a:spcPts val="1200"/>
                        </a:spcBef>
                        <a:spcAft>
                          <a:spcPts val="0"/>
                        </a:spcAft>
                        <a:buNone/>
                      </a:pPr>
                      <a:r>
                        <a:rPr lang="en" b="1">
                          <a:latin typeface="Times New Roman"/>
                          <a:ea typeface="Times New Roman"/>
                          <a:cs typeface="Times New Roman"/>
                          <a:sym typeface="Times New Roman"/>
                        </a:rPr>
                        <a:t> </a:t>
                      </a:r>
                      <a:endParaRPr b="1">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900" name="Google Shape;900;p113"/>
          <p:cNvPicPr preferRelativeResize="0"/>
          <p:nvPr/>
        </p:nvPicPr>
        <p:blipFill>
          <a:blip r:embed="rId3">
            <a:alphaModFix/>
          </a:blip>
          <a:stretch>
            <a:fillRect/>
          </a:stretch>
        </p:blipFill>
        <p:spPr>
          <a:xfrm>
            <a:off x="323425" y="3780300"/>
            <a:ext cx="4200525" cy="487950"/>
          </a:xfrm>
          <a:prstGeom prst="rect">
            <a:avLst/>
          </a:prstGeom>
          <a:noFill/>
          <a:ln>
            <a:noFill/>
          </a:ln>
        </p:spPr>
      </p:pic>
      <p:pic>
        <p:nvPicPr>
          <p:cNvPr id="901" name="Google Shape;901;p113"/>
          <p:cNvPicPr preferRelativeResize="0"/>
          <p:nvPr/>
        </p:nvPicPr>
        <p:blipFill>
          <a:blip r:embed="rId4">
            <a:alphaModFix/>
          </a:blip>
          <a:stretch>
            <a:fillRect/>
          </a:stretch>
        </p:blipFill>
        <p:spPr>
          <a:xfrm>
            <a:off x="4793350" y="3742275"/>
            <a:ext cx="3822200" cy="564000"/>
          </a:xfrm>
          <a:prstGeom prst="rect">
            <a:avLst/>
          </a:prstGeom>
          <a:noFill/>
          <a:ln>
            <a:noFill/>
          </a:ln>
        </p:spPr>
      </p:pic>
      <p:sp>
        <p:nvSpPr>
          <p:cNvPr id="902" name="Google Shape;902;p113"/>
          <p:cNvSpPr txBox="1"/>
          <p:nvPr/>
        </p:nvSpPr>
        <p:spPr>
          <a:xfrm>
            <a:off x="174675" y="134350"/>
            <a:ext cx="8330100" cy="76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chemeClr val="accent1"/>
                </a:solidFill>
              </a:rPr>
              <a:t>Conference Name Headings in AR -BR</a:t>
            </a:r>
            <a:endParaRPr sz="1800">
              <a:latin typeface="Open Sans"/>
              <a:ea typeface="Open Sans"/>
              <a:cs typeface="Open Sans"/>
              <a:sym typeface="Open Sans"/>
            </a:endParaRPr>
          </a:p>
          <a:p>
            <a:pPr marL="0" lvl="0" indent="0" algn="l" rtl="0">
              <a:spcBef>
                <a:spcPts val="0"/>
              </a:spcBef>
              <a:spcAft>
                <a:spcPts val="0"/>
              </a:spcAft>
              <a:buNone/>
            </a:pPr>
            <a:endParaRPr sz="3600" b="1">
              <a:solidFill>
                <a:schemeClr val="accent1"/>
              </a:solidFill>
            </a:endParaRPr>
          </a:p>
        </p:txBody>
      </p:sp>
      <p:pic>
        <p:nvPicPr>
          <p:cNvPr id="903" name="Google Shape;903;p113"/>
          <p:cNvPicPr preferRelativeResize="0"/>
          <p:nvPr/>
        </p:nvPicPr>
        <p:blipFill>
          <a:blip r:embed="rId5">
            <a:alphaModFix/>
          </a:blip>
          <a:stretch>
            <a:fillRect/>
          </a:stretch>
        </p:blipFill>
        <p:spPr>
          <a:xfrm>
            <a:off x="4724400" y="2981963"/>
            <a:ext cx="4058038" cy="393192"/>
          </a:xfrm>
          <a:prstGeom prst="rect">
            <a:avLst/>
          </a:prstGeom>
          <a:noFill/>
          <a:ln>
            <a:noFill/>
          </a:ln>
        </p:spPr>
      </p:pic>
      <p:pic>
        <p:nvPicPr>
          <p:cNvPr id="904" name="Google Shape;904;p113"/>
          <p:cNvPicPr preferRelativeResize="0"/>
          <p:nvPr/>
        </p:nvPicPr>
        <p:blipFill>
          <a:blip r:embed="rId6">
            <a:alphaModFix/>
          </a:blip>
          <a:stretch>
            <a:fillRect/>
          </a:stretch>
        </p:blipFill>
        <p:spPr>
          <a:xfrm>
            <a:off x="187100" y="2972825"/>
            <a:ext cx="4194556" cy="420624"/>
          </a:xfrm>
          <a:prstGeom prst="rect">
            <a:avLst/>
          </a:prstGeom>
          <a:noFill/>
          <a:ln>
            <a:noFill/>
          </a:ln>
        </p:spPr>
      </p:pic>
      <p:pic>
        <p:nvPicPr>
          <p:cNvPr id="905" name="Google Shape;905;p113"/>
          <p:cNvPicPr preferRelativeResize="0"/>
          <p:nvPr/>
        </p:nvPicPr>
        <p:blipFill>
          <a:blip r:embed="rId3">
            <a:alphaModFix/>
          </a:blip>
          <a:stretch>
            <a:fillRect/>
          </a:stretch>
        </p:blipFill>
        <p:spPr>
          <a:xfrm>
            <a:off x="323425" y="2030375"/>
            <a:ext cx="4200525" cy="487950"/>
          </a:xfrm>
          <a:prstGeom prst="rect">
            <a:avLst/>
          </a:prstGeom>
          <a:noFill/>
          <a:ln>
            <a:noFill/>
          </a:ln>
        </p:spPr>
      </p:pic>
      <p:pic>
        <p:nvPicPr>
          <p:cNvPr id="906" name="Google Shape;906;p113"/>
          <p:cNvPicPr preferRelativeResize="0"/>
          <p:nvPr/>
        </p:nvPicPr>
        <p:blipFill>
          <a:blip r:embed="rId7">
            <a:alphaModFix/>
          </a:blip>
          <a:stretch>
            <a:fillRect/>
          </a:stretch>
        </p:blipFill>
        <p:spPr>
          <a:xfrm>
            <a:off x="4710325" y="2029980"/>
            <a:ext cx="4178800" cy="4879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14"/>
          <p:cNvSpPr txBox="1">
            <a:spLocks noGrp="1"/>
          </p:cNvSpPr>
          <p:nvPr>
            <p:ph type="title"/>
          </p:nvPr>
        </p:nvSpPr>
        <p:spPr>
          <a:xfrm>
            <a:off x="159300" y="929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3XX  Other Information</a:t>
            </a:r>
            <a:endParaRPr>
              <a:latin typeface="Arial"/>
              <a:ea typeface="Arial"/>
              <a:cs typeface="Arial"/>
              <a:sym typeface="Arial"/>
            </a:endParaRPr>
          </a:p>
        </p:txBody>
      </p:sp>
      <p:sp>
        <p:nvSpPr>
          <p:cNvPr id="912" name="Google Shape;912;p114"/>
          <p:cNvSpPr txBox="1">
            <a:spLocks noGrp="1"/>
          </p:cNvSpPr>
          <p:nvPr>
            <p:ph type="body" idx="1"/>
          </p:nvPr>
        </p:nvSpPr>
        <p:spPr>
          <a:xfrm>
            <a:off x="159300" y="863200"/>
            <a:ext cx="8520600" cy="39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Arial"/>
                <a:ea typeface="Arial"/>
                <a:cs typeface="Arial"/>
                <a:sym typeface="Arial"/>
              </a:rPr>
              <a:t>368		</a:t>
            </a:r>
            <a:r>
              <a:rPr lang="en" sz="2000" b="1">
                <a:solidFill>
                  <a:srgbClr val="000000"/>
                </a:solidFill>
                <a:latin typeface="Arial"/>
                <a:ea typeface="Arial"/>
                <a:cs typeface="Arial"/>
                <a:sym typeface="Arial"/>
              </a:rPr>
              <a:t>Other attributes of Corporate Body</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370		</a:t>
            </a:r>
            <a:r>
              <a:rPr lang="en" sz="2000" b="1">
                <a:solidFill>
                  <a:srgbClr val="000000"/>
                </a:solidFill>
                <a:latin typeface="Arial"/>
                <a:ea typeface="Arial"/>
                <a:cs typeface="Arial"/>
                <a:sym typeface="Arial"/>
              </a:rPr>
              <a:t>A place associated with Conference</a:t>
            </a:r>
            <a:endParaRPr sz="2000" b="1">
              <a:solidFill>
                <a:srgbClr val="000000"/>
              </a:solidFill>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372		</a:t>
            </a:r>
            <a:r>
              <a:rPr lang="en" sz="2000" b="1">
                <a:solidFill>
                  <a:srgbClr val="000000"/>
                </a:solidFill>
                <a:latin typeface="Arial"/>
                <a:ea typeface="Arial"/>
                <a:cs typeface="Arial"/>
                <a:sym typeface="Arial"/>
              </a:rPr>
              <a:t>A field of endeavor, area of expertise</a:t>
            </a:r>
            <a:r>
              <a:rPr lang="en" sz="2000">
                <a:solidFill>
                  <a:srgbClr val="000000"/>
                </a:solidFill>
                <a:latin typeface="Arial"/>
                <a:ea typeface="Arial"/>
                <a:cs typeface="Arial"/>
                <a:sym typeface="Arial"/>
              </a:rPr>
              <a:t>	</a:t>
            </a:r>
            <a:endParaRPr sz="2000">
              <a:solidFill>
                <a:srgbClr val="000000"/>
              </a:solidFill>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373		</a:t>
            </a:r>
            <a:r>
              <a:rPr lang="en" sz="2000" b="1">
                <a:solidFill>
                  <a:srgbClr val="000000"/>
                </a:solidFill>
                <a:latin typeface="Arial"/>
                <a:ea typeface="Arial"/>
                <a:cs typeface="Arial"/>
                <a:sym typeface="Arial"/>
              </a:rPr>
              <a:t>A group, institution, association conference is associated </a:t>
            </a:r>
            <a:r>
              <a:rPr lang="en" sz="2000" b="1">
                <a:latin typeface="Arial"/>
                <a:ea typeface="Arial"/>
                <a:cs typeface="Arial"/>
                <a:sym typeface="Arial"/>
              </a:rPr>
              <a:t>	</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377		 </a:t>
            </a:r>
            <a:r>
              <a:rPr lang="en" sz="2000" b="1">
                <a:solidFill>
                  <a:srgbClr val="000000"/>
                </a:solidFill>
                <a:latin typeface="Arial"/>
                <a:ea typeface="Arial"/>
                <a:cs typeface="Arial"/>
                <a:sym typeface="Arial"/>
              </a:rPr>
              <a:t>Associated languages</a:t>
            </a:r>
            <a:endParaRPr sz="2000" b="1">
              <a:solidFill>
                <a:srgbClr val="000000"/>
              </a:solidFill>
              <a:latin typeface="Arial"/>
              <a:ea typeface="Arial"/>
              <a:cs typeface="Arial"/>
              <a:sym typeface="Arial"/>
            </a:endParaRPr>
          </a:p>
          <a:p>
            <a:pPr marL="0" lvl="0" indent="0" algn="l" rtl="0">
              <a:spcBef>
                <a:spcPts val="1600"/>
              </a:spcBef>
              <a:spcAft>
                <a:spcPts val="1600"/>
              </a:spcAft>
              <a:buNone/>
            </a:pPr>
            <a:endParaRPr b="1">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of 3XX fields in a 111 AR</a:t>
            </a:r>
            <a:endParaRPr/>
          </a:p>
        </p:txBody>
      </p:sp>
      <p:sp>
        <p:nvSpPr>
          <p:cNvPr id="918" name="Google Shape;918;p1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19" name="Google Shape;919;p115"/>
          <p:cNvPicPr preferRelativeResize="0"/>
          <p:nvPr/>
        </p:nvPicPr>
        <p:blipFill>
          <a:blip r:embed="rId3">
            <a:alphaModFix/>
          </a:blip>
          <a:stretch>
            <a:fillRect/>
          </a:stretch>
        </p:blipFill>
        <p:spPr>
          <a:xfrm>
            <a:off x="195725" y="1266325"/>
            <a:ext cx="8752550" cy="3157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16"/>
          <p:cNvSpPr txBox="1">
            <a:spLocks noGrp="1"/>
          </p:cNvSpPr>
          <p:nvPr>
            <p:ph type="title"/>
          </p:nvPr>
        </p:nvSpPr>
        <p:spPr>
          <a:xfrm>
            <a:off x="159288" y="829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411 </a:t>
            </a:r>
            <a:r>
              <a:rPr lang="en" sz="3300">
                <a:latin typeface="Arial"/>
                <a:ea typeface="Arial"/>
                <a:cs typeface="Arial"/>
                <a:sym typeface="Arial"/>
              </a:rPr>
              <a:t>See from Reference</a:t>
            </a:r>
            <a:endParaRPr>
              <a:latin typeface="Arial"/>
              <a:ea typeface="Arial"/>
              <a:cs typeface="Arial"/>
              <a:sym typeface="Arial"/>
            </a:endParaRPr>
          </a:p>
        </p:txBody>
      </p:sp>
      <p:sp>
        <p:nvSpPr>
          <p:cNvPr id="925" name="Google Shape;925;p116"/>
          <p:cNvSpPr txBox="1">
            <a:spLocks noGrp="1"/>
          </p:cNvSpPr>
          <p:nvPr>
            <p:ph type="body" idx="1"/>
          </p:nvPr>
        </p:nvSpPr>
        <p:spPr>
          <a:xfrm>
            <a:off x="0" y="672800"/>
            <a:ext cx="8832300" cy="389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unestablished heading to established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111, 611 or 711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Generates a “See From” reference in the catalog</a:t>
            </a:r>
            <a:endParaRPr b="1">
              <a:latin typeface="Arial"/>
              <a:ea typeface="Arial"/>
              <a:cs typeface="Arial"/>
              <a:sym typeface="Arial"/>
            </a:endParaRPr>
          </a:p>
          <a:p>
            <a:pPr marL="0" lvl="0" indent="0" algn="l" rtl="0">
              <a:spcBef>
                <a:spcPts val="1600"/>
              </a:spcBef>
              <a:spcAft>
                <a:spcPts val="1600"/>
              </a:spcAft>
              <a:buNone/>
            </a:pPr>
            <a:endParaRPr/>
          </a:p>
        </p:txBody>
      </p:sp>
      <p:pic>
        <p:nvPicPr>
          <p:cNvPr id="926" name="Google Shape;926;p116"/>
          <p:cNvPicPr preferRelativeResize="0"/>
          <p:nvPr/>
        </p:nvPicPr>
        <p:blipFill>
          <a:blip r:embed="rId3">
            <a:alphaModFix/>
          </a:blip>
          <a:stretch>
            <a:fillRect/>
          </a:stretch>
        </p:blipFill>
        <p:spPr>
          <a:xfrm>
            <a:off x="784088" y="2153675"/>
            <a:ext cx="7058025" cy="2286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17"/>
          <p:cNvSpPr txBox="1"/>
          <p:nvPr/>
        </p:nvSpPr>
        <p:spPr>
          <a:xfrm>
            <a:off x="196200" y="793200"/>
            <a:ext cx="8751600" cy="435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2"/>
                </a:solidFill>
              </a:rPr>
              <a:t>a 	Corporate Name or a Jurisdiction Name</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|b	Subordinate Unit</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|c	Location of a Meeting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|d	Dates of a Meeting or Treaty Signing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|e	Relator Term</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|f 	Date of a work</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|g 	Miscellaneous information</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|k 	Form subheading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|l 	Language of a work</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|n 	Number of part/section/meeting</a:t>
            </a:r>
            <a:endParaRPr b="1">
              <a:solidFill>
                <a:schemeClr val="dk2"/>
              </a:solidFill>
            </a:endParaRPr>
          </a:p>
          <a:p>
            <a:pPr marL="0" lvl="0" indent="0" algn="l" rtl="0">
              <a:spcBef>
                <a:spcPts val="1600"/>
              </a:spcBef>
              <a:spcAft>
                <a:spcPts val="1600"/>
              </a:spcAft>
              <a:buNone/>
            </a:pPr>
            <a:endParaRPr sz="2400">
              <a:highlight>
                <a:schemeClr val="lt1"/>
              </a:highlight>
              <a:latin typeface="Open Sans"/>
              <a:ea typeface="Open Sans"/>
              <a:cs typeface="Open Sans"/>
              <a:sym typeface="Open Sans"/>
            </a:endParaRPr>
          </a:p>
        </p:txBody>
      </p:sp>
      <p:sp>
        <p:nvSpPr>
          <p:cNvPr id="932" name="Google Shape;932;p117"/>
          <p:cNvSpPr txBox="1"/>
          <p:nvPr/>
        </p:nvSpPr>
        <p:spPr>
          <a:xfrm>
            <a:off x="102375" y="62225"/>
            <a:ext cx="7349400" cy="6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411 See from Reference - subdivisions</a:t>
            </a:r>
            <a:endParaRPr sz="3600" b="1">
              <a:solidFill>
                <a:schemeClr val="accent1"/>
              </a:solidFill>
              <a:latin typeface="PT Sans Narrow"/>
              <a:ea typeface="PT Sans Narrow"/>
              <a:cs typeface="PT Sans Narrow"/>
              <a:sym typeface="PT Sans Narrow"/>
            </a:endParaRPr>
          </a:p>
        </p:txBody>
      </p:sp>
      <p:sp>
        <p:nvSpPr>
          <p:cNvPr id="933" name="Google Shape;933;p117"/>
          <p:cNvSpPr txBox="1"/>
          <p:nvPr/>
        </p:nvSpPr>
        <p:spPr>
          <a:xfrm>
            <a:off x="2053850" y="4509950"/>
            <a:ext cx="3953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highlight>
                <a:srgbClr val="FFFF00"/>
              </a:highlight>
            </a:endParaRPr>
          </a:p>
        </p:txBody>
      </p:sp>
      <p:sp>
        <p:nvSpPr>
          <p:cNvPr id="934" name="Google Shape;934;p117"/>
          <p:cNvSpPr txBox="1"/>
          <p:nvPr/>
        </p:nvSpPr>
        <p:spPr>
          <a:xfrm>
            <a:off x="4513600" y="880150"/>
            <a:ext cx="4048800" cy="21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|t	 Title of a work</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|u 	Affiliation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|w	Control subfield</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|i	Relationship information</a:t>
            </a:r>
            <a:endParaRPr b="1">
              <a:latin typeface="Open Sans"/>
              <a:ea typeface="Open Sans"/>
              <a:cs typeface="Open Sans"/>
              <a:sym typeface="Open San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18"/>
          <p:cNvSpPr txBox="1"/>
          <p:nvPr/>
        </p:nvSpPr>
        <p:spPr>
          <a:xfrm>
            <a:off x="192450" y="224375"/>
            <a:ext cx="8759100" cy="7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EF6C00"/>
                </a:solidFill>
              </a:rPr>
              <a:t>Public Catalog Display of See Reference</a:t>
            </a:r>
            <a:endParaRPr sz="3000" b="1">
              <a:solidFill>
                <a:srgbClr val="EF6C00"/>
              </a:solidFill>
            </a:endParaRPr>
          </a:p>
        </p:txBody>
      </p:sp>
      <p:pic>
        <p:nvPicPr>
          <p:cNvPr id="940" name="Google Shape;940;p118"/>
          <p:cNvPicPr preferRelativeResize="0"/>
          <p:nvPr/>
        </p:nvPicPr>
        <p:blipFill rotWithShape="1">
          <a:blip r:embed="rId3">
            <a:alphaModFix/>
          </a:blip>
          <a:srcRect t="-11830" b="11829"/>
          <a:stretch/>
        </p:blipFill>
        <p:spPr>
          <a:xfrm>
            <a:off x="152400" y="1272500"/>
            <a:ext cx="8839199" cy="2334850"/>
          </a:xfrm>
          <a:prstGeom prst="rect">
            <a:avLst/>
          </a:prstGeom>
          <a:noFill/>
          <a:ln>
            <a:noFill/>
          </a:ln>
        </p:spPr>
      </p:pic>
      <p:sp>
        <p:nvSpPr>
          <p:cNvPr id="941" name="Google Shape;941;p118"/>
          <p:cNvSpPr txBox="1"/>
          <p:nvPr/>
        </p:nvSpPr>
        <p:spPr>
          <a:xfrm>
            <a:off x="362450" y="2278325"/>
            <a:ext cx="8457600" cy="863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19"/>
          <p:cNvSpPr txBox="1">
            <a:spLocks noGrp="1"/>
          </p:cNvSpPr>
          <p:nvPr>
            <p:ph type="title" idx="4294967295"/>
          </p:nvPr>
        </p:nvSpPr>
        <p:spPr>
          <a:xfrm>
            <a:off x="311700" y="81200"/>
            <a:ext cx="8520600" cy="8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 511 See Also from Reference</a:t>
            </a:r>
            <a:endParaRPr>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947" name="Google Shape;947;p119"/>
          <p:cNvSpPr txBox="1">
            <a:spLocks noGrp="1"/>
          </p:cNvSpPr>
          <p:nvPr>
            <p:ph type="body" idx="4294967295"/>
          </p:nvPr>
        </p:nvSpPr>
        <p:spPr>
          <a:xfrm>
            <a:off x="355650" y="911000"/>
            <a:ext cx="8737500" cy="390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established name heading to a related established name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111, 611 or 711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Also From” reference in the catalog</a:t>
            </a:r>
            <a:endParaRPr b="1">
              <a:latin typeface="Arial"/>
              <a:ea typeface="Arial"/>
              <a:cs typeface="Arial"/>
              <a:sym typeface="Arial"/>
            </a:endParaRPr>
          </a:p>
        </p:txBody>
      </p:sp>
      <p:pic>
        <p:nvPicPr>
          <p:cNvPr id="948" name="Google Shape;948;p119"/>
          <p:cNvPicPr preferRelativeResize="0"/>
          <p:nvPr/>
        </p:nvPicPr>
        <p:blipFill>
          <a:blip r:embed="rId3">
            <a:alphaModFix/>
          </a:blip>
          <a:stretch>
            <a:fillRect/>
          </a:stretch>
        </p:blipFill>
        <p:spPr>
          <a:xfrm>
            <a:off x="1200150" y="3072250"/>
            <a:ext cx="6438900" cy="15621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20"/>
          <p:cNvSpPr txBox="1"/>
          <p:nvPr/>
        </p:nvSpPr>
        <p:spPr>
          <a:xfrm>
            <a:off x="192450" y="207125"/>
            <a:ext cx="8759100" cy="7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EF6C00"/>
                </a:solidFill>
              </a:rPr>
              <a:t>Public Catalog Display of See Also Reference</a:t>
            </a:r>
            <a:endParaRPr sz="3000" b="1">
              <a:solidFill>
                <a:srgbClr val="EF6C00"/>
              </a:solidFill>
            </a:endParaRPr>
          </a:p>
        </p:txBody>
      </p:sp>
      <p:pic>
        <p:nvPicPr>
          <p:cNvPr id="954" name="Google Shape;954;p120"/>
          <p:cNvPicPr preferRelativeResize="0"/>
          <p:nvPr/>
        </p:nvPicPr>
        <p:blipFill>
          <a:blip r:embed="rId3">
            <a:alphaModFix/>
          </a:blip>
          <a:stretch>
            <a:fillRect/>
          </a:stretch>
        </p:blipFill>
        <p:spPr>
          <a:xfrm>
            <a:off x="152400" y="1634950"/>
            <a:ext cx="8839199" cy="2155707"/>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21"/>
          <p:cNvSpPr txBox="1">
            <a:spLocks noGrp="1"/>
          </p:cNvSpPr>
          <p:nvPr>
            <p:ph type="title"/>
          </p:nvPr>
        </p:nvSpPr>
        <p:spPr>
          <a:xfrm>
            <a:off x="311700" y="1874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6XX - Notes</a:t>
            </a:r>
            <a:endParaRPr>
              <a:latin typeface="Arial"/>
              <a:ea typeface="Arial"/>
              <a:cs typeface="Arial"/>
              <a:sym typeface="Arial"/>
            </a:endParaRPr>
          </a:p>
        </p:txBody>
      </p:sp>
      <p:sp>
        <p:nvSpPr>
          <p:cNvPr id="960" name="Google Shape;960;p121"/>
          <p:cNvSpPr txBox="1">
            <a:spLocks noGrp="1"/>
          </p:cNvSpPr>
          <p:nvPr>
            <p:ph type="body" idx="1"/>
          </p:nvPr>
        </p:nvSpPr>
        <p:spPr>
          <a:xfrm>
            <a:off x="159300" y="978450"/>
            <a:ext cx="8520600" cy="375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663/664		Complex Name References - same for all NAR</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666				General  Note for Reference Headings</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667/680		General Notes -  Non-public and Public	</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670				Source Data</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678				Biographical or Historical Data</a:t>
            </a:r>
            <a:endParaRPr sz="2000" b="1">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0" y="219563"/>
            <a:ext cx="8315400" cy="12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latin typeface="Arial"/>
                <a:ea typeface="Arial"/>
                <a:cs typeface="Arial"/>
                <a:sym typeface="Arial"/>
              </a:rPr>
              <a:t>Established Heading or Reference Record?</a:t>
            </a:r>
            <a:endParaRPr sz="2700">
              <a:latin typeface="Arial"/>
              <a:ea typeface="Arial"/>
              <a:cs typeface="Arial"/>
              <a:sym typeface="Arial"/>
            </a:endParaRPr>
          </a:p>
        </p:txBody>
      </p:sp>
      <p:sp>
        <p:nvSpPr>
          <p:cNvPr id="154" name="Google Shape;154;p23"/>
          <p:cNvSpPr txBox="1">
            <a:spLocks noGrp="1"/>
          </p:cNvSpPr>
          <p:nvPr>
            <p:ph type="body" idx="1"/>
          </p:nvPr>
        </p:nvSpPr>
        <p:spPr>
          <a:xfrm>
            <a:off x="0" y="1166191"/>
            <a:ext cx="8315400" cy="51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008/09	a - Established Heading	b = Reference  d=Subdivision</a:t>
            </a:r>
            <a:endParaRPr b="1"/>
          </a:p>
          <a:p>
            <a:pPr marL="0" lvl="0" indent="0" algn="l" rtl="0">
              <a:spcBef>
                <a:spcPts val="1600"/>
              </a:spcBef>
              <a:spcAft>
                <a:spcPts val="0"/>
              </a:spcAft>
              <a:buNone/>
            </a:pPr>
            <a:r>
              <a:rPr lang="en" b="1" i="1"/>
              <a:t>Established Heading</a:t>
            </a:r>
            <a:r>
              <a:rPr lang="en" b="1"/>
              <a:t> 100 -15X in the AR can be used in Access Point lead elements in a Bib Record (1XX, 6XX, 7XX, 8XX)</a:t>
            </a:r>
            <a:endParaRPr b="1"/>
          </a:p>
          <a:p>
            <a:pPr marL="0" lvl="0" indent="0" algn="l" rtl="0">
              <a:spcBef>
                <a:spcPts val="1600"/>
              </a:spcBef>
              <a:spcAft>
                <a:spcPts val="0"/>
              </a:spcAft>
              <a:buNone/>
            </a:pPr>
            <a:r>
              <a:rPr lang="en" b="1" i="1"/>
              <a:t>Reference Records</a:t>
            </a:r>
            <a:r>
              <a:rPr lang="en" b="1"/>
              <a:t> contain unestablished headings which refers to an established heading or provides instruction on use of subject subdivisions	</a:t>
            </a:r>
            <a:endParaRPr b="1"/>
          </a:p>
          <a:p>
            <a:pPr marL="0" lvl="0" indent="0" algn="l" rtl="0">
              <a:spcBef>
                <a:spcPts val="1600"/>
              </a:spcBef>
              <a:spcAft>
                <a:spcPts val="1600"/>
              </a:spcAft>
              <a:buNone/>
            </a:pPr>
            <a:endParaRPr b="1"/>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22"/>
          <p:cNvSpPr txBox="1">
            <a:spLocks noGrp="1"/>
          </p:cNvSpPr>
          <p:nvPr>
            <p:ph type="title"/>
          </p:nvPr>
        </p:nvSpPr>
        <p:spPr>
          <a:xfrm>
            <a:off x="159300" y="3672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7XX   Heading Linking Entry fields</a:t>
            </a:r>
            <a:endParaRPr>
              <a:latin typeface="Arial"/>
              <a:ea typeface="Arial"/>
              <a:cs typeface="Arial"/>
              <a:sym typeface="Arial"/>
            </a:endParaRPr>
          </a:p>
        </p:txBody>
      </p:sp>
      <p:sp>
        <p:nvSpPr>
          <p:cNvPr id="966" name="Google Shape;966;p122"/>
          <p:cNvSpPr txBox="1">
            <a:spLocks noGrp="1"/>
          </p:cNvSpPr>
          <p:nvPr>
            <p:ph type="body" idx="1"/>
          </p:nvPr>
        </p:nvSpPr>
        <p:spPr>
          <a:xfrm>
            <a:off x="233775" y="1635725"/>
            <a:ext cx="8520600" cy="3728100"/>
          </a:xfrm>
          <a:prstGeom prst="rect">
            <a:avLst/>
          </a:prstGeom>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Same as used in Topical Subject Headings (150)</a:t>
            </a:r>
            <a:endParaRPr sz="2200" b="1">
              <a:latin typeface="Arial"/>
              <a:ea typeface="Arial"/>
              <a:cs typeface="Arial"/>
              <a:sym typeface="Arial"/>
            </a:endParaRPr>
          </a:p>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Provide a machine link within a system between  headings</a:t>
            </a:r>
            <a:endParaRPr sz="2200" b="1">
              <a:latin typeface="Arial"/>
              <a:ea typeface="Arial"/>
              <a:cs typeface="Arial"/>
              <a:sym typeface="Arial"/>
            </a:endParaRPr>
          </a:p>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Not generally needed to provide information for catalogers</a:t>
            </a:r>
            <a:endParaRPr sz="2200" b="1">
              <a:latin typeface="Arial"/>
              <a:ea typeface="Arial"/>
              <a:cs typeface="Arial"/>
              <a:sym typeface="Arial"/>
            </a:endParaRPr>
          </a:p>
          <a:p>
            <a:pPr marL="0" lvl="0" indent="0" algn="l" rtl="0">
              <a:spcBef>
                <a:spcPts val="1600"/>
              </a:spcBef>
              <a:spcAft>
                <a:spcPts val="1600"/>
              </a:spcAft>
              <a:buNone/>
            </a:pPr>
            <a:endParaRPr sz="26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23"/>
          <p:cNvSpPr txBox="1">
            <a:spLocks noGrp="1"/>
          </p:cNvSpPr>
          <p:nvPr>
            <p:ph type="title"/>
          </p:nvPr>
        </p:nvSpPr>
        <p:spPr>
          <a:xfrm>
            <a:off x="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rial"/>
                <a:ea typeface="Arial"/>
                <a:cs typeface="Arial"/>
                <a:sym typeface="Arial"/>
              </a:rPr>
              <a:t>151/110  Geographic  Name Heading Authority Records</a:t>
            </a:r>
            <a:endParaRPr sz="2400">
              <a:latin typeface="Arial"/>
              <a:ea typeface="Arial"/>
              <a:cs typeface="Arial"/>
              <a:sym typeface="Arial"/>
            </a:endParaRPr>
          </a:p>
        </p:txBody>
      </p:sp>
      <p:sp>
        <p:nvSpPr>
          <p:cNvPr id="972" name="Google Shape;972;p123"/>
          <p:cNvSpPr txBox="1">
            <a:spLocks noGrp="1"/>
          </p:cNvSpPr>
          <p:nvPr>
            <p:ph type="body" idx="1"/>
          </p:nvPr>
        </p:nvSpPr>
        <p:spPr>
          <a:xfrm>
            <a:off x="66750" y="599125"/>
            <a:ext cx="8705700" cy="4327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Arial"/>
              <a:buChar char="●"/>
            </a:pPr>
            <a:r>
              <a:rPr lang="en" sz="2400" b="1">
                <a:latin typeface="Arial"/>
                <a:ea typeface="Arial"/>
                <a:cs typeface="Arial"/>
                <a:sym typeface="Arial"/>
              </a:rPr>
              <a:t>Geographic Name Headings can be :</a:t>
            </a:r>
            <a:endParaRPr sz="2400" b="1">
              <a:latin typeface="Arial"/>
              <a:ea typeface="Arial"/>
              <a:cs typeface="Arial"/>
              <a:sym typeface="Arial"/>
            </a:endParaRPr>
          </a:p>
          <a:p>
            <a:pPr marL="457200" lvl="0" indent="0" algn="l" rtl="0">
              <a:spcBef>
                <a:spcPts val="1600"/>
              </a:spcBef>
              <a:spcAft>
                <a:spcPts val="0"/>
              </a:spcAft>
              <a:buNone/>
            </a:pPr>
            <a:endParaRPr sz="2400" b="1">
              <a:latin typeface="Arial"/>
              <a:ea typeface="Arial"/>
              <a:cs typeface="Arial"/>
              <a:sym typeface="Arial"/>
            </a:endParaRPr>
          </a:p>
          <a:p>
            <a:pPr marL="457200" lvl="0" indent="-355600" algn="l" rtl="0">
              <a:spcBef>
                <a:spcPts val="1600"/>
              </a:spcBef>
              <a:spcAft>
                <a:spcPts val="0"/>
              </a:spcAft>
              <a:buSzPts val="2000"/>
              <a:buFont typeface="Arial"/>
              <a:buChar char="●"/>
            </a:pPr>
            <a:r>
              <a:rPr lang="en" sz="2400" b="1">
                <a:latin typeface="Arial"/>
                <a:ea typeface="Arial"/>
                <a:cs typeface="Arial"/>
                <a:sym typeface="Arial"/>
              </a:rPr>
              <a:t>Jurisdictional Headings - Cities, Countries, etc. and their departments that could author or issue works.</a:t>
            </a:r>
            <a:endParaRPr sz="2400" b="1">
              <a:latin typeface="Arial"/>
              <a:ea typeface="Arial"/>
              <a:cs typeface="Arial"/>
              <a:sym typeface="Arial"/>
            </a:endParaRPr>
          </a:p>
          <a:p>
            <a:pPr marL="914400" lvl="0" indent="0" algn="l" rtl="0">
              <a:spcBef>
                <a:spcPts val="1600"/>
              </a:spcBef>
              <a:spcAft>
                <a:spcPts val="0"/>
              </a:spcAft>
              <a:buNone/>
            </a:pPr>
            <a:endParaRPr sz="2000" b="1">
              <a:latin typeface="Arial"/>
              <a:ea typeface="Arial"/>
              <a:cs typeface="Arial"/>
              <a:sym typeface="Arial"/>
            </a:endParaRPr>
          </a:p>
          <a:p>
            <a:pPr marL="457200" lvl="0" indent="-355600" algn="l" rtl="0">
              <a:spcBef>
                <a:spcPts val="1600"/>
              </a:spcBef>
              <a:spcAft>
                <a:spcPts val="0"/>
              </a:spcAft>
              <a:buSzPts val="2000"/>
              <a:buChar char="●"/>
            </a:pPr>
            <a:r>
              <a:rPr lang="en" sz="2400" b="1">
                <a:latin typeface="Arial"/>
                <a:ea typeface="Arial"/>
                <a:cs typeface="Arial"/>
                <a:sym typeface="Arial"/>
              </a:rPr>
              <a:t>Non Jurisdictional Headings - Geographic areas or features without political identity that could only be used as a subjec</a:t>
            </a:r>
            <a:r>
              <a:rPr lang="en" sz="2400" b="1"/>
              <a:t>t.</a:t>
            </a:r>
            <a:r>
              <a:rPr lang="en" sz="2000" b="1"/>
              <a:t> </a:t>
            </a:r>
            <a:endParaRPr sz="2000" b="1"/>
          </a:p>
          <a:p>
            <a:pPr marL="0" lvl="0" indent="0" algn="l" rtl="0">
              <a:spcBef>
                <a:spcPts val="1600"/>
              </a:spcBef>
              <a:spcAft>
                <a:spcPts val="0"/>
              </a:spcAft>
              <a:buNone/>
            </a:pPr>
            <a:endParaRPr sz="2000" b="1"/>
          </a:p>
          <a:p>
            <a:pPr marL="2286000" lvl="4" indent="-355600" algn="l" rtl="0">
              <a:spcBef>
                <a:spcPts val="1600"/>
              </a:spcBef>
              <a:spcAft>
                <a:spcPts val="0"/>
              </a:spcAft>
              <a:buSzPts val="2000"/>
              <a:buChar char="○"/>
            </a:pP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
                                        </p:tgtEl>
                                        <p:attrNameLst>
                                          <p:attrName>style.visibility</p:attrName>
                                        </p:attrNameLst>
                                      </p:cBhvr>
                                      <p:to>
                                        <p:strVal val="visible"/>
                                      </p:to>
                                    </p:set>
                                    <p:animEffect transition="in" filter="fade">
                                      <p:cBhvr>
                                        <p:cTn id="7" dur="1000"/>
                                        <p:tgtEl>
                                          <p:spTgt spid="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24"/>
          <p:cNvSpPr txBox="1">
            <a:spLocks noGrp="1"/>
          </p:cNvSpPr>
          <p:nvPr>
            <p:ph type="title"/>
          </p:nvPr>
        </p:nvSpPr>
        <p:spPr>
          <a:xfrm>
            <a:off x="62800" y="154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151 Geographic Name Indicators</a:t>
            </a:r>
            <a:endParaRPr sz="3000">
              <a:latin typeface="Arial"/>
              <a:ea typeface="Arial"/>
              <a:cs typeface="Arial"/>
              <a:sym typeface="Arial"/>
            </a:endParaRPr>
          </a:p>
        </p:txBody>
      </p:sp>
      <p:sp>
        <p:nvSpPr>
          <p:cNvPr id="978" name="Google Shape;978;p124"/>
          <p:cNvSpPr txBox="1">
            <a:spLocks noGrp="1"/>
          </p:cNvSpPr>
          <p:nvPr>
            <p:ph type="body" idx="1"/>
          </p:nvPr>
        </p:nvSpPr>
        <p:spPr>
          <a:xfrm>
            <a:off x="273900" y="1073400"/>
            <a:ext cx="8705700" cy="3910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b="1">
                <a:latin typeface="Arial"/>
                <a:ea typeface="Arial"/>
                <a:cs typeface="Arial"/>
                <a:sym typeface="Arial"/>
              </a:rPr>
              <a:t>First Indicator: Blank</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Second indicator: Blank</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endParaRPr/>
          </a:p>
          <a:p>
            <a:pPr marL="0" lvl="0" indent="0" algn="l" rtl="0">
              <a:spcBef>
                <a:spcPts val="1600"/>
              </a:spcBef>
              <a:spcAft>
                <a:spcPts val="1600"/>
              </a:spcAft>
              <a:buNone/>
            </a:pPr>
            <a:r>
              <a:rPr lang="en"/>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8"/>
                                        </p:tgtEl>
                                        <p:attrNameLst>
                                          <p:attrName>style.visibility</p:attrName>
                                        </p:attrNameLst>
                                      </p:cBhvr>
                                      <p:to>
                                        <p:strVal val="visible"/>
                                      </p:to>
                                    </p:set>
                                    <p:animEffect transition="in" filter="fade">
                                      <p:cBhvr>
                                        <p:cTn id="7" dur="1000"/>
                                        <p:tgtEl>
                                          <p:spTgt spid="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25"/>
          <p:cNvSpPr txBox="1">
            <a:spLocks noGrp="1"/>
          </p:cNvSpPr>
          <p:nvPr>
            <p:ph type="title"/>
          </p:nvPr>
        </p:nvSpPr>
        <p:spPr>
          <a:xfrm>
            <a:off x="61375" y="0"/>
            <a:ext cx="8520600" cy="5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Arial"/>
                <a:ea typeface="Arial"/>
                <a:cs typeface="Arial"/>
                <a:sym typeface="Arial"/>
              </a:rPr>
              <a:t>151 Geographic Name subfields</a:t>
            </a:r>
            <a:endParaRPr sz="3000">
              <a:latin typeface="Arial"/>
              <a:ea typeface="Arial"/>
              <a:cs typeface="Arial"/>
              <a:sym typeface="Arial"/>
            </a:endParaRPr>
          </a:p>
        </p:txBody>
      </p:sp>
      <p:sp>
        <p:nvSpPr>
          <p:cNvPr id="984" name="Google Shape;984;p125"/>
          <p:cNvSpPr txBox="1">
            <a:spLocks noGrp="1"/>
          </p:cNvSpPr>
          <p:nvPr>
            <p:ph type="body" idx="1"/>
          </p:nvPr>
        </p:nvSpPr>
        <p:spPr>
          <a:xfrm>
            <a:off x="422400" y="1020272"/>
            <a:ext cx="3997200" cy="438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Arial"/>
                <a:ea typeface="Arial"/>
                <a:cs typeface="Arial"/>
                <a:sym typeface="Arial"/>
              </a:rPr>
              <a:t>|a 	Geographic Name</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|g 	Miscellaneous information</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|v 	Form subdivision</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|x 	General subdivision</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|y	Chronological subdivision</a:t>
            </a:r>
            <a:endParaRPr sz="1400" b="1">
              <a:latin typeface="Arial"/>
              <a:ea typeface="Arial"/>
              <a:cs typeface="Arial"/>
              <a:sym typeface="Arial"/>
            </a:endParaRPr>
          </a:p>
          <a:p>
            <a:pPr marL="0" lvl="0" indent="0" algn="l" rtl="0">
              <a:spcBef>
                <a:spcPts val="1600"/>
              </a:spcBef>
              <a:spcAft>
                <a:spcPts val="0"/>
              </a:spcAft>
              <a:buNone/>
            </a:pPr>
            <a:endParaRPr b="1">
              <a:latin typeface="Arial"/>
              <a:ea typeface="Arial"/>
              <a:cs typeface="Arial"/>
              <a:sym typeface="Arial"/>
            </a:endParaRPr>
          </a:p>
          <a:p>
            <a:pPr marL="0" lvl="0" indent="0" algn="l" rtl="0">
              <a:lnSpc>
                <a:spcPct val="100000"/>
              </a:lnSpc>
              <a:spcBef>
                <a:spcPts val="1600"/>
              </a:spcBef>
              <a:spcAft>
                <a:spcPts val="0"/>
              </a:spcAft>
              <a:buNone/>
            </a:pPr>
            <a:endParaRPr b="1">
              <a:latin typeface="Arial"/>
              <a:ea typeface="Arial"/>
              <a:cs typeface="Arial"/>
              <a:sym typeface="Arial"/>
            </a:endParaRPr>
          </a:p>
          <a:p>
            <a:pPr marL="0" lvl="0" indent="0" algn="l" rtl="0">
              <a:lnSpc>
                <a:spcPct val="100000"/>
              </a:lnSpc>
              <a:spcBef>
                <a:spcPts val="1600"/>
              </a:spcBef>
              <a:spcAft>
                <a:spcPts val="0"/>
              </a:spcAft>
              <a:buNone/>
            </a:pPr>
            <a:endParaRPr b="1">
              <a:latin typeface="Arial"/>
              <a:ea typeface="Arial"/>
              <a:cs typeface="Arial"/>
              <a:sym typeface="Arial"/>
            </a:endParaRPr>
          </a:p>
          <a:p>
            <a:pPr marL="0" lvl="0" indent="0" algn="l" rtl="0">
              <a:spcBef>
                <a:spcPts val="1600"/>
              </a:spcBef>
              <a:spcAft>
                <a:spcPts val="1600"/>
              </a:spcAft>
              <a:buNone/>
            </a:pPr>
            <a:endParaRPr/>
          </a:p>
        </p:txBody>
      </p:sp>
      <p:sp>
        <p:nvSpPr>
          <p:cNvPr id="985" name="Google Shape;985;p125"/>
          <p:cNvSpPr txBox="1"/>
          <p:nvPr/>
        </p:nvSpPr>
        <p:spPr>
          <a:xfrm>
            <a:off x="4724400" y="1053125"/>
            <a:ext cx="4854900" cy="43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|z	Geographic subdivision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26"/>
          <p:cNvSpPr txBox="1">
            <a:spLocks noGrp="1"/>
          </p:cNvSpPr>
          <p:nvPr>
            <p:ph type="title"/>
          </p:nvPr>
        </p:nvSpPr>
        <p:spPr>
          <a:xfrm>
            <a:off x="159300" y="1482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Jurisdictional Geographic Name Headings</a:t>
            </a:r>
            <a:endParaRPr/>
          </a:p>
        </p:txBody>
      </p:sp>
      <p:sp>
        <p:nvSpPr>
          <p:cNvPr id="991" name="Google Shape;991;p126"/>
          <p:cNvSpPr txBox="1">
            <a:spLocks noGrp="1"/>
          </p:cNvSpPr>
          <p:nvPr>
            <p:ph type="body" idx="1"/>
          </p:nvPr>
        </p:nvSpPr>
        <p:spPr>
          <a:xfrm>
            <a:off x="159300" y="855675"/>
            <a:ext cx="8673000" cy="40476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3000" b="1">
                <a:solidFill>
                  <a:srgbClr val="000000"/>
                </a:solidFill>
                <a:highlight>
                  <a:schemeClr val="lt1"/>
                </a:highlight>
                <a:latin typeface="Arial"/>
                <a:ea typeface="Arial"/>
                <a:cs typeface="Arial"/>
                <a:sym typeface="Arial"/>
              </a:rPr>
              <a:t>Can possibly serve 2 purposes :</a:t>
            </a:r>
            <a:endParaRPr sz="3000" b="1">
              <a:solidFill>
                <a:srgbClr val="000000"/>
              </a:solidFill>
              <a:highlight>
                <a:schemeClr val="lt1"/>
              </a:highlight>
              <a:latin typeface="Arial"/>
              <a:ea typeface="Arial"/>
              <a:cs typeface="Arial"/>
              <a:sym typeface="Arial"/>
            </a:endParaRPr>
          </a:p>
          <a:p>
            <a:pPr marL="457200" lvl="0" indent="-419100" algn="l" rtl="0">
              <a:spcBef>
                <a:spcPts val="1200"/>
              </a:spcBef>
              <a:spcAft>
                <a:spcPts val="0"/>
              </a:spcAft>
              <a:buClr>
                <a:srgbClr val="000000"/>
              </a:buClr>
              <a:buSzPts val="3000"/>
              <a:buFont typeface="Arial"/>
              <a:buChar char="●"/>
            </a:pPr>
            <a:r>
              <a:rPr lang="en" sz="3000" b="1">
                <a:solidFill>
                  <a:srgbClr val="000000"/>
                </a:solidFill>
                <a:highlight>
                  <a:schemeClr val="lt1"/>
                </a:highlight>
                <a:latin typeface="Arial"/>
                <a:ea typeface="Arial"/>
                <a:cs typeface="Arial"/>
                <a:sym typeface="Arial"/>
              </a:rPr>
              <a:t>A geographic area found in a 651 in Bib Record</a:t>
            </a:r>
            <a:endParaRPr sz="3000" b="1">
              <a:solidFill>
                <a:srgbClr val="000000"/>
              </a:solidFill>
              <a:highlight>
                <a:schemeClr val="lt1"/>
              </a:highlight>
              <a:latin typeface="Arial"/>
              <a:ea typeface="Arial"/>
              <a:cs typeface="Arial"/>
              <a:sym typeface="Arial"/>
            </a:endParaRPr>
          </a:p>
          <a:p>
            <a:pPr marL="914400" lvl="0" indent="0" algn="l" rtl="0">
              <a:spcBef>
                <a:spcPts val="1200"/>
              </a:spcBef>
              <a:spcAft>
                <a:spcPts val="0"/>
              </a:spcAft>
              <a:buNone/>
            </a:pPr>
            <a:r>
              <a:rPr lang="en" sz="3000" b="1">
                <a:solidFill>
                  <a:srgbClr val="000000"/>
                </a:solidFill>
                <a:highlight>
                  <a:schemeClr val="lt1"/>
                </a:highlight>
                <a:latin typeface="Arial"/>
                <a:ea typeface="Arial"/>
                <a:cs typeface="Arial"/>
                <a:sym typeface="Arial"/>
              </a:rPr>
              <a:t>or</a:t>
            </a:r>
            <a:endParaRPr sz="3000" b="1">
              <a:solidFill>
                <a:srgbClr val="000000"/>
              </a:solidFill>
              <a:highlight>
                <a:schemeClr val="lt1"/>
              </a:highlight>
              <a:latin typeface="Arial"/>
              <a:ea typeface="Arial"/>
              <a:cs typeface="Arial"/>
              <a:sym typeface="Arial"/>
            </a:endParaRPr>
          </a:p>
          <a:p>
            <a:pPr marL="457200" lvl="0" indent="-419100" algn="l" rtl="0">
              <a:spcBef>
                <a:spcPts val="1200"/>
              </a:spcBef>
              <a:spcAft>
                <a:spcPts val="0"/>
              </a:spcAft>
              <a:buClr>
                <a:srgbClr val="000000"/>
              </a:buClr>
              <a:buSzPts val="3000"/>
              <a:buFont typeface="Arial"/>
              <a:buChar char="●"/>
            </a:pPr>
            <a:r>
              <a:rPr lang="en" sz="3000" b="1">
                <a:solidFill>
                  <a:srgbClr val="000000"/>
                </a:solidFill>
                <a:highlight>
                  <a:schemeClr val="lt1"/>
                </a:highlight>
                <a:latin typeface="Arial"/>
                <a:ea typeface="Arial"/>
                <a:cs typeface="Arial"/>
                <a:sym typeface="Arial"/>
              </a:rPr>
              <a:t>The government of that area in a 110 or 710 field in Bib Record</a:t>
            </a:r>
            <a:endParaRPr sz="3000" b="1">
              <a:solidFill>
                <a:srgbClr val="000000"/>
              </a:solidFill>
              <a:highlight>
                <a:schemeClr val="lt1"/>
              </a:highlight>
              <a:latin typeface="Arial"/>
              <a:ea typeface="Arial"/>
              <a:cs typeface="Arial"/>
              <a:sym typeface="Arial"/>
            </a:endParaRPr>
          </a:p>
          <a:p>
            <a:pPr marL="0" lvl="0" indent="0" algn="l" rtl="0">
              <a:spcBef>
                <a:spcPts val="1200"/>
              </a:spcBef>
              <a:spcAft>
                <a:spcPts val="160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p127"/>
          <p:cNvPicPr preferRelativeResize="0"/>
          <p:nvPr/>
        </p:nvPicPr>
        <p:blipFill>
          <a:blip r:embed="rId3">
            <a:alphaModFix/>
          </a:blip>
          <a:stretch>
            <a:fillRect/>
          </a:stretch>
        </p:blipFill>
        <p:spPr>
          <a:xfrm>
            <a:off x="393825" y="253750"/>
            <a:ext cx="6287061" cy="4636007"/>
          </a:xfrm>
          <a:prstGeom prst="rect">
            <a:avLst/>
          </a:prstGeom>
          <a:noFill/>
          <a:ln>
            <a:noFill/>
          </a:ln>
        </p:spPr>
      </p:pic>
      <p:sp>
        <p:nvSpPr>
          <p:cNvPr id="997" name="Google Shape;997;p127"/>
          <p:cNvSpPr/>
          <p:nvPr/>
        </p:nvSpPr>
        <p:spPr>
          <a:xfrm>
            <a:off x="4419600" y="426475"/>
            <a:ext cx="1154400" cy="3120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14 Name</a:t>
            </a:r>
            <a:endParaRPr sz="1000">
              <a:solidFill>
                <a:srgbClr val="FFFFFF"/>
              </a:solidFill>
            </a:endParaRPr>
          </a:p>
        </p:txBody>
      </p:sp>
      <p:sp>
        <p:nvSpPr>
          <p:cNvPr id="998" name="Google Shape;998;p127"/>
          <p:cNvSpPr/>
          <p:nvPr/>
        </p:nvSpPr>
        <p:spPr>
          <a:xfrm>
            <a:off x="2387275" y="585200"/>
            <a:ext cx="1335900" cy="372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15 Subj</a:t>
            </a:r>
            <a:endParaRPr>
              <a:solidFill>
                <a:srgbClr val="FFFFFF"/>
              </a:solidFill>
            </a:endParaRPr>
          </a:p>
        </p:txBody>
      </p:sp>
      <p:sp>
        <p:nvSpPr>
          <p:cNvPr id="999" name="Google Shape;999;p127"/>
          <p:cNvSpPr txBox="1"/>
          <p:nvPr/>
        </p:nvSpPr>
        <p:spPr>
          <a:xfrm>
            <a:off x="525650" y="1456475"/>
            <a:ext cx="668100" cy="197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000" name="Google Shape;1000;p127"/>
          <p:cNvSpPr txBox="1"/>
          <p:nvPr/>
        </p:nvSpPr>
        <p:spPr>
          <a:xfrm>
            <a:off x="525650" y="2374650"/>
            <a:ext cx="1446900" cy="197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28"/>
          <p:cNvSpPr txBox="1"/>
          <p:nvPr/>
        </p:nvSpPr>
        <p:spPr>
          <a:xfrm>
            <a:off x="174675" y="356500"/>
            <a:ext cx="3639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1006" name="Google Shape;1006;p128"/>
          <p:cNvSpPr txBox="1"/>
          <p:nvPr/>
        </p:nvSpPr>
        <p:spPr>
          <a:xfrm>
            <a:off x="442325" y="113350"/>
            <a:ext cx="8602200" cy="8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chemeClr val="accent1"/>
                </a:solidFill>
              </a:rPr>
              <a:t>Jurisdictional Geographic Name Headings in AR- BR</a:t>
            </a:r>
            <a:endParaRPr sz="2600">
              <a:latin typeface="Open Sans"/>
              <a:ea typeface="Open Sans"/>
              <a:cs typeface="Open Sans"/>
              <a:sym typeface="Open Sans"/>
            </a:endParaRPr>
          </a:p>
        </p:txBody>
      </p:sp>
      <p:graphicFrame>
        <p:nvGraphicFramePr>
          <p:cNvPr id="1007" name="Google Shape;1007;p128"/>
          <p:cNvGraphicFramePr/>
          <p:nvPr/>
        </p:nvGraphicFramePr>
        <p:xfrm>
          <a:off x="82838" y="1112913"/>
          <a:ext cx="8961725" cy="3692250"/>
        </p:xfrm>
        <a:graphic>
          <a:graphicData uri="http://schemas.openxmlformats.org/drawingml/2006/table">
            <a:tbl>
              <a:tblPr>
                <a:noFill/>
                <a:tableStyleId>{083B2F58-3CC9-4136-9E9E-2C692947CF84}</a:tableStyleId>
              </a:tblPr>
              <a:tblGrid>
                <a:gridCol w="3474650">
                  <a:extLst>
                    <a:ext uri="{9D8B030D-6E8A-4147-A177-3AD203B41FA5}">
                      <a16:colId xmlns:a16="http://schemas.microsoft.com/office/drawing/2014/main" val="20000"/>
                    </a:ext>
                  </a:extLst>
                </a:gridCol>
                <a:gridCol w="5487075">
                  <a:extLst>
                    <a:ext uri="{9D8B030D-6E8A-4147-A177-3AD203B41FA5}">
                      <a16:colId xmlns:a16="http://schemas.microsoft.com/office/drawing/2014/main" val="20001"/>
                    </a:ext>
                  </a:extLst>
                </a:gridCol>
              </a:tblGrid>
              <a:tr h="1438050">
                <a:tc>
                  <a:txBody>
                    <a:bodyPr/>
                    <a:lstStyle/>
                    <a:p>
                      <a:pPr marL="0" lvl="0" indent="0" algn="l" rtl="0">
                        <a:lnSpc>
                          <a:spcPct val="115000"/>
                        </a:lnSpc>
                        <a:spcBef>
                          <a:spcPts val="1200"/>
                        </a:spcBef>
                        <a:spcAft>
                          <a:spcPts val="0"/>
                        </a:spcAft>
                        <a:buNone/>
                      </a:pPr>
                      <a:r>
                        <a:rPr lang="en" sz="1800" b="1"/>
                        <a:t>Established Heading in a NAR</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800" b="1"/>
                        <a:t> Bibliographic Record</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12710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12710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008" name="Google Shape;1008;p128"/>
          <p:cNvPicPr preferRelativeResize="0"/>
          <p:nvPr/>
        </p:nvPicPr>
        <p:blipFill>
          <a:blip r:embed="rId3">
            <a:alphaModFix/>
          </a:blip>
          <a:stretch>
            <a:fillRect/>
          </a:stretch>
        </p:blipFill>
        <p:spPr>
          <a:xfrm>
            <a:off x="3882025" y="2652500"/>
            <a:ext cx="5165657" cy="621792"/>
          </a:xfrm>
          <a:prstGeom prst="rect">
            <a:avLst/>
          </a:prstGeom>
          <a:noFill/>
          <a:ln>
            <a:noFill/>
          </a:ln>
        </p:spPr>
      </p:pic>
      <p:pic>
        <p:nvPicPr>
          <p:cNvPr id="1009" name="Google Shape;1009;p128"/>
          <p:cNvPicPr preferRelativeResize="0"/>
          <p:nvPr/>
        </p:nvPicPr>
        <p:blipFill>
          <a:blip r:embed="rId4">
            <a:alphaModFix/>
          </a:blip>
          <a:stretch>
            <a:fillRect/>
          </a:stretch>
        </p:blipFill>
        <p:spPr>
          <a:xfrm>
            <a:off x="651837" y="2743400"/>
            <a:ext cx="2395728" cy="437315"/>
          </a:xfrm>
          <a:prstGeom prst="rect">
            <a:avLst/>
          </a:prstGeom>
          <a:noFill/>
          <a:ln>
            <a:noFill/>
          </a:ln>
        </p:spPr>
      </p:pic>
      <p:pic>
        <p:nvPicPr>
          <p:cNvPr id="1010" name="Google Shape;1010;p128"/>
          <p:cNvPicPr preferRelativeResize="0"/>
          <p:nvPr/>
        </p:nvPicPr>
        <p:blipFill>
          <a:blip r:embed="rId5">
            <a:alphaModFix/>
          </a:blip>
          <a:stretch>
            <a:fillRect/>
          </a:stretch>
        </p:blipFill>
        <p:spPr>
          <a:xfrm>
            <a:off x="3813975" y="3799688"/>
            <a:ext cx="3256570" cy="411480"/>
          </a:xfrm>
          <a:prstGeom prst="rect">
            <a:avLst/>
          </a:prstGeom>
          <a:noFill/>
          <a:ln>
            <a:noFill/>
          </a:ln>
        </p:spPr>
      </p:pic>
      <p:pic>
        <p:nvPicPr>
          <p:cNvPr id="1011" name="Google Shape;1011;p128"/>
          <p:cNvPicPr preferRelativeResize="0"/>
          <p:nvPr/>
        </p:nvPicPr>
        <p:blipFill>
          <a:blip r:embed="rId6">
            <a:alphaModFix/>
          </a:blip>
          <a:stretch>
            <a:fillRect/>
          </a:stretch>
        </p:blipFill>
        <p:spPr>
          <a:xfrm>
            <a:off x="3813975" y="4254313"/>
            <a:ext cx="2561961" cy="448056"/>
          </a:xfrm>
          <a:prstGeom prst="rect">
            <a:avLst/>
          </a:prstGeom>
          <a:noFill/>
          <a:ln>
            <a:noFill/>
          </a:ln>
        </p:spPr>
      </p:pic>
      <p:pic>
        <p:nvPicPr>
          <p:cNvPr id="1012" name="Google Shape;1012;p128"/>
          <p:cNvPicPr preferRelativeResize="0"/>
          <p:nvPr/>
        </p:nvPicPr>
        <p:blipFill>
          <a:blip r:embed="rId4">
            <a:alphaModFix/>
          </a:blip>
          <a:stretch>
            <a:fillRect/>
          </a:stretch>
        </p:blipFill>
        <p:spPr>
          <a:xfrm>
            <a:off x="712762" y="3992750"/>
            <a:ext cx="2395728" cy="43731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129"/>
          <p:cNvPicPr preferRelativeResize="0"/>
          <p:nvPr/>
        </p:nvPicPr>
        <p:blipFill>
          <a:blip r:embed="rId3">
            <a:alphaModFix/>
          </a:blip>
          <a:stretch>
            <a:fillRect/>
          </a:stretch>
        </p:blipFill>
        <p:spPr>
          <a:xfrm>
            <a:off x="167825" y="1066550"/>
            <a:ext cx="8601075" cy="3352800"/>
          </a:xfrm>
          <a:prstGeom prst="rect">
            <a:avLst/>
          </a:prstGeom>
          <a:noFill/>
          <a:ln>
            <a:noFill/>
          </a:ln>
        </p:spPr>
      </p:pic>
      <p:sp>
        <p:nvSpPr>
          <p:cNvPr id="1018" name="Google Shape;1018;p129"/>
          <p:cNvSpPr txBox="1"/>
          <p:nvPr/>
        </p:nvSpPr>
        <p:spPr>
          <a:xfrm>
            <a:off x="281713" y="121900"/>
            <a:ext cx="8373300" cy="8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Jurisdictional Geographic Heading as 1st Element of a Govt. Body</a:t>
            </a:r>
            <a:endParaRPr sz="2000" b="1"/>
          </a:p>
        </p:txBody>
      </p:sp>
      <p:sp>
        <p:nvSpPr>
          <p:cNvPr id="1019" name="Google Shape;1019;p129"/>
          <p:cNvSpPr txBox="1"/>
          <p:nvPr/>
        </p:nvSpPr>
        <p:spPr>
          <a:xfrm>
            <a:off x="402225" y="3851525"/>
            <a:ext cx="3254400" cy="304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30"/>
          <p:cNvSpPr txBox="1"/>
          <p:nvPr/>
        </p:nvSpPr>
        <p:spPr>
          <a:xfrm>
            <a:off x="174675" y="356500"/>
            <a:ext cx="3639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1025" name="Google Shape;1025;p130"/>
          <p:cNvSpPr txBox="1"/>
          <p:nvPr/>
        </p:nvSpPr>
        <p:spPr>
          <a:xfrm>
            <a:off x="424650" y="162250"/>
            <a:ext cx="7989900" cy="80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accent1"/>
                </a:solidFill>
              </a:rPr>
              <a:t>Jurisdictional 1st Element of Govt. Body</a:t>
            </a:r>
            <a:endParaRPr sz="3000" b="1">
              <a:solidFill>
                <a:schemeClr val="accent1"/>
              </a:solidFill>
            </a:endParaRPr>
          </a:p>
        </p:txBody>
      </p:sp>
      <p:graphicFrame>
        <p:nvGraphicFramePr>
          <p:cNvPr id="1026" name="Google Shape;1026;p130"/>
          <p:cNvGraphicFramePr/>
          <p:nvPr/>
        </p:nvGraphicFramePr>
        <p:xfrm>
          <a:off x="82838" y="1112913"/>
          <a:ext cx="8961725" cy="2968850"/>
        </p:xfrm>
        <a:graphic>
          <a:graphicData uri="http://schemas.openxmlformats.org/drawingml/2006/table">
            <a:tbl>
              <a:tblPr>
                <a:noFill/>
                <a:tableStyleId>{083B2F58-3CC9-4136-9E9E-2C692947CF84}</a:tableStyleId>
              </a:tblPr>
              <a:tblGrid>
                <a:gridCol w="3474650">
                  <a:extLst>
                    <a:ext uri="{9D8B030D-6E8A-4147-A177-3AD203B41FA5}">
                      <a16:colId xmlns:a16="http://schemas.microsoft.com/office/drawing/2014/main" val="20000"/>
                    </a:ext>
                  </a:extLst>
                </a:gridCol>
                <a:gridCol w="5487075">
                  <a:extLst>
                    <a:ext uri="{9D8B030D-6E8A-4147-A177-3AD203B41FA5}">
                      <a16:colId xmlns:a16="http://schemas.microsoft.com/office/drawing/2014/main" val="20001"/>
                    </a:ext>
                  </a:extLst>
                </a:gridCol>
              </a:tblGrid>
              <a:tr h="1458825">
                <a:tc>
                  <a:txBody>
                    <a:bodyPr/>
                    <a:lstStyle/>
                    <a:p>
                      <a:pPr marL="0" lvl="0" indent="0" algn="l" rtl="0">
                        <a:lnSpc>
                          <a:spcPct val="115000"/>
                        </a:lnSpc>
                        <a:spcBef>
                          <a:spcPts val="1200"/>
                        </a:spcBef>
                        <a:spcAft>
                          <a:spcPts val="0"/>
                        </a:spcAft>
                        <a:buNone/>
                      </a:pPr>
                      <a:r>
                        <a:rPr lang="en" sz="1800" b="1"/>
                        <a:t>Established Heading in a NAR</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800" b="1"/>
                        <a:t> Bibliographic Record</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510025">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027" name="Google Shape;1027;p130"/>
          <p:cNvPicPr preferRelativeResize="0"/>
          <p:nvPr/>
        </p:nvPicPr>
        <p:blipFill>
          <a:blip r:embed="rId3">
            <a:alphaModFix/>
          </a:blip>
          <a:stretch>
            <a:fillRect/>
          </a:stretch>
        </p:blipFill>
        <p:spPr>
          <a:xfrm>
            <a:off x="252088" y="2844700"/>
            <a:ext cx="3145536" cy="357875"/>
          </a:xfrm>
          <a:prstGeom prst="rect">
            <a:avLst/>
          </a:prstGeom>
          <a:noFill/>
          <a:ln>
            <a:noFill/>
          </a:ln>
        </p:spPr>
      </p:pic>
      <p:pic>
        <p:nvPicPr>
          <p:cNvPr id="1028" name="Google Shape;1028;p130"/>
          <p:cNvPicPr preferRelativeResize="0"/>
          <p:nvPr/>
        </p:nvPicPr>
        <p:blipFill>
          <a:blip r:embed="rId4">
            <a:alphaModFix/>
          </a:blip>
          <a:stretch>
            <a:fillRect/>
          </a:stretch>
        </p:blipFill>
        <p:spPr>
          <a:xfrm>
            <a:off x="3948050" y="3468250"/>
            <a:ext cx="4389120" cy="438912"/>
          </a:xfrm>
          <a:prstGeom prst="rect">
            <a:avLst/>
          </a:prstGeom>
          <a:noFill/>
          <a:ln>
            <a:noFill/>
          </a:ln>
        </p:spPr>
      </p:pic>
      <p:pic>
        <p:nvPicPr>
          <p:cNvPr id="1029" name="Google Shape;1029;p130"/>
          <p:cNvPicPr preferRelativeResize="0"/>
          <p:nvPr/>
        </p:nvPicPr>
        <p:blipFill>
          <a:blip r:embed="rId5">
            <a:alphaModFix/>
          </a:blip>
          <a:stretch>
            <a:fillRect/>
          </a:stretch>
        </p:blipFill>
        <p:spPr>
          <a:xfrm>
            <a:off x="3948038" y="2727088"/>
            <a:ext cx="4335998" cy="475488"/>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31"/>
          <p:cNvSpPr txBox="1">
            <a:spLocks noGrp="1"/>
          </p:cNvSpPr>
          <p:nvPr>
            <p:ph type="title"/>
          </p:nvPr>
        </p:nvSpPr>
        <p:spPr>
          <a:xfrm>
            <a:off x="159300" y="1482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Non-Jurisdictional Geographic Name Heading</a:t>
            </a:r>
            <a:endParaRPr/>
          </a:p>
        </p:txBody>
      </p:sp>
      <p:sp>
        <p:nvSpPr>
          <p:cNvPr id="1035" name="Google Shape;1035;p131"/>
          <p:cNvSpPr txBox="1">
            <a:spLocks noGrp="1"/>
          </p:cNvSpPr>
          <p:nvPr>
            <p:ph type="body" idx="1"/>
          </p:nvPr>
        </p:nvSpPr>
        <p:spPr>
          <a:xfrm>
            <a:off x="159300" y="855675"/>
            <a:ext cx="8673000" cy="40476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3000" b="1">
                <a:solidFill>
                  <a:srgbClr val="000000"/>
                </a:solidFill>
                <a:highlight>
                  <a:schemeClr val="lt1"/>
                </a:highlight>
                <a:latin typeface="Arial"/>
                <a:ea typeface="Arial"/>
                <a:cs typeface="Arial"/>
                <a:sym typeface="Arial"/>
              </a:rPr>
              <a:t>Can only serve as a subject heading</a:t>
            </a:r>
            <a:endParaRPr sz="3000" b="1">
              <a:solidFill>
                <a:srgbClr val="000000"/>
              </a:solidFill>
              <a:highlight>
                <a:schemeClr val="lt1"/>
              </a:highlight>
              <a:latin typeface="Arial"/>
              <a:ea typeface="Arial"/>
              <a:cs typeface="Arial"/>
              <a:sym typeface="Arial"/>
            </a:endParaRPr>
          </a:p>
          <a:p>
            <a:pPr marL="457200" lvl="0" indent="-419100" algn="l" rtl="0">
              <a:spcBef>
                <a:spcPts val="1200"/>
              </a:spcBef>
              <a:spcAft>
                <a:spcPts val="0"/>
              </a:spcAft>
              <a:buClr>
                <a:srgbClr val="000000"/>
              </a:buClr>
              <a:buSzPts val="3000"/>
              <a:buFont typeface="Arial"/>
              <a:buChar char="●"/>
            </a:pPr>
            <a:r>
              <a:rPr lang="en" sz="3000" b="1">
                <a:solidFill>
                  <a:srgbClr val="000000"/>
                </a:solidFill>
                <a:highlight>
                  <a:schemeClr val="lt1"/>
                </a:highlight>
                <a:latin typeface="Arial"/>
                <a:ea typeface="Arial"/>
                <a:cs typeface="Arial"/>
                <a:sym typeface="Arial"/>
              </a:rPr>
              <a:t>A geographic feature or area without jurisdictional status</a:t>
            </a:r>
            <a:endParaRPr sz="3000" b="1">
              <a:solidFill>
                <a:srgbClr val="000000"/>
              </a:solidFill>
              <a:highlight>
                <a:schemeClr val="lt1"/>
              </a:highlight>
              <a:latin typeface="Arial"/>
              <a:ea typeface="Arial"/>
              <a:cs typeface="Arial"/>
              <a:sym typeface="Arial"/>
            </a:endParaRPr>
          </a:p>
          <a:p>
            <a:pPr marL="914400" lvl="0" indent="0" algn="l" rtl="0">
              <a:spcBef>
                <a:spcPts val="1200"/>
              </a:spcBef>
              <a:spcAft>
                <a:spcPts val="0"/>
              </a:spcAft>
              <a:buNone/>
            </a:pPr>
            <a:endParaRPr sz="3000" b="1">
              <a:solidFill>
                <a:srgbClr val="000000"/>
              </a:solidFill>
              <a:highlight>
                <a:schemeClr val="lt1"/>
              </a:highlight>
              <a:latin typeface="Arial"/>
              <a:ea typeface="Arial"/>
              <a:cs typeface="Arial"/>
              <a:sym typeface="Arial"/>
            </a:endParaRPr>
          </a:p>
          <a:p>
            <a:pPr marL="457200" lvl="0" indent="-419100" algn="l" rtl="0">
              <a:spcBef>
                <a:spcPts val="1200"/>
              </a:spcBef>
              <a:spcAft>
                <a:spcPts val="0"/>
              </a:spcAft>
              <a:buClr>
                <a:srgbClr val="000000"/>
              </a:buClr>
              <a:buSzPts val="3000"/>
              <a:buFont typeface="Arial"/>
              <a:buChar char="●"/>
            </a:pPr>
            <a:r>
              <a:rPr lang="en" sz="3000" b="1">
                <a:solidFill>
                  <a:srgbClr val="000000"/>
                </a:solidFill>
                <a:highlight>
                  <a:schemeClr val="lt1"/>
                </a:highlight>
                <a:latin typeface="Arial"/>
                <a:ea typeface="Arial"/>
                <a:cs typeface="Arial"/>
                <a:sym typeface="Arial"/>
              </a:rPr>
              <a:t>Found in a 651 in Bib Record</a:t>
            </a:r>
            <a:endParaRPr sz="3000" b="1">
              <a:solidFill>
                <a:srgbClr val="000000"/>
              </a:solidFill>
              <a:highlight>
                <a:schemeClr val="lt1"/>
              </a:highlight>
              <a:latin typeface="Arial"/>
              <a:ea typeface="Arial"/>
              <a:cs typeface="Arial"/>
              <a:sym typeface="Arial"/>
            </a:endParaRPr>
          </a:p>
          <a:p>
            <a:pPr marL="914400" lvl="0" indent="0" algn="l" rtl="0">
              <a:spcBef>
                <a:spcPts val="1200"/>
              </a:spcBef>
              <a:spcAft>
                <a:spcPts val="0"/>
              </a:spcAft>
              <a:buNone/>
            </a:pPr>
            <a:endParaRPr sz="3000" b="1">
              <a:solidFill>
                <a:srgbClr val="000000"/>
              </a:solidFill>
              <a:highlight>
                <a:schemeClr val="lt1"/>
              </a:highlight>
              <a:latin typeface="Arial"/>
              <a:ea typeface="Arial"/>
              <a:cs typeface="Arial"/>
              <a:sym typeface="Arial"/>
            </a:endParaRPr>
          </a:p>
          <a:p>
            <a:pPr marL="0" lvl="0" indent="0" algn="l" rtl="0">
              <a:spcBef>
                <a:spcPts val="1200"/>
              </a:spcBef>
              <a:spcAft>
                <a:spcPts val="16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159300" y="1314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Established Heading Record</a:t>
            </a:r>
            <a:endParaRPr/>
          </a:p>
        </p:txBody>
      </p:sp>
      <p:sp>
        <p:nvSpPr>
          <p:cNvPr id="160" name="Google Shape;160;p24"/>
          <p:cNvSpPr txBox="1">
            <a:spLocks noGrp="1"/>
          </p:cNvSpPr>
          <p:nvPr>
            <p:ph type="body" idx="1"/>
          </p:nvPr>
        </p:nvSpPr>
        <p:spPr>
          <a:xfrm>
            <a:off x="159300" y="838800"/>
            <a:ext cx="8673000" cy="416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1XX  Field - OK for use Lead Element in 1XX, 6XX, 7XX or 8XX in Bib Record</a:t>
            </a:r>
            <a:endParaRPr b="1"/>
          </a:p>
          <a:p>
            <a:pPr marL="0" lvl="0" indent="0" algn="l" rtl="0">
              <a:spcBef>
                <a:spcPts val="1600"/>
              </a:spcBef>
              <a:spcAft>
                <a:spcPts val="1600"/>
              </a:spcAft>
              <a:buNone/>
            </a:pPr>
            <a:r>
              <a:rPr lang="en" b="1"/>
              <a:t>        </a:t>
            </a:r>
            <a:r>
              <a:rPr lang="en"/>
              <a:t>                                                                       </a:t>
            </a:r>
            <a:endParaRPr/>
          </a:p>
        </p:txBody>
      </p:sp>
      <p:pic>
        <p:nvPicPr>
          <p:cNvPr id="161" name="Google Shape;161;p24"/>
          <p:cNvPicPr preferRelativeResize="0"/>
          <p:nvPr/>
        </p:nvPicPr>
        <p:blipFill>
          <a:blip r:embed="rId3">
            <a:alphaModFix/>
          </a:blip>
          <a:stretch>
            <a:fillRect/>
          </a:stretch>
        </p:blipFill>
        <p:spPr>
          <a:xfrm>
            <a:off x="489500" y="1457175"/>
            <a:ext cx="7479792" cy="3036351"/>
          </a:xfrm>
          <a:prstGeom prst="rect">
            <a:avLst/>
          </a:prstGeom>
          <a:noFill/>
          <a:ln>
            <a:noFill/>
          </a:ln>
        </p:spPr>
      </p:pic>
      <p:sp>
        <p:nvSpPr>
          <p:cNvPr id="162" name="Google Shape;162;p24"/>
          <p:cNvSpPr txBox="1"/>
          <p:nvPr/>
        </p:nvSpPr>
        <p:spPr>
          <a:xfrm>
            <a:off x="3904675" y="2634475"/>
            <a:ext cx="1082100" cy="392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Google Shape;1040;p132"/>
          <p:cNvPicPr preferRelativeResize="0"/>
          <p:nvPr/>
        </p:nvPicPr>
        <p:blipFill>
          <a:blip r:embed="rId3">
            <a:alphaModFix/>
          </a:blip>
          <a:stretch>
            <a:fillRect/>
          </a:stretch>
        </p:blipFill>
        <p:spPr>
          <a:xfrm>
            <a:off x="795531" y="0"/>
            <a:ext cx="7552938" cy="5143500"/>
          </a:xfrm>
          <a:prstGeom prst="rect">
            <a:avLst/>
          </a:prstGeom>
          <a:noFill/>
          <a:ln>
            <a:noFill/>
          </a:ln>
        </p:spPr>
      </p:pic>
      <p:sp>
        <p:nvSpPr>
          <p:cNvPr id="1041" name="Google Shape;1041;p132"/>
          <p:cNvSpPr/>
          <p:nvPr/>
        </p:nvSpPr>
        <p:spPr>
          <a:xfrm>
            <a:off x="5504375" y="426475"/>
            <a:ext cx="1154400" cy="3120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14 Name</a:t>
            </a:r>
            <a:endParaRPr sz="1000">
              <a:solidFill>
                <a:srgbClr val="FFFFFF"/>
              </a:solidFill>
            </a:endParaRPr>
          </a:p>
        </p:txBody>
      </p:sp>
      <p:sp>
        <p:nvSpPr>
          <p:cNvPr id="1042" name="Google Shape;1042;p132"/>
          <p:cNvSpPr/>
          <p:nvPr/>
        </p:nvSpPr>
        <p:spPr>
          <a:xfrm>
            <a:off x="3337975" y="609575"/>
            <a:ext cx="1335900" cy="372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15 Subj</a:t>
            </a:r>
            <a:endParaRPr>
              <a:solidFill>
                <a:srgbClr val="FFFFFF"/>
              </a:solidFill>
            </a:endParaRPr>
          </a:p>
        </p:txBody>
      </p:sp>
      <p:sp>
        <p:nvSpPr>
          <p:cNvPr id="1043" name="Google Shape;1043;p132"/>
          <p:cNvSpPr txBox="1"/>
          <p:nvPr/>
        </p:nvSpPr>
        <p:spPr>
          <a:xfrm>
            <a:off x="999450" y="1553250"/>
            <a:ext cx="865500" cy="182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044" name="Google Shape;1044;p132"/>
          <p:cNvSpPr txBox="1"/>
          <p:nvPr/>
        </p:nvSpPr>
        <p:spPr>
          <a:xfrm>
            <a:off x="1036025" y="2138300"/>
            <a:ext cx="1608900" cy="243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33"/>
          <p:cNvSpPr txBox="1">
            <a:spLocks noGrp="1"/>
          </p:cNvSpPr>
          <p:nvPr>
            <p:ph type="title"/>
          </p:nvPr>
        </p:nvSpPr>
        <p:spPr>
          <a:xfrm>
            <a:off x="-12" y="829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451 </a:t>
            </a:r>
            <a:r>
              <a:rPr lang="en" sz="3300">
                <a:latin typeface="Arial"/>
                <a:ea typeface="Arial"/>
                <a:cs typeface="Arial"/>
                <a:sym typeface="Arial"/>
              </a:rPr>
              <a:t>See from Reference</a:t>
            </a:r>
            <a:endParaRPr>
              <a:latin typeface="Arial"/>
              <a:ea typeface="Arial"/>
              <a:cs typeface="Arial"/>
              <a:sym typeface="Arial"/>
            </a:endParaRPr>
          </a:p>
        </p:txBody>
      </p:sp>
      <p:sp>
        <p:nvSpPr>
          <p:cNvPr id="1050" name="Google Shape;1050;p133"/>
          <p:cNvSpPr txBox="1">
            <a:spLocks noGrp="1"/>
          </p:cNvSpPr>
          <p:nvPr>
            <p:ph type="body" idx="1"/>
          </p:nvPr>
        </p:nvSpPr>
        <p:spPr>
          <a:xfrm>
            <a:off x="0" y="672800"/>
            <a:ext cx="8832300" cy="389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unestablished heading to established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151, 651 or 751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Generates a “See From” reference in the catalog</a:t>
            </a:r>
            <a:endParaRPr b="1">
              <a:latin typeface="Arial"/>
              <a:ea typeface="Arial"/>
              <a:cs typeface="Arial"/>
              <a:sym typeface="Arial"/>
            </a:endParaRPr>
          </a:p>
          <a:p>
            <a:pPr marL="0" lvl="0" indent="0" algn="l" rtl="0">
              <a:spcBef>
                <a:spcPts val="1600"/>
              </a:spcBef>
              <a:spcAft>
                <a:spcPts val="1600"/>
              </a:spcAft>
              <a:buNone/>
            </a:pPr>
            <a:endParaRPr/>
          </a:p>
        </p:txBody>
      </p:sp>
      <p:pic>
        <p:nvPicPr>
          <p:cNvPr id="1051" name="Google Shape;1051;p133"/>
          <p:cNvPicPr preferRelativeResize="0"/>
          <p:nvPr/>
        </p:nvPicPr>
        <p:blipFill rotWithShape="1">
          <a:blip r:embed="rId3">
            <a:alphaModFix/>
          </a:blip>
          <a:srcRect r="20331"/>
          <a:stretch/>
        </p:blipFill>
        <p:spPr>
          <a:xfrm>
            <a:off x="260872" y="2124375"/>
            <a:ext cx="4463525" cy="27066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34"/>
          <p:cNvSpPr txBox="1">
            <a:spLocks noGrp="1"/>
          </p:cNvSpPr>
          <p:nvPr>
            <p:ph type="title"/>
          </p:nvPr>
        </p:nvSpPr>
        <p:spPr>
          <a:xfrm>
            <a:off x="-12" y="829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410 </a:t>
            </a:r>
            <a:r>
              <a:rPr lang="en" sz="3300">
                <a:latin typeface="Arial"/>
                <a:ea typeface="Arial"/>
                <a:cs typeface="Arial"/>
                <a:sym typeface="Arial"/>
              </a:rPr>
              <a:t>See from Reference</a:t>
            </a:r>
            <a:endParaRPr>
              <a:latin typeface="Arial"/>
              <a:ea typeface="Arial"/>
              <a:cs typeface="Arial"/>
              <a:sym typeface="Arial"/>
            </a:endParaRPr>
          </a:p>
        </p:txBody>
      </p:sp>
      <p:sp>
        <p:nvSpPr>
          <p:cNvPr id="1057" name="Google Shape;1057;p134"/>
          <p:cNvSpPr txBox="1">
            <a:spLocks noGrp="1"/>
          </p:cNvSpPr>
          <p:nvPr>
            <p:ph type="body" idx="1"/>
          </p:nvPr>
        </p:nvSpPr>
        <p:spPr>
          <a:xfrm>
            <a:off x="0" y="672800"/>
            <a:ext cx="8832300" cy="389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unestablished heading to established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110, 610 or 710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Generates a “See From” reference in the catalog</a:t>
            </a:r>
            <a:endParaRPr b="1">
              <a:latin typeface="Arial"/>
              <a:ea typeface="Arial"/>
              <a:cs typeface="Arial"/>
              <a:sym typeface="Arial"/>
            </a:endParaRPr>
          </a:p>
          <a:p>
            <a:pPr marL="0" lvl="0" indent="0" algn="l" rtl="0">
              <a:spcBef>
                <a:spcPts val="1600"/>
              </a:spcBef>
              <a:spcAft>
                <a:spcPts val="1600"/>
              </a:spcAft>
              <a:buNone/>
            </a:pPr>
            <a:endParaRPr/>
          </a:p>
        </p:txBody>
      </p:sp>
      <p:pic>
        <p:nvPicPr>
          <p:cNvPr id="1058" name="Google Shape;1058;p134"/>
          <p:cNvPicPr preferRelativeResize="0"/>
          <p:nvPr/>
        </p:nvPicPr>
        <p:blipFill>
          <a:blip r:embed="rId3">
            <a:alphaModFix/>
          </a:blip>
          <a:stretch>
            <a:fillRect/>
          </a:stretch>
        </p:blipFill>
        <p:spPr>
          <a:xfrm>
            <a:off x="1348388" y="2312875"/>
            <a:ext cx="5057775" cy="18097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35"/>
          <p:cNvSpPr txBox="1">
            <a:spLocks noGrp="1"/>
          </p:cNvSpPr>
          <p:nvPr>
            <p:ph type="title" idx="4294967295"/>
          </p:nvPr>
        </p:nvSpPr>
        <p:spPr>
          <a:xfrm>
            <a:off x="55750" y="0"/>
            <a:ext cx="8520600" cy="63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 551 See Also from Reference</a:t>
            </a:r>
            <a:endParaRPr>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1064" name="Google Shape;1064;p135"/>
          <p:cNvSpPr txBox="1">
            <a:spLocks noGrp="1"/>
          </p:cNvSpPr>
          <p:nvPr>
            <p:ph type="body" idx="4294967295"/>
          </p:nvPr>
        </p:nvSpPr>
        <p:spPr>
          <a:xfrm>
            <a:off x="142300" y="557550"/>
            <a:ext cx="8937900" cy="446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established name heading to a related established name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151, 651 or 751 field in Bib record - this example is non-jurisdictional so only a 651 or 751</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Also From” reference in the catalog</a:t>
            </a:r>
            <a:endParaRPr b="1">
              <a:latin typeface="Arial"/>
              <a:ea typeface="Arial"/>
              <a:cs typeface="Arial"/>
              <a:sym typeface="Arial"/>
            </a:endParaRPr>
          </a:p>
        </p:txBody>
      </p:sp>
      <p:pic>
        <p:nvPicPr>
          <p:cNvPr id="1065" name="Google Shape;1065;p135"/>
          <p:cNvPicPr preferRelativeResize="0"/>
          <p:nvPr/>
        </p:nvPicPr>
        <p:blipFill>
          <a:blip r:embed="rId3">
            <a:alphaModFix/>
          </a:blip>
          <a:stretch>
            <a:fillRect/>
          </a:stretch>
        </p:blipFill>
        <p:spPr>
          <a:xfrm>
            <a:off x="1267400" y="2290163"/>
            <a:ext cx="3747821" cy="265176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36"/>
          <p:cNvSpPr txBox="1">
            <a:spLocks noGrp="1"/>
          </p:cNvSpPr>
          <p:nvPr>
            <p:ph type="title" idx="4294967295"/>
          </p:nvPr>
        </p:nvSpPr>
        <p:spPr>
          <a:xfrm>
            <a:off x="55750" y="0"/>
            <a:ext cx="8520600" cy="63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 510 See Also from Reference</a:t>
            </a:r>
            <a:endParaRPr>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1071" name="Google Shape;1071;p136"/>
          <p:cNvSpPr txBox="1">
            <a:spLocks noGrp="1"/>
          </p:cNvSpPr>
          <p:nvPr>
            <p:ph type="body" idx="4294967295"/>
          </p:nvPr>
        </p:nvSpPr>
        <p:spPr>
          <a:xfrm>
            <a:off x="142300" y="557550"/>
            <a:ext cx="8937900" cy="446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established name heading to a related established name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151, 651 or 751 field in Bib record </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Also From” reference in the catalog</a:t>
            </a:r>
            <a:endParaRPr b="1">
              <a:latin typeface="Arial"/>
              <a:ea typeface="Arial"/>
              <a:cs typeface="Arial"/>
              <a:sym typeface="Arial"/>
            </a:endParaRPr>
          </a:p>
        </p:txBody>
      </p:sp>
      <p:pic>
        <p:nvPicPr>
          <p:cNvPr id="1072" name="Google Shape;1072;p136"/>
          <p:cNvPicPr preferRelativeResize="0"/>
          <p:nvPr/>
        </p:nvPicPr>
        <p:blipFill>
          <a:blip r:embed="rId3">
            <a:alphaModFix/>
          </a:blip>
          <a:stretch>
            <a:fillRect/>
          </a:stretch>
        </p:blipFill>
        <p:spPr>
          <a:xfrm>
            <a:off x="1612813" y="2571738"/>
            <a:ext cx="5248656" cy="2298614"/>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37"/>
          <p:cNvSpPr txBox="1">
            <a:spLocks noGrp="1"/>
          </p:cNvSpPr>
          <p:nvPr>
            <p:ph type="title"/>
          </p:nvPr>
        </p:nvSpPr>
        <p:spPr>
          <a:xfrm>
            <a:off x="311700" y="1874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6XX - Notes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1078" name="Google Shape;1078;p137"/>
          <p:cNvSpPr txBox="1">
            <a:spLocks noGrp="1"/>
          </p:cNvSpPr>
          <p:nvPr>
            <p:ph type="body" idx="1"/>
          </p:nvPr>
        </p:nvSpPr>
        <p:spPr>
          <a:xfrm>
            <a:off x="159300" y="978450"/>
            <a:ext cx="8520600" cy="375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663/664		Complex Name References - same for all NAR</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666				General  Note for Reference Headings</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667/680		General Notes -  Non-public and Public	</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670				Source Data</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678				Biographical or Historical Data</a:t>
            </a:r>
            <a:endParaRPr sz="2000" b="1">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8"/>
          <p:cNvSpPr txBox="1">
            <a:spLocks noGrp="1"/>
          </p:cNvSpPr>
          <p:nvPr>
            <p:ph type="title"/>
          </p:nvPr>
        </p:nvSpPr>
        <p:spPr>
          <a:xfrm>
            <a:off x="159300" y="3672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7XX   Heading Linking Entry fields</a:t>
            </a:r>
            <a:endParaRPr>
              <a:latin typeface="Arial"/>
              <a:ea typeface="Arial"/>
              <a:cs typeface="Arial"/>
              <a:sym typeface="Arial"/>
            </a:endParaRPr>
          </a:p>
        </p:txBody>
      </p:sp>
      <p:sp>
        <p:nvSpPr>
          <p:cNvPr id="1084" name="Google Shape;1084;p138"/>
          <p:cNvSpPr txBox="1">
            <a:spLocks noGrp="1"/>
          </p:cNvSpPr>
          <p:nvPr>
            <p:ph type="body" idx="1"/>
          </p:nvPr>
        </p:nvSpPr>
        <p:spPr>
          <a:xfrm>
            <a:off x="233775" y="1635725"/>
            <a:ext cx="8520600" cy="3728100"/>
          </a:xfrm>
          <a:prstGeom prst="rect">
            <a:avLst/>
          </a:prstGeom>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Same as used in Topical Subject Headings (150)</a:t>
            </a:r>
            <a:endParaRPr sz="2200" b="1">
              <a:latin typeface="Arial"/>
              <a:ea typeface="Arial"/>
              <a:cs typeface="Arial"/>
              <a:sym typeface="Arial"/>
            </a:endParaRPr>
          </a:p>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Provide a machine link within a system between  headings</a:t>
            </a:r>
            <a:endParaRPr sz="2200" b="1">
              <a:latin typeface="Arial"/>
              <a:ea typeface="Arial"/>
              <a:cs typeface="Arial"/>
              <a:sym typeface="Arial"/>
            </a:endParaRPr>
          </a:p>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Not generally needed to provide information for catalogers</a:t>
            </a:r>
            <a:endParaRPr sz="2200" b="1">
              <a:latin typeface="Arial"/>
              <a:ea typeface="Arial"/>
              <a:cs typeface="Arial"/>
              <a:sym typeface="Arial"/>
            </a:endParaRPr>
          </a:p>
          <a:p>
            <a:pPr marL="0" lvl="0" indent="0" algn="l" rtl="0">
              <a:spcBef>
                <a:spcPts val="1600"/>
              </a:spcBef>
              <a:spcAft>
                <a:spcPts val="1600"/>
              </a:spcAft>
              <a:buNone/>
            </a:pPr>
            <a:endParaRPr sz="26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39"/>
          <p:cNvSpPr txBox="1">
            <a:spLocks noGrp="1"/>
          </p:cNvSpPr>
          <p:nvPr>
            <p:ph type="title"/>
          </p:nvPr>
        </p:nvSpPr>
        <p:spPr>
          <a:xfrm>
            <a:off x="2542160" y="4569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6C00"/>
                </a:solidFill>
              </a:rPr>
              <a:t>Series Headings</a:t>
            </a:r>
            <a:endParaRPr/>
          </a:p>
        </p:txBody>
      </p:sp>
      <p:sp>
        <p:nvSpPr>
          <p:cNvPr id="1090" name="Google Shape;1090;p139"/>
          <p:cNvSpPr txBox="1">
            <a:spLocks noGrp="1"/>
          </p:cNvSpPr>
          <p:nvPr>
            <p:ph type="body" idx="1"/>
          </p:nvPr>
        </p:nvSpPr>
        <p:spPr>
          <a:xfrm>
            <a:off x="311700" y="1758450"/>
            <a:ext cx="8520600" cy="2762100"/>
          </a:xfrm>
          <a:prstGeom prst="rect">
            <a:avLst/>
          </a:prstGeom>
          <a:solidFill>
            <a:schemeClr val="accent3"/>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40"/>
          <p:cNvSpPr txBox="1">
            <a:spLocks noGrp="1"/>
          </p:cNvSpPr>
          <p:nvPr>
            <p:ph type="title"/>
          </p:nvPr>
        </p:nvSpPr>
        <p:spPr>
          <a:xfrm>
            <a:off x="311700" y="282200"/>
            <a:ext cx="8520600" cy="70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2800"/>
              <a:buFont typeface="Arial"/>
              <a:buNone/>
            </a:pPr>
            <a:r>
              <a:rPr lang="en">
                <a:solidFill>
                  <a:srgbClr val="EF6C00"/>
                </a:solidFill>
                <a:latin typeface="Arial"/>
                <a:ea typeface="Arial"/>
                <a:cs typeface="Arial"/>
                <a:sym typeface="Arial"/>
              </a:rPr>
              <a:t>What is a series?</a:t>
            </a:r>
            <a:endParaRPr>
              <a:solidFill>
                <a:srgbClr val="EF6C00"/>
              </a:solidFill>
              <a:latin typeface="Arial"/>
              <a:ea typeface="Arial"/>
              <a:cs typeface="Arial"/>
              <a:sym typeface="Arial"/>
            </a:endParaRPr>
          </a:p>
        </p:txBody>
      </p:sp>
      <p:sp>
        <p:nvSpPr>
          <p:cNvPr id="1096" name="Google Shape;1096;p14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rgbClr val="000000"/>
              </a:buClr>
              <a:buSzPts val="2800"/>
              <a:buFont typeface="Arial"/>
              <a:buNone/>
            </a:pPr>
            <a:r>
              <a:rPr lang="en" sz="2800">
                <a:solidFill>
                  <a:srgbClr val="000000"/>
                </a:solidFill>
                <a:latin typeface="Arial"/>
                <a:ea typeface="Arial"/>
                <a:cs typeface="Arial"/>
                <a:sym typeface="Arial"/>
              </a:rPr>
              <a:t>“A group of separate resources related to one another by the fact that each resource bears, in addition to its own title proper, a collective title applying to the group as a whole.  Numbering is not a requirement for a series” – RDA definition</a:t>
            </a:r>
            <a:endParaRPr sz="2800">
              <a:solidFill>
                <a:srgbClr val="000000"/>
              </a:solidFill>
              <a:latin typeface="Arial"/>
              <a:ea typeface="Arial"/>
              <a:cs typeface="Arial"/>
              <a:sym typeface="Arial"/>
            </a:endParaRPr>
          </a:p>
          <a:p>
            <a:pPr marL="0" lvl="0" indent="0" algn="l" rtl="0">
              <a:lnSpc>
                <a:spcPct val="90000"/>
              </a:lnSpc>
              <a:spcBef>
                <a:spcPts val="1000"/>
              </a:spcBef>
              <a:spcAft>
                <a:spcPts val="0"/>
              </a:spcAft>
              <a:buClr>
                <a:srgbClr val="000000"/>
              </a:buClr>
              <a:buSzPts val="1200"/>
              <a:buFont typeface="Arial"/>
              <a:buNone/>
            </a:pPr>
            <a:endParaRPr sz="1200">
              <a:solidFill>
                <a:srgbClr val="000000"/>
              </a:solidFill>
              <a:latin typeface="Arial"/>
              <a:ea typeface="Arial"/>
              <a:cs typeface="Arial"/>
              <a:sym typeface="Arial"/>
            </a:endParaRPr>
          </a:p>
          <a:p>
            <a:pPr marL="0" lvl="0" indent="0" algn="l" rtl="0">
              <a:lnSpc>
                <a:spcPct val="90000"/>
              </a:lnSpc>
              <a:spcBef>
                <a:spcPts val="1000"/>
              </a:spcBef>
              <a:spcAft>
                <a:spcPts val="0"/>
              </a:spcAft>
              <a:buClr>
                <a:srgbClr val="000000"/>
              </a:buClr>
              <a:buSzPts val="2800"/>
              <a:buFont typeface="Arial"/>
              <a:buNone/>
            </a:pPr>
            <a:endParaRPr>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141"/>
          <p:cNvPicPr preferRelativeResize="0"/>
          <p:nvPr/>
        </p:nvPicPr>
        <p:blipFill>
          <a:blip r:embed="rId3">
            <a:alphaModFix/>
          </a:blip>
          <a:stretch>
            <a:fillRect/>
          </a:stretch>
        </p:blipFill>
        <p:spPr>
          <a:xfrm rot="-669320">
            <a:off x="186893" y="357245"/>
            <a:ext cx="3042489" cy="914983"/>
          </a:xfrm>
          <a:prstGeom prst="rect">
            <a:avLst/>
          </a:prstGeom>
          <a:noFill/>
          <a:ln>
            <a:noFill/>
          </a:ln>
        </p:spPr>
      </p:pic>
      <p:pic>
        <p:nvPicPr>
          <p:cNvPr id="1102" name="Google Shape;1102;p141"/>
          <p:cNvPicPr preferRelativeResize="0"/>
          <p:nvPr/>
        </p:nvPicPr>
        <p:blipFill>
          <a:blip r:embed="rId4">
            <a:alphaModFix/>
          </a:blip>
          <a:stretch>
            <a:fillRect/>
          </a:stretch>
        </p:blipFill>
        <p:spPr>
          <a:xfrm>
            <a:off x="127118" y="1557888"/>
            <a:ext cx="2962275" cy="1543050"/>
          </a:xfrm>
          <a:prstGeom prst="rect">
            <a:avLst/>
          </a:prstGeom>
          <a:noFill/>
          <a:ln>
            <a:noFill/>
          </a:ln>
        </p:spPr>
      </p:pic>
      <p:pic>
        <p:nvPicPr>
          <p:cNvPr id="1103" name="Google Shape;1103;p141"/>
          <p:cNvPicPr preferRelativeResize="0"/>
          <p:nvPr/>
        </p:nvPicPr>
        <p:blipFill>
          <a:blip r:embed="rId5">
            <a:alphaModFix/>
          </a:blip>
          <a:stretch>
            <a:fillRect/>
          </a:stretch>
        </p:blipFill>
        <p:spPr>
          <a:xfrm>
            <a:off x="6085550" y="790450"/>
            <a:ext cx="2914650" cy="962025"/>
          </a:xfrm>
          <a:prstGeom prst="rect">
            <a:avLst/>
          </a:prstGeom>
          <a:noFill/>
          <a:ln>
            <a:noFill/>
          </a:ln>
        </p:spPr>
      </p:pic>
      <p:pic>
        <p:nvPicPr>
          <p:cNvPr id="1104" name="Google Shape;1104;p141"/>
          <p:cNvPicPr preferRelativeResize="0"/>
          <p:nvPr/>
        </p:nvPicPr>
        <p:blipFill>
          <a:blip r:embed="rId6">
            <a:alphaModFix/>
          </a:blip>
          <a:stretch>
            <a:fillRect/>
          </a:stretch>
        </p:blipFill>
        <p:spPr>
          <a:xfrm rot="3">
            <a:off x="6837469" y="1557886"/>
            <a:ext cx="1521482" cy="2027722"/>
          </a:xfrm>
          <a:prstGeom prst="rect">
            <a:avLst/>
          </a:prstGeom>
          <a:noFill/>
          <a:ln>
            <a:noFill/>
          </a:ln>
        </p:spPr>
      </p:pic>
      <p:pic>
        <p:nvPicPr>
          <p:cNvPr id="1105" name="Google Shape;1105;p141"/>
          <p:cNvPicPr preferRelativeResize="0"/>
          <p:nvPr/>
        </p:nvPicPr>
        <p:blipFill>
          <a:blip r:embed="rId7">
            <a:alphaModFix/>
          </a:blip>
          <a:stretch>
            <a:fillRect/>
          </a:stretch>
        </p:blipFill>
        <p:spPr>
          <a:xfrm>
            <a:off x="6556163" y="3230206"/>
            <a:ext cx="2084101" cy="1586050"/>
          </a:xfrm>
          <a:prstGeom prst="rect">
            <a:avLst/>
          </a:prstGeom>
          <a:noFill/>
          <a:ln>
            <a:noFill/>
          </a:ln>
        </p:spPr>
      </p:pic>
      <p:pic>
        <p:nvPicPr>
          <p:cNvPr id="1106" name="Google Shape;1106;p141"/>
          <p:cNvPicPr preferRelativeResize="0"/>
          <p:nvPr/>
        </p:nvPicPr>
        <p:blipFill>
          <a:blip r:embed="rId8">
            <a:alphaModFix/>
          </a:blip>
          <a:stretch>
            <a:fillRect/>
          </a:stretch>
        </p:blipFill>
        <p:spPr>
          <a:xfrm rot="-13">
            <a:off x="2723605" y="387894"/>
            <a:ext cx="2057117" cy="2851304"/>
          </a:xfrm>
          <a:prstGeom prst="rect">
            <a:avLst/>
          </a:prstGeom>
          <a:noFill/>
          <a:ln>
            <a:noFill/>
          </a:ln>
        </p:spPr>
      </p:pic>
      <p:pic>
        <p:nvPicPr>
          <p:cNvPr id="1107" name="Google Shape;1107;p141"/>
          <p:cNvPicPr preferRelativeResize="0"/>
          <p:nvPr/>
        </p:nvPicPr>
        <p:blipFill>
          <a:blip r:embed="rId9">
            <a:alphaModFix/>
          </a:blip>
          <a:stretch>
            <a:fillRect/>
          </a:stretch>
        </p:blipFill>
        <p:spPr>
          <a:xfrm>
            <a:off x="7135675" y="255775"/>
            <a:ext cx="1360153" cy="764800"/>
          </a:xfrm>
          <a:prstGeom prst="rect">
            <a:avLst/>
          </a:prstGeom>
          <a:noFill/>
          <a:ln>
            <a:noFill/>
          </a:ln>
        </p:spPr>
      </p:pic>
      <p:pic>
        <p:nvPicPr>
          <p:cNvPr id="1108" name="Google Shape;1108;p141"/>
          <p:cNvPicPr preferRelativeResize="0"/>
          <p:nvPr/>
        </p:nvPicPr>
        <p:blipFill>
          <a:blip r:embed="rId10">
            <a:alphaModFix/>
          </a:blip>
          <a:stretch>
            <a:fillRect/>
          </a:stretch>
        </p:blipFill>
        <p:spPr>
          <a:xfrm>
            <a:off x="127113" y="3072775"/>
            <a:ext cx="2672575" cy="1900899"/>
          </a:xfrm>
          <a:prstGeom prst="rect">
            <a:avLst/>
          </a:prstGeom>
          <a:noFill/>
          <a:ln>
            <a:noFill/>
          </a:ln>
        </p:spPr>
      </p:pic>
      <p:pic>
        <p:nvPicPr>
          <p:cNvPr id="1109" name="Google Shape;1109;p141"/>
          <p:cNvPicPr preferRelativeResize="0"/>
          <p:nvPr/>
        </p:nvPicPr>
        <p:blipFill>
          <a:blip r:embed="rId11">
            <a:alphaModFix/>
          </a:blip>
          <a:stretch>
            <a:fillRect/>
          </a:stretch>
        </p:blipFill>
        <p:spPr>
          <a:xfrm>
            <a:off x="2294275" y="2571745"/>
            <a:ext cx="2266508" cy="2321050"/>
          </a:xfrm>
          <a:prstGeom prst="rect">
            <a:avLst/>
          </a:prstGeom>
          <a:noFill/>
          <a:ln>
            <a:noFill/>
          </a:ln>
        </p:spPr>
      </p:pic>
      <p:pic>
        <p:nvPicPr>
          <p:cNvPr id="1110" name="Google Shape;1110;p141"/>
          <p:cNvPicPr preferRelativeResize="0"/>
          <p:nvPr/>
        </p:nvPicPr>
        <p:blipFill>
          <a:blip r:embed="rId12">
            <a:alphaModFix/>
          </a:blip>
          <a:stretch>
            <a:fillRect/>
          </a:stretch>
        </p:blipFill>
        <p:spPr>
          <a:xfrm>
            <a:off x="4351400" y="639425"/>
            <a:ext cx="1943100" cy="2809875"/>
          </a:xfrm>
          <a:prstGeom prst="rect">
            <a:avLst/>
          </a:prstGeom>
          <a:noFill/>
          <a:ln>
            <a:noFill/>
          </a:ln>
        </p:spPr>
      </p:pic>
      <p:pic>
        <p:nvPicPr>
          <p:cNvPr id="1111" name="Google Shape;1111;p141"/>
          <p:cNvPicPr preferRelativeResize="0"/>
          <p:nvPr/>
        </p:nvPicPr>
        <p:blipFill>
          <a:blip r:embed="rId13">
            <a:alphaModFix/>
          </a:blip>
          <a:stretch>
            <a:fillRect/>
          </a:stretch>
        </p:blipFill>
        <p:spPr>
          <a:xfrm rot="-12">
            <a:off x="4950709" y="2417874"/>
            <a:ext cx="1640131" cy="25232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5"/>
          <p:cNvSpPr txBox="1">
            <a:spLocks noGrp="1"/>
          </p:cNvSpPr>
          <p:nvPr>
            <p:ph type="title"/>
          </p:nvPr>
        </p:nvSpPr>
        <p:spPr>
          <a:xfrm>
            <a:off x="159300" y="1314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Record</a:t>
            </a:r>
            <a:endParaRPr/>
          </a:p>
        </p:txBody>
      </p:sp>
      <p:sp>
        <p:nvSpPr>
          <p:cNvPr id="168" name="Google Shape;168;p25"/>
          <p:cNvSpPr txBox="1">
            <a:spLocks noGrp="1"/>
          </p:cNvSpPr>
          <p:nvPr>
            <p:ph type="body" idx="1"/>
          </p:nvPr>
        </p:nvSpPr>
        <p:spPr>
          <a:xfrm>
            <a:off x="311700" y="838800"/>
            <a:ext cx="8520600" cy="416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1XX Field - not for use Lead Element in 1XX, 6XX, 7XX or 8XX in Bib Record</a:t>
            </a:r>
            <a:endParaRPr b="1"/>
          </a:p>
          <a:p>
            <a:pPr marL="0" lvl="0" indent="0" algn="l" rtl="0">
              <a:spcBef>
                <a:spcPts val="1600"/>
              </a:spcBef>
              <a:spcAft>
                <a:spcPts val="1600"/>
              </a:spcAft>
              <a:buNone/>
            </a:pPr>
            <a:r>
              <a:rPr lang="en" b="1"/>
              <a:t>260 or 644 Field provide usage instruction    </a:t>
            </a:r>
            <a:r>
              <a:rPr lang="en"/>
              <a:t>                                                                       </a:t>
            </a:r>
            <a:endParaRPr/>
          </a:p>
        </p:txBody>
      </p:sp>
      <p:pic>
        <p:nvPicPr>
          <p:cNvPr id="169" name="Google Shape;169;p25"/>
          <p:cNvPicPr preferRelativeResize="0"/>
          <p:nvPr/>
        </p:nvPicPr>
        <p:blipFill>
          <a:blip r:embed="rId3">
            <a:alphaModFix/>
          </a:blip>
          <a:stretch>
            <a:fillRect/>
          </a:stretch>
        </p:blipFill>
        <p:spPr>
          <a:xfrm>
            <a:off x="0" y="1952208"/>
            <a:ext cx="9144001" cy="2650435"/>
          </a:xfrm>
          <a:prstGeom prst="rect">
            <a:avLst/>
          </a:prstGeom>
          <a:noFill/>
          <a:ln>
            <a:noFill/>
          </a:ln>
        </p:spPr>
      </p:pic>
      <p:sp>
        <p:nvSpPr>
          <p:cNvPr id="170" name="Google Shape;170;p25"/>
          <p:cNvSpPr txBox="1"/>
          <p:nvPr/>
        </p:nvSpPr>
        <p:spPr>
          <a:xfrm>
            <a:off x="2509025" y="2838325"/>
            <a:ext cx="737100" cy="266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42"/>
          <p:cNvSpPr txBox="1">
            <a:spLocks noGrp="1"/>
          </p:cNvSpPr>
          <p:nvPr>
            <p:ph type="title"/>
          </p:nvPr>
        </p:nvSpPr>
        <p:spPr>
          <a:xfrm>
            <a:off x="311700" y="245200"/>
            <a:ext cx="8520600" cy="707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Series Authority Records include...</a:t>
            </a:r>
            <a:endParaRPr sz="3000">
              <a:solidFill>
                <a:srgbClr val="EF6C00"/>
              </a:solidFill>
              <a:latin typeface="Arial"/>
              <a:ea typeface="Arial"/>
              <a:cs typeface="Arial"/>
              <a:sym typeface="Arial"/>
            </a:endParaRPr>
          </a:p>
        </p:txBody>
      </p:sp>
      <p:sp>
        <p:nvSpPr>
          <p:cNvPr id="1117" name="Google Shape;1117;p142"/>
          <p:cNvSpPr txBox="1">
            <a:spLocks noGrp="1"/>
          </p:cNvSpPr>
          <p:nvPr>
            <p:ph type="body" idx="1"/>
          </p:nvPr>
        </p:nvSpPr>
        <p:spPr>
          <a:xfrm>
            <a:off x="311700" y="852675"/>
            <a:ext cx="8520600" cy="3924000"/>
          </a:xfrm>
          <a:prstGeom prst="rect">
            <a:avLst/>
          </a:prstGeom>
        </p:spPr>
        <p:txBody>
          <a:bodyPr spcFirstLastPara="1" wrap="square" lIns="91425" tIns="91425" rIns="91425" bIns="91425" anchor="t" anchorCtr="0">
            <a:noAutofit/>
          </a:bodyPr>
          <a:lstStyle/>
          <a:p>
            <a:pPr marL="228600" lvl="0" indent="-178435" algn="l" rtl="0">
              <a:lnSpc>
                <a:spcPct val="80000"/>
              </a:lnSpc>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Authorized heading form</a:t>
            </a:r>
            <a:endParaRPr>
              <a:solidFill>
                <a:srgbClr val="000000"/>
              </a:solidFill>
              <a:latin typeface="Arial"/>
              <a:ea typeface="Arial"/>
              <a:cs typeface="Arial"/>
              <a:sym typeface="Arial"/>
            </a:endParaRPr>
          </a:p>
          <a:p>
            <a:pPr marL="228600" lvl="0" indent="-178435" algn="l" rtl="0">
              <a:lnSpc>
                <a:spcPct val="80000"/>
              </a:lnSpc>
              <a:spcBef>
                <a:spcPts val="1000"/>
              </a:spcBef>
              <a:spcAft>
                <a:spcPts val="0"/>
              </a:spcAft>
              <a:buClr>
                <a:srgbClr val="000000"/>
              </a:buClr>
              <a:buSzPts val="1800"/>
              <a:buFont typeface="Arial"/>
              <a:buChar char="•"/>
            </a:pPr>
            <a:r>
              <a:rPr lang="en">
                <a:solidFill>
                  <a:srgbClr val="000000"/>
                </a:solidFill>
                <a:latin typeface="Arial"/>
                <a:ea typeface="Arial"/>
                <a:cs typeface="Arial"/>
                <a:sym typeface="Arial"/>
              </a:rPr>
              <a:t>Cross references from unused forms of headings</a:t>
            </a:r>
            <a:endParaRPr>
              <a:solidFill>
                <a:srgbClr val="000000"/>
              </a:solidFill>
              <a:latin typeface="Arial"/>
              <a:ea typeface="Arial"/>
              <a:cs typeface="Arial"/>
              <a:sym typeface="Arial"/>
            </a:endParaRPr>
          </a:p>
          <a:p>
            <a:pPr marL="228600" lvl="0" indent="-178435" algn="l" rtl="0">
              <a:lnSpc>
                <a:spcPct val="80000"/>
              </a:lnSpc>
              <a:spcBef>
                <a:spcPts val="1000"/>
              </a:spcBef>
              <a:spcAft>
                <a:spcPts val="0"/>
              </a:spcAft>
              <a:buClr>
                <a:srgbClr val="000000"/>
              </a:buClr>
              <a:buSzPts val="1800"/>
              <a:buFont typeface="Arial"/>
              <a:buChar char="•"/>
            </a:pPr>
            <a:r>
              <a:rPr lang="en">
                <a:solidFill>
                  <a:srgbClr val="000000"/>
                </a:solidFill>
                <a:latin typeface="Arial"/>
                <a:ea typeface="Arial"/>
                <a:cs typeface="Arial"/>
                <a:sym typeface="Arial"/>
              </a:rPr>
              <a:t>Cross references to related forms of headings</a:t>
            </a:r>
            <a:endParaRPr>
              <a:solidFill>
                <a:srgbClr val="000000"/>
              </a:solidFill>
              <a:latin typeface="Arial"/>
              <a:ea typeface="Arial"/>
              <a:cs typeface="Arial"/>
              <a:sym typeface="Arial"/>
            </a:endParaRPr>
          </a:p>
          <a:p>
            <a:pPr marL="228600" lvl="0" indent="-178435" algn="l" rtl="0">
              <a:lnSpc>
                <a:spcPct val="80000"/>
              </a:lnSpc>
              <a:spcBef>
                <a:spcPts val="1000"/>
              </a:spcBef>
              <a:spcAft>
                <a:spcPts val="0"/>
              </a:spcAft>
              <a:buClr>
                <a:srgbClr val="000000"/>
              </a:buClr>
              <a:buSzPts val="1800"/>
              <a:buFont typeface="Arial"/>
              <a:buChar char="•"/>
            </a:pPr>
            <a:r>
              <a:rPr lang="en">
                <a:solidFill>
                  <a:srgbClr val="000000"/>
                </a:solidFill>
                <a:latin typeface="Arial"/>
                <a:ea typeface="Arial"/>
                <a:cs typeface="Arial"/>
                <a:sym typeface="Arial"/>
              </a:rPr>
              <a:t>Numbering pattern</a:t>
            </a:r>
            <a:endParaRPr>
              <a:solidFill>
                <a:srgbClr val="000000"/>
              </a:solidFill>
              <a:latin typeface="Arial"/>
              <a:ea typeface="Arial"/>
              <a:cs typeface="Arial"/>
              <a:sym typeface="Arial"/>
            </a:endParaRPr>
          </a:p>
          <a:p>
            <a:pPr marL="228600" lvl="0" indent="-178435" algn="l" rtl="0">
              <a:lnSpc>
                <a:spcPct val="80000"/>
              </a:lnSpc>
              <a:spcBef>
                <a:spcPts val="1000"/>
              </a:spcBef>
              <a:spcAft>
                <a:spcPts val="0"/>
              </a:spcAft>
              <a:buClr>
                <a:srgbClr val="000000"/>
              </a:buClr>
              <a:buSzPts val="1800"/>
              <a:buFont typeface="Arial"/>
              <a:buChar char="•"/>
            </a:pPr>
            <a:r>
              <a:rPr lang="en">
                <a:solidFill>
                  <a:srgbClr val="000000"/>
                </a:solidFill>
                <a:latin typeface="Arial"/>
                <a:ea typeface="Arial"/>
                <a:cs typeface="Arial"/>
                <a:sym typeface="Arial"/>
              </a:rPr>
              <a:t>Decisions on how items in the series should be handled (Analysis, treatment, and classification)</a:t>
            </a:r>
            <a:endParaRPr>
              <a:solidFill>
                <a:srgbClr val="000000"/>
              </a:solidFill>
              <a:latin typeface="Arial"/>
              <a:ea typeface="Arial"/>
              <a:cs typeface="Arial"/>
              <a:sym typeface="Arial"/>
            </a:endParaRPr>
          </a:p>
          <a:p>
            <a:pPr marL="228600" lvl="0" indent="0" algn="l" rtl="0">
              <a:lnSpc>
                <a:spcPct val="80000"/>
              </a:lnSpc>
              <a:spcBef>
                <a:spcPts val="1000"/>
              </a:spcBef>
              <a:spcAft>
                <a:spcPts val="0"/>
              </a:spcAft>
              <a:buNone/>
            </a:pPr>
            <a:endParaRPr>
              <a:solidFill>
                <a:srgbClr val="000000"/>
              </a:solidFill>
              <a:latin typeface="Arial"/>
              <a:ea typeface="Arial"/>
              <a:cs typeface="Arial"/>
              <a:sym typeface="Arial"/>
            </a:endParaRPr>
          </a:p>
          <a:p>
            <a:pPr marL="0" lvl="0" indent="0" algn="l" rtl="0">
              <a:lnSpc>
                <a:spcPct val="80000"/>
              </a:lnSpc>
              <a:spcBef>
                <a:spcPts val="1000"/>
              </a:spcBef>
              <a:spcAft>
                <a:spcPts val="0"/>
              </a:spcAft>
              <a:buClr>
                <a:srgbClr val="000000"/>
              </a:buClr>
              <a:buSzPts val="2590"/>
              <a:buFont typeface="Arial"/>
              <a:buNone/>
            </a:pPr>
            <a:r>
              <a:rPr lang="en" b="1">
                <a:solidFill>
                  <a:srgbClr val="000000"/>
                </a:solidFill>
                <a:latin typeface="Arial"/>
                <a:ea typeface="Arial"/>
                <a:cs typeface="Arial"/>
                <a:sym typeface="Arial"/>
              </a:rPr>
              <a:t>Series Authority Record function</a:t>
            </a:r>
            <a:endParaRPr b="1">
              <a:solidFill>
                <a:srgbClr val="000000"/>
              </a:solidFill>
              <a:latin typeface="Arial"/>
              <a:ea typeface="Arial"/>
              <a:cs typeface="Arial"/>
              <a:sym typeface="Arial"/>
            </a:endParaRPr>
          </a:p>
          <a:p>
            <a:pPr marL="228600" lvl="0" indent="-178435" algn="l" rtl="0">
              <a:lnSpc>
                <a:spcPct val="80000"/>
              </a:lnSpc>
              <a:spcBef>
                <a:spcPts val="1000"/>
              </a:spcBef>
              <a:spcAft>
                <a:spcPts val="0"/>
              </a:spcAft>
              <a:buClr>
                <a:srgbClr val="000000"/>
              </a:buClr>
              <a:buSzPts val="1800"/>
              <a:buFont typeface="Arial"/>
              <a:buChar char="•"/>
            </a:pPr>
            <a:r>
              <a:rPr lang="en">
                <a:solidFill>
                  <a:srgbClr val="000000"/>
                </a:solidFill>
                <a:latin typeface="Arial"/>
                <a:ea typeface="Arial"/>
                <a:cs typeface="Arial"/>
                <a:sym typeface="Arial"/>
              </a:rPr>
              <a:t>Validate access point</a:t>
            </a:r>
            <a:endParaRPr>
              <a:solidFill>
                <a:srgbClr val="000000"/>
              </a:solidFill>
              <a:latin typeface="Arial"/>
              <a:ea typeface="Arial"/>
              <a:cs typeface="Arial"/>
              <a:sym typeface="Arial"/>
            </a:endParaRPr>
          </a:p>
          <a:p>
            <a:pPr marL="228600" lvl="0" indent="-178435" algn="l" rtl="0">
              <a:lnSpc>
                <a:spcPct val="80000"/>
              </a:lnSpc>
              <a:spcBef>
                <a:spcPts val="1000"/>
              </a:spcBef>
              <a:spcAft>
                <a:spcPts val="0"/>
              </a:spcAft>
              <a:buClr>
                <a:srgbClr val="000000"/>
              </a:buClr>
              <a:buSzPts val="1800"/>
              <a:buFont typeface="Arial"/>
              <a:buChar char="•"/>
            </a:pPr>
            <a:r>
              <a:rPr lang="en">
                <a:solidFill>
                  <a:srgbClr val="000000"/>
                </a:solidFill>
                <a:latin typeface="Arial"/>
                <a:ea typeface="Arial"/>
                <a:cs typeface="Arial"/>
                <a:sym typeface="Arial"/>
              </a:rPr>
              <a:t>Identify series from other similar series</a:t>
            </a:r>
            <a:endParaRPr>
              <a:solidFill>
                <a:srgbClr val="000000"/>
              </a:solidFill>
              <a:latin typeface="Arial"/>
              <a:ea typeface="Arial"/>
              <a:cs typeface="Arial"/>
              <a:sym typeface="Arial"/>
            </a:endParaRPr>
          </a:p>
          <a:p>
            <a:pPr marL="228600" lvl="0" indent="-178435" algn="l" rtl="0">
              <a:lnSpc>
                <a:spcPct val="80000"/>
              </a:lnSpc>
              <a:spcBef>
                <a:spcPts val="1000"/>
              </a:spcBef>
              <a:spcAft>
                <a:spcPts val="0"/>
              </a:spcAft>
              <a:buClr>
                <a:srgbClr val="000000"/>
              </a:buClr>
              <a:buSzPts val="1800"/>
              <a:buFont typeface="Arial"/>
              <a:buChar char="•"/>
            </a:pPr>
            <a:r>
              <a:rPr lang="en">
                <a:solidFill>
                  <a:srgbClr val="000000"/>
                </a:solidFill>
                <a:latin typeface="Arial"/>
                <a:ea typeface="Arial"/>
                <a:cs typeface="Arial"/>
                <a:sym typeface="Arial"/>
              </a:rPr>
              <a:t>Document decisions regarding analysis, series access and classification</a:t>
            </a:r>
            <a:endParaRPr>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43"/>
          <p:cNvSpPr txBox="1">
            <a:spLocks noGrp="1"/>
          </p:cNvSpPr>
          <p:nvPr>
            <p:ph type="title"/>
          </p:nvPr>
        </p:nvSpPr>
        <p:spPr>
          <a:xfrm>
            <a:off x="170225" y="244300"/>
            <a:ext cx="8866200" cy="6588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000"/>
              <a:buFont typeface="Calibri"/>
              <a:buNone/>
            </a:pPr>
            <a:r>
              <a:rPr lang="en" sz="3000">
                <a:solidFill>
                  <a:srgbClr val="EF6C00"/>
                </a:solidFill>
                <a:latin typeface="Arial"/>
                <a:ea typeface="Arial"/>
                <a:cs typeface="Arial"/>
                <a:sym typeface="Arial"/>
              </a:rPr>
              <a:t>Primary Fields in Series Authority Records </a:t>
            </a:r>
            <a:endParaRPr sz="3000">
              <a:solidFill>
                <a:srgbClr val="EF6C00"/>
              </a:solidFill>
              <a:latin typeface="Arial"/>
              <a:ea typeface="Arial"/>
              <a:cs typeface="Arial"/>
              <a:sym typeface="Arial"/>
            </a:endParaRPr>
          </a:p>
          <a:p>
            <a:pPr marL="0" lvl="0" indent="0" algn="ctr" rtl="0">
              <a:spcBef>
                <a:spcPts val="0"/>
              </a:spcBef>
              <a:spcAft>
                <a:spcPts val="0"/>
              </a:spcAft>
              <a:buNone/>
            </a:pPr>
            <a:endParaRPr/>
          </a:p>
        </p:txBody>
      </p:sp>
      <p:graphicFrame>
        <p:nvGraphicFramePr>
          <p:cNvPr id="1123" name="Google Shape;1123;p143"/>
          <p:cNvGraphicFramePr/>
          <p:nvPr/>
        </p:nvGraphicFramePr>
        <p:xfrm>
          <a:off x="761800" y="1048675"/>
          <a:ext cx="7620400" cy="3467822"/>
        </p:xfrm>
        <a:graphic>
          <a:graphicData uri="http://schemas.openxmlformats.org/drawingml/2006/table">
            <a:tbl>
              <a:tblPr>
                <a:noFill/>
                <a:tableStyleId>{1F3FE656-48F4-4B02-94B3-99F8293DC98F}</a:tableStyleId>
              </a:tblPr>
              <a:tblGrid>
                <a:gridCol w="1794800">
                  <a:extLst>
                    <a:ext uri="{9D8B030D-6E8A-4147-A177-3AD203B41FA5}">
                      <a16:colId xmlns:a16="http://schemas.microsoft.com/office/drawing/2014/main" val="20000"/>
                    </a:ext>
                  </a:extLst>
                </a:gridCol>
                <a:gridCol w="5825600">
                  <a:extLst>
                    <a:ext uri="{9D8B030D-6E8A-4147-A177-3AD203B41FA5}">
                      <a16:colId xmlns:a16="http://schemas.microsoft.com/office/drawing/2014/main" val="20001"/>
                    </a:ext>
                  </a:extLst>
                </a:gridCol>
              </a:tblGrid>
              <a:tr h="494000">
                <a:tc>
                  <a:txBody>
                    <a:bodyPr/>
                    <a:lstStyle/>
                    <a:p>
                      <a:pPr marL="0" lvl="0" indent="0" algn="l" rtl="0">
                        <a:lnSpc>
                          <a:spcPct val="107000"/>
                        </a:lnSpc>
                        <a:spcBef>
                          <a:spcPts val="0"/>
                        </a:spcBef>
                        <a:spcAft>
                          <a:spcPts val="0"/>
                        </a:spcAft>
                        <a:buNone/>
                      </a:pPr>
                      <a:r>
                        <a:rPr lang="en" sz="1800" b="1"/>
                        <a:t>008</a:t>
                      </a:r>
                      <a:r>
                        <a:rPr lang="en" sz="1800"/>
                        <a:t> </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Fixed length data elements</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0"/>
                  </a:ext>
                </a:extLst>
              </a:tr>
              <a:tr h="494000">
                <a:tc>
                  <a:txBody>
                    <a:bodyPr/>
                    <a:lstStyle/>
                    <a:p>
                      <a:pPr marL="0" lvl="0" indent="0" algn="l" rtl="0">
                        <a:lnSpc>
                          <a:spcPct val="107000"/>
                        </a:lnSpc>
                        <a:spcBef>
                          <a:spcPts val="0"/>
                        </a:spcBef>
                        <a:spcAft>
                          <a:spcPts val="0"/>
                        </a:spcAft>
                        <a:buNone/>
                      </a:pPr>
                      <a:r>
                        <a:rPr lang="en" sz="1800" b="1"/>
                        <a:t>1XX</a:t>
                      </a:r>
                      <a:r>
                        <a:rPr lang="en" sz="1800"/>
                        <a:t> </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Established series heading</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1"/>
                  </a:ext>
                </a:extLst>
              </a:tr>
              <a:tr h="661150">
                <a:tc>
                  <a:txBody>
                    <a:bodyPr/>
                    <a:lstStyle/>
                    <a:p>
                      <a:pPr marL="0" lvl="0" indent="0" algn="l" rtl="0">
                        <a:lnSpc>
                          <a:spcPct val="107000"/>
                        </a:lnSpc>
                        <a:spcBef>
                          <a:spcPts val="0"/>
                        </a:spcBef>
                        <a:spcAft>
                          <a:spcPts val="0"/>
                        </a:spcAft>
                        <a:buNone/>
                      </a:pPr>
                      <a:r>
                        <a:rPr lang="en" sz="1800" b="1"/>
                        <a:t>4XX</a:t>
                      </a:r>
                      <a:r>
                        <a:rPr lang="en" sz="1800"/>
                        <a:t> </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i="1"/>
                        <a:t>See from</a:t>
                      </a:r>
                      <a:r>
                        <a:rPr lang="en" sz="1800"/>
                        <a:t> reference from non-established form</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2"/>
                  </a:ext>
                </a:extLst>
              </a:tr>
              <a:tr h="582525">
                <a:tc>
                  <a:txBody>
                    <a:bodyPr/>
                    <a:lstStyle/>
                    <a:p>
                      <a:pPr marL="0" lvl="0" indent="0" algn="l" rtl="0">
                        <a:lnSpc>
                          <a:spcPct val="107000"/>
                        </a:lnSpc>
                        <a:spcBef>
                          <a:spcPts val="0"/>
                        </a:spcBef>
                        <a:spcAft>
                          <a:spcPts val="0"/>
                        </a:spcAft>
                        <a:buNone/>
                      </a:pPr>
                      <a:r>
                        <a:rPr lang="en" sz="1800" b="1"/>
                        <a:t>5XX</a:t>
                      </a:r>
                      <a:r>
                        <a:rPr lang="en" sz="1800"/>
                        <a:t> </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i="1"/>
                        <a:t>See also from</a:t>
                      </a:r>
                      <a:r>
                        <a:rPr lang="en" sz="1800"/>
                        <a:t> reference from related established heading</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3"/>
                  </a:ext>
                </a:extLst>
              </a:tr>
              <a:tr h="494000">
                <a:tc>
                  <a:txBody>
                    <a:bodyPr/>
                    <a:lstStyle/>
                    <a:p>
                      <a:pPr marL="0" lvl="0" indent="0" algn="l" rtl="0">
                        <a:lnSpc>
                          <a:spcPct val="107000"/>
                        </a:lnSpc>
                        <a:spcBef>
                          <a:spcPts val="0"/>
                        </a:spcBef>
                        <a:spcAft>
                          <a:spcPts val="0"/>
                        </a:spcAft>
                        <a:buNone/>
                      </a:pPr>
                      <a:r>
                        <a:rPr lang="en" sz="1800" b="1"/>
                        <a:t>64X</a:t>
                      </a:r>
                      <a:r>
                        <a:rPr lang="en" sz="1800"/>
                        <a:t> </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Series treatment fields</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4"/>
                  </a:ext>
                </a:extLst>
              </a:tr>
              <a:tr h="576100">
                <a:tc>
                  <a:txBody>
                    <a:bodyPr/>
                    <a:lstStyle/>
                    <a:p>
                      <a:pPr marL="0" lvl="0" indent="0" algn="l" rtl="0">
                        <a:lnSpc>
                          <a:spcPct val="107000"/>
                        </a:lnSpc>
                        <a:spcBef>
                          <a:spcPts val="0"/>
                        </a:spcBef>
                        <a:spcAft>
                          <a:spcPts val="0"/>
                        </a:spcAft>
                        <a:buNone/>
                      </a:pPr>
                      <a:r>
                        <a:rPr lang="en" sz="1800" b="1"/>
                        <a:t>667, 670, 675</a:t>
                      </a:r>
                      <a:r>
                        <a:rPr lang="en" sz="1800"/>
                        <a:t> </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Notes</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44"/>
          <p:cNvSpPr txBox="1">
            <a:spLocks noGrp="1"/>
          </p:cNvSpPr>
          <p:nvPr>
            <p:ph type="title"/>
          </p:nvPr>
        </p:nvSpPr>
        <p:spPr>
          <a:xfrm>
            <a:off x="422725" y="60175"/>
            <a:ext cx="8520600" cy="707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008 Fixed Length Data Elements</a:t>
            </a:r>
            <a:endParaRPr sz="3000">
              <a:solidFill>
                <a:srgbClr val="EF6C00"/>
              </a:solidFill>
              <a:latin typeface="Arial"/>
              <a:ea typeface="Arial"/>
              <a:cs typeface="Arial"/>
              <a:sym typeface="Arial"/>
            </a:endParaRPr>
          </a:p>
        </p:txBody>
      </p:sp>
      <p:pic>
        <p:nvPicPr>
          <p:cNvPr id="1129" name="Google Shape;1129;p144"/>
          <p:cNvPicPr preferRelativeResize="0"/>
          <p:nvPr/>
        </p:nvPicPr>
        <p:blipFill rotWithShape="1">
          <a:blip r:embed="rId3">
            <a:alphaModFix/>
          </a:blip>
          <a:srcRect/>
          <a:stretch/>
        </p:blipFill>
        <p:spPr>
          <a:xfrm>
            <a:off x="955200" y="649149"/>
            <a:ext cx="7233600" cy="2130000"/>
          </a:xfrm>
          <a:prstGeom prst="rect">
            <a:avLst/>
          </a:prstGeom>
          <a:noFill/>
          <a:ln>
            <a:noFill/>
          </a:ln>
        </p:spPr>
      </p:pic>
      <p:pic>
        <p:nvPicPr>
          <p:cNvPr id="1130" name="Google Shape;1130;p144"/>
          <p:cNvPicPr preferRelativeResize="0"/>
          <p:nvPr/>
        </p:nvPicPr>
        <p:blipFill rotWithShape="1">
          <a:blip r:embed="rId4">
            <a:alphaModFix/>
          </a:blip>
          <a:srcRect/>
          <a:stretch/>
        </p:blipFill>
        <p:spPr>
          <a:xfrm>
            <a:off x="1670525" y="2428725"/>
            <a:ext cx="5441574" cy="24161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45"/>
          <p:cNvSpPr txBox="1">
            <a:spLocks noGrp="1"/>
          </p:cNvSpPr>
          <p:nvPr>
            <p:ph type="title"/>
          </p:nvPr>
        </p:nvSpPr>
        <p:spPr>
          <a:xfrm>
            <a:off x="311700" y="200800"/>
            <a:ext cx="8520600" cy="707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Types of Series (008/12)</a:t>
            </a:r>
            <a:endParaRPr sz="3000">
              <a:solidFill>
                <a:srgbClr val="EF6C00"/>
              </a:solidFill>
              <a:latin typeface="Arial"/>
              <a:ea typeface="Arial"/>
              <a:cs typeface="Arial"/>
              <a:sym typeface="Arial"/>
            </a:endParaRPr>
          </a:p>
        </p:txBody>
      </p:sp>
      <p:sp>
        <p:nvSpPr>
          <p:cNvPr id="1136" name="Google Shape;1136;p145"/>
          <p:cNvSpPr txBox="1">
            <a:spLocks noGrp="1"/>
          </p:cNvSpPr>
          <p:nvPr>
            <p:ph type="body" idx="1"/>
          </p:nvPr>
        </p:nvSpPr>
        <p:spPr>
          <a:xfrm>
            <a:off x="311700" y="940700"/>
            <a:ext cx="8520600" cy="40209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rgbClr val="000000"/>
              </a:buClr>
              <a:buSzPts val="2800"/>
              <a:buFont typeface="Arial"/>
              <a:buNone/>
            </a:pPr>
            <a:r>
              <a:rPr lang="en">
                <a:solidFill>
                  <a:srgbClr val="000000"/>
                </a:solidFill>
                <a:latin typeface="Arial"/>
                <a:ea typeface="Arial"/>
                <a:cs typeface="Arial"/>
                <a:sym typeface="Arial"/>
              </a:rPr>
              <a:t>a - Monographic series </a:t>
            </a:r>
            <a:endParaRPr>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Group of separate items issued in a specific order and as individual items</a:t>
            </a:r>
            <a:endParaRPr sz="1800">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May be numbered or unnumbered</a:t>
            </a:r>
            <a:endParaRPr sz="1800">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No planned end</a:t>
            </a:r>
            <a:endParaRPr sz="1800">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Collective title and individual title</a:t>
            </a:r>
            <a:endParaRPr sz="1800">
              <a:solidFill>
                <a:srgbClr val="000000"/>
              </a:solidFill>
              <a:latin typeface="Arial"/>
              <a:ea typeface="Arial"/>
              <a:cs typeface="Arial"/>
              <a:sym typeface="Arial"/>
            </a:endParaRPr>
          </a:p>
          <a:p>
            <a:pPr marL="0" lvl="0" indent="0" algn="l" rtl="0">
              <a:lnSpc>
                <a:spcPct val="80000"/>
              </a:lnSpc>
              <a:spcBef>
                <a:spcPts val="1000"/>
              </a:spcBef>
              <a:spcAft>
                <a:spcPts val="0"/>
              </a:spcAft>
              <a:buClr>
                <a:srgbClr val="000000"/>
              </a:buClr>
              <a:buSzPts val="2800"/>
              <a:buFont typeface="Arial"/>
              <a:buNone/>
            </a:pPr>
            <a:r>
              <a:rPr lang="en">
                <a:solidFill>
                  <a:srgbClr val="000000"/>
                </a:solidFill>
                <a:latin typeface="Arial"/>
                <a:ea typeface="Arial"/>
                <a:cs typeface="Arial"/>
                <a:sym typeface="Arial"/>
              </a:rPr>
              <a:t>b - Multipart items</a:t>
            </a:r>
            <a:endParaRPr>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Issues in separate parts</a:t>
            </a:r>
            <a:endParaRPr sz="1800">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May be numbered or numbered</a:t>
            </a:r>
            <a:endParaRPr sz="1800">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Finite</a:t>
            </a:r>
            <a:endParaRPr sz="1800">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May or may not have individual titles</a:t>
            </a:r>
            <a:endParaRPr sz="1800">
              <a:solidFill>
                <a:srgbClr val="000000"/>
              </a:solidFill>
              <a:latin typeface="Arial"/>
              <a:ea typeface="Arial"/>
              <a:cs typeface="Arial"/>
              <a:sym typeface="Arial"/>
            </a:endParaRPr>
          </a:p>
          <a:p>
            <a:pPr marL="0" lvl="0" indent="0" algn="l" rtl="0">
              <a:lnSpc>
                <a:spcPct val="80000"/>
              </a:lnSpc>
              <a:spcBef>
                <a:spcPts val="1000"/>
              </a:spcBef>
              <a:spcAft>
                <a:spcPts val="0"/>
              </a:spcAft>
              <a:buClr>
                <a:srgbClr val="000000"/>
              </a:buClr>
              <a:buSzPts val="2800"/>
              <a:buFont typeface="Arial"/>
              <a:buNone/>
            </a:pPr>
            <a:r>
              <a:rPr lang="en">
                <a:solidFill>
                  <a:srgbClr val="000000"/>
                </a:solidFill>
                <a:latin typeface="Arial"/>
                <a:ea typeface="Arial"/>
                <a:cs typeface="Arial"/>
                <a:sym typeface="Arial"/>
              </a:rPr>
              <a:t>c - Series–like phrase</a:t>
            </a:r>
            <a:endParaRPr>
              <a:solidFill>
                <a:srgbClr val="000000"/>
              </a:solidFill>
              <a:latin typeface="Arial"/>
              <a:ea typeface="Arial"/>
              <a:cs typeface="Arial"/>
              <a:sym typeface="Arial"/>
            </a:endParaRPr>
          </a:p>
          <a:p>
            <a:pPr marL="685800" lvl="1" indent="-190500" algn="l" rtl="0">
              <a:lnSpc>
                <a:spcPct val="80000"/>
              </a:lnSpc>
              <a:spcBef>
                <a:spcPts val="500"/>
              </a:spcBef>
              <a:spcAft>
                <a:spcPts val="0"/>
              </a:spcAft>
              <a:buClr>
                <a:srgbClr val="000000"/>
              </a:buClr>
              <a:buSzPts val="1800"/>
              <a:buFont typeface="Arial"/>
              <a:buChar char="•"/>
            </a:pPr>
            <a:r>
              <a:rPr lang="en" sz="1800">
                <a:solidFill>
                  <a:srgbClr val="000000"/>
                </a:solidFill>
                <a:latin typeface="Arial"/>
                <a:ea typeface="Arial"/>
                <a:cs typeface="Arial"/>
                <a:sym typeface="Arial"/>
              </a:rPr>
              <a:t>Statement used to group items but will not be used as a series in bibliographic record</a:t>
            </a:r>
            <a:endParaRPr sz="1800">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146"/>
          <p:cNvSpPr txBox="1">
            <a:spLocks noGrp="1"/>
          </p:cNvSpPr>
          <p:nvPr>
            <p:ph type="title"/>
          </p:nvPr>
        </p:nvSpPr>
        <p:spPr>
          <a:xfrm>
            <a:off x="311700" y="45375"/>
            <a:ext cx="8520600" cy="707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b="0">
                <a:solidFill>
                  <a:srgbClr val="000000"/>
                </a:solidFill>
                <a:latin typeface="Arial"/>
                <a:ea typeface="Arial"/>
                <a:cs typeface="Arial"/>
                <a:sym typeface="Arial"/>
              </a:rPr>
              <a:t>008 Fixed Length Data Elements</a:t>
            </a:r>
            <a:endParaRPr sz="3000">
              <a:latin typeface="Arial"/>
              <a:ea typeface="Arial"/>
              <a:cs typeface="Arial"/>
              <a:sym typeface="Arial"/>
            </a:endParaRPr>
          </a:p>
        </p:txBody>
      </p:sp>
      <p:pic>
        <p:nvPicPr>
          <p:cNvPr id="1142" name="Google Shape;1142;p146"/>
          <p:cNvPicPr preferRelativeResize="0"/>
          <p:nvPr/>
        </p:nvPicPr>
        <p:blipFill rotWithShape="1">
          <a:blip r:embed="rId3">
            <a:alphaModFix/>
          </a:blip>
          <a:srcRect/>
          <a:stretch/>
        </p:blipFill>
        <p:spPr>
          <a:xfrm>
            <a:off x="681625" y="637975"/>
            <a:ext cx="7780749" cy="2291150"/>
          </a:xfrm>
          <a:prstGeom prst="rect">
            <a:avLst/>
          </a:prstGeom>
          <a:noFill/>
          <a:ln>
            <a:noFill/>
          </a:ln>
        </p:spPr>
      </p:pic>
      <p:pic>
        <p:nvPicPr>
          <p:cNvPr id="1143" name="Google Shape;1143;p146"/>
          <p:cNvPicPr preferRelativeResize="0"/>
          <p:nvPr/>
        </p:nvPicPr>
        <p:blipFill rotWithShape="1">
          <a:blip r:embed="rId4">
            <a:alphaModFix/>
          </a:blip>
          <a:srcRect/>
          <a:stretch/>
        </p:blipFill>
        <p:spPr>
          <a:xfrm>
            <a:off x="559200" y="2838175"/>
            <a:ext cx="4165800" cy="1713300"/>
          </a:xfrm>
          <a:prstGeom prst="rect">
            <a:avLst/>
          </a:prstGeom>
          <a:noFill/>
          <a:ln>
            <a:noFill/>
          </a:ln>
        </p:spPr>
      </p:pic>
      <p:pic>
        <p:nvPicPr>
          <p:cNvPr id="1144" name="Google Shape;1144;p146"/>
          <p:cNvPicPr preferRelativeResize="0"/>
          <p:nvPr/>
        </p:nvPicPr>
        <p:blipFill rotWithShape="1">
          <a:blip r:embed="rId5">
            <a:alphaModFix/>
          </a:blip>
          <a:srcRect/>
          <a:stretch/>
        </p:blipFill>
        <p:spPr>
          <a:xfrm>
            <a:off x="4872525" y="2571750"/>
            <a:ext cx="4030575" cy="13358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4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1XX </a:t>
            </a:r>
            <a:r>
              <a:rPr lang="en" sz="3000" i="1">
                <a:solidFill>
                  <a:srgbClr val="EF6C00"/>
                </a:solidFill>
                <a:latin typeface="Arial"/>
                <a:ea typeface="Arial"/>
                <a:cs typeface="Arial"/>
                <a:sym typeface="Arial"/>
              </a:rPr>
              <a:t>Established Series Headings</a:t>
            </a:r>
            <a:endParaRPr sz="3000">
              <a:solidFill>
                <a:srgbClr val="EF6C00"/>
              </a:solidFill>
              <a:latin typeface="Arial"/>
              <a:ea typeface="Arial"/>
              <a:cs typeface="Arial"/>
              <a:sym typeface="Arial"/>
            </a:endParaRPr>
          </a:p>
        </p:txBody>
      </p:sp>
      <p:sp>
        <p:nvSpPr>
          <p:cNvPr id="1150" name="Google Shape;1150;p14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228600" lvl="0" indent="-228600" algn="l" rtl="0">
              <a:lnSpc>
                <a:spcPct val="9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130 – Uniform title series heading</a:t>
            </a:r>
            <a:endParaRPr sz="28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May have qualifier</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May have subseries</a:t>
            </a:r>
            <a:endParaRPr sz="2400">
              <a:solidFill>
                <a:srgbClr val="000000"/>
              </a:solidFill>
              <a:latin typeface="Arial"/>
              <a:ea typeface="Arial"/>
              <a:cs typeface="Arial"/>
              <a:sym typeface="Arial"/>
            </a:endParaRPr>
          </a:p>
          <a:p>
            <a:pPr marL="685800" lvl="0" indent="0" algn="l" rtl="0">
              <a:lnSpc>
                <a:spcPct val="90000"/>
              </a:lnSpc>
              <a:spcBef>
                <a:spcPts val="500"/>
              </a:spcBef>
              <a:spcAft>
                <a:spcPts val="0"/>
              </a:spcAft>
              <a:buNone/>
            </a:pPr>
            <a:endParaRPr sz="2400">
              <a:solidFill>
                <a:srgbClr val="000000"/>
              </a:solidFill>
              <a:latin typeface="Arial"/>
              <a:ea typeface="Arial"/>
              <a:cs typeface="Arial"/>
              <a:sym typeface="Arial"/>
            </a:endParaRPr>
          </a:p>
          <a:p>
            <a:pPr marL="228600" lvl="0" indent="0" algn="l" rtl="0">
              <a:lnSpc>
                <a:spcPct val="90000"/>
              </a:lnSpc>
              <a:spcBef>
                <a:spcPts val="1000"/>
              </a:spcBef>
              <a:spcAft>
                <a:spcPts val="0"/>
              </a:spcAft>
              <a:buNone/>
            </a:pPr>
            <a:endParaRPr>
              <a:solidFill>
                <a:srgbClr val="000000"/>
              </a:solidFill>
              <a:latin typeface="Arial"/>
              <a:ea typeface="Arial"/>
              <a:cs typeface="Arial"/>
              <a:sym typeface="Arial"/>
            </a:endParaRPr>
          </a:p>
          <a:p>
            <a:pPr marL="228600" lvl="0" indent="-228600" algn="l" rtl="0">
              <a:lnSpc>
                <a:spcPct val="90000"/>
              </a:lnSpc>
              <a:spcBef>
                <a:spcPts val="1000"/>
              </a:spcBef>
              <a:spcAft>
                <a:spcPts val="0"/>
              </a:spcAft>
              <a:buClr>
                <a:srgbClr val="000000"/>
              </a:buClr>
              <a:buSzPts val="2800"/>
              <a:buFont typeface="Arial"/>
              <a:buChar char="•"/>
            </a:pPr>
            <a:r>
              <a:rPr lang="en" sz="2800">
                <a:solidFill>
                  <a:srgbClr val="000000"/>
                </a:solidFill>
                <a:latin typeface="Arial"/>
                <a:ea typeface="Arial"/>
                <a:cs typeface="Arial"/>
                <a:sym typeface="Arial"/>
              </a:rPr>
              <a:t>100 – Personal name-title proper series heading</a:t>
            </a:r>
            <a:endParaRPr sz="28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May also be a collective uniform title series</a:t>
            </a:r>
            <a:endParaRPr sz="2400">
              <a:solidFill>
                <a:srgbClr val="000000"/>
              </a:solidFill>
              <a:latin typeface="Arial"/>
              <a:ea typeface="Arial"/>
              <a:cs typeface="Arial"/>
              <a:sym typeface="Arial"/>
            </a:endParaRPr>
          </a:p>
          <a:p>
            <a:pPr marL="685800" lvl="0" indent="0" algn="l" rtl="0">
              <a:lnSpc>
                <a:spcPct val="90000"/>
              </a:lnSpc>
              <a:spcBef>
                <a:spcPts val="500"/>
              </a:spcBef>
              <a:spcAft>
                <a:spcPts val="0"/>
              </a:spcAft>
              <a:buNone/>
            </a:pPr>
            <a:endParaRPr sz="2400">
              <a:solidFill>
                <a:srgbClr val="000000"/>
              </a:solidFill>
              <a:latin typeface="Arial"/>
              <a:ea typeface="Arial"/>
              <a:cs typeface="Arial"/>
              <a:sym typeface="Arial"/>
            </a:endParaRPr>
          </a:p>
        </p:txBody>
      </p:sp>
      <p:pic>
        <p:nvPicPr>
          <p:cNvPr id="1151" name="Google Shape;1151;p147"/>
          <p:cNvPicPr preferRelativeResize="0"/>
          <p:nvPr/>
        </p:nvPicPr>
        <p:blipFill>
          <a:blip r:embed="rId3">
            <a:alphaModFix/>
          </a:blip>
          <a:stretch>
            <a:fillRect/>
          </a:stretch>
        </p:blipFill>
        <p:spPr>
          <a:xfrm>
            <a:off x="682200" y="4282950"/>
            <a:ext cx="7779575" cy="476300"/>
          </a:xfrm>
          <a:prstGeom prst="rect">
            <a:avLst/>
          </a:prstGeom>
          <a:noFill/>
          <a:ln>
            <a:noFill/>
          </a:ln>
        </p:spPr>
      </p:pic>
      <p:pic>
        <p:nvPicPr>
          <p:cNvPr id="1152" name="Google Shape;1152;p147"/>
          <p:cNvPicPr preferRelativeResize="0"/>
          <p:nvPr/>
        </p:nvPicPr>
        <p:blipFill>
          <a:blip r:embed="rId4">
            <a:alphaModFix/>
          </a:blip>
          <a:stretch>
            <a:fillRect/>
          </a:stretch>
        </p:blipFill>
        <p:spPr>
          <a:xfrm>
            <a:off x="658163" y="2720625"/>
            <a:ext cx="7827650" cy="3941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48"/>
          <p:cNvSpPr txBox="1">
            <a:spLocks noGrp="1"/>
          </p:cNvSpPr>
          <p:nvPr>
            <p:ph type="title"/>
          </p:nvPr>
        </p:nvSpPr>
        <p:spPr>
          <a:xfrm>
            <a:off x="311700" y="200800"/>
            <a:ext cx="8520600" cy="10350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4XX</a:t>
            </a:r>
            <a:r>
              <a:rPr lang="en" sz="3000" b="0">
                <a:solidFill>
                  <a:srgbClr val="EF6C00"/>
                </a:solidFill>
                <a:latin typeface="Arial"/>
                <a:ea typeface="Arial"/>
                <a:cs typeface="Arial"/>
                <a:sym typeface="Arial"/>
              </a:rPr>
              <a:t> </a:t>
            </a:r>
            <a:r>
              <a:rPr lang="en" sz="3000" i="1">
                <a:solidFill>
                  <a:srgbClr val="EF6C00"/>
                </a:solidFill>
                <a:latin typeface="Arial"/>
                <a:ea typeface="Arial"/>
                <a:cs typeface="Arial"/>
                <a:sym typeface="Arial"/>
              </a:rPr>
              <a:t>See From reference </a:t>
            </a:r>
            <a:br>
              <a:rPr lang="en" sz="3000" i="1">
                <a:solidFill>
                  <a:srgbClr val="EF6C00"/>
                </a:solidFill>
                <a:latin typeface="Arial"/>
                <a:ea typeface="Arial"/>
                <a:cs typeface="Arial"/>
                <a:sym typeface="Arial"/>
              </a:rPr>
            </a:br>
            <a:r>
              <a:rPr lang="en" sz="3000" b="0">
                <a:solidFill>
                  <a:srgbClr val="EF6C00"/>
                </a:solidFill>
                <a:latin typeface="Arial"/>
                <a:ea typeface="Arial"/>
                <a:cs typeface="Arial"/>
                <a:sym typeface="Arial"/>
              </a:rPr>
              <a:t>from non-established form of heading</a:t>
            </a:r>
            <a:endParaRPr sz="3000">
              <a:solidFill>
                <a:srgbClr val="EF6C00"/>
              </a:solidFill>
              <a:latin typeface="Arial"/>
              <a:ea typeface="Arial"/>
              <a:cs typeface="Arial"/>
              <a:sym typeface="Arial"/>
            </a:endParaRPr>
          </a:p>
        </p:txBody>
      </p:sp>
      <p:sp>
        <p:nvSpPr>
          <p:cNvPr id="1158" name="Google Shape;1158;p148"/>
          <p:cNvSpPr txBox="1">
            <a:spLocks noGrp="1"/>
          </p:cNvSpPr>
          <p:nvPr>
            <p:ph type="body" idx="1"/>
          </p:nvPr>
        </p:nvSpPr>
        <p:spPr>
          <a:xfrm>
            <a:off x="311700" y="1568850"/>
            <a:ext cx="8520600" cy="2940900"/>
          </a:xfrm>
          <a:prstGeom prst="rect">
            <a:avLst/>
          </a:prstGeom>
        </p:spPr>
        <p:txBody>
          <a:bodyPr spcFirstLastPara="1" wrap="square" lIns="91425" tIns="91425" rIns="91425" bIns="91425" anchor="t" anchorCtr="0">
            <a:noAutofit/>
          </a:bodyPr>
          <a:lstStyle/>
          <a:p>
            <a:pPr marL="228600" lvl="0" indent="-228600" algn="l" rtl="0">
              <a:lnSpc>
                <a:spcPct val="9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Any non-established version of the 1XX</a:t>
            </a:r>
            <a:endParaRPr sz="2800">
              <a:solidFill>
                <a:srgbClr val="000000"/>
              </a:solidFill>
              <a:latin typeface="Arial"/>
              <a:ea typeface="Arial"/>
              <a:cs typeface="Arial"/>
              <a:sym typeface="Arial"/>
            </a:endParaRPr>
          </a:p>
          <a:p>
            <a:pPr marL="228600" lvl="0" indent="-228600" algn="l" rtl="0">
              <a:lnSpc>
                <a:spcPct val="90000"/>
              </a:lnSpc>
              <a:spcBef>
                <a:spcPts val="1000"/>
              </a:spcBef>
              <a:spcAft>
                <a:spcPts val="0"/>
              </a:spcAft>
              <a:buClr>
                <a:srgbClr val="000000"/>
              </a:buClr>
              <a:buSzPts val="2800"/>
              <a:buFont typeface="Arial"/>
              <a:buChar char="•"/>
            </a:pPr>
            <a:r>
              <a:rPr lang="en" sz="2800">
                <a:solidFill>
                  <a:srgbClr val="000000"/>
                </a:solidFill>
                <a:latin typeface="Arial"/>
                <a:ea typeface="Arial"/>
                <a:cs typeface="Arial"/>
                <a:sym typeface="Arial"/>
              </a:rPr>
              <a:t>Could be</a:t>
            </a:r>
            <a:endParaRPr sz="28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Variant forms of series title found on individual items</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Common variants users may search under</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Alternative spellings of words in established series</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Active cross-references used locally</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1XX in various languages</a:t>
            </a:r>
            <a:endParaRPr sz="2400">
              <a:solidFill>
                <a:srgbClr val="000000"/>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Google Shape;1163;p149"/>
          <p:cNvPicPr preferRelativeResize="0"/>
          <p:nvPr/>
        </p:nvPicPr>
        <p:blipFill>
          <a:blip r:embed="rId3">
            <a:alphaModFix/>
          </a:blip>
          <a:stretch>
            <a:fillRect/>
          </a:stretch>
        </p:blipFill>
        <p:spPr>
          <a:xfrm>
            <a:off x="469000" y="819225"/>
            <a:ext cx="8205999" cy="28304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pic>
        <p:nvPicPr>
          <p:cNvPr id="1168" name="Google Shape;1168;p150"/>
          <p:cNvPicPr preferRelativeResize="0"/>
          <p:nvPr/>
        </p:nvPicPr>
        <p:blipFill>
          <a:blip r:embed="rId3">
            <a:alphaModFix/>
          </a:blip>
          <a:stretch>
            <a:fillRect/>
          </a:stretch>
        </p:blipFill>
        <p:spPr>
          <a:xfrm>
            <a:off x="410125" y="1220750"/>
            <a:ext cx="8323739" cy="2209250"/>
          </a:xfrm>
          <a:prstGeom prst="rect">
            <a:avLst/>
          </a:prstGeom>
          <a:noFill/>
          <a:ln w="9525" cap="flat" cmpd="sng">
            <a:solidFill>
              <a:srgbClr val="FF0000"/>
            </a:solidFill>
            <a:prstDash val="solid"/>
            <a:round/>
            <a:headEnd type="none" w="sm" len="sm"/>
            <a:tailEnd type="none" w="sm" len="sm"/>
          </a:ln>
        </p:spPr>
      </p:pic>
      <p:cxnSp>
        <p:nvCxnSpPr>
          <p:cNvPr id="1169" name="Google Shape;1169;p150"/>
          <p:cNvCxnSpPr/>
          <p:nvPr/>
        </p:nvCxnSpPr>
        <p:spPr>
          <a:xfrm rot="10800000">
            <a:off x="2940575" y="2643575"/>
            <a:ext cx="2078400" cy="0"/>
          </a:xfrm>
          <a:prstGeom prst="straightConnector1">
            <a:avLst/>
          </a:prstGeom>
          <a:noFill/>
          <a:ln w="28575" cap="flat" cmpd="sng">
            <a:solidFill>
              <a:srgbClr val="FF0000"/>
            </a:solidFill>
            <a:prstDash val="solid"/>
            <a:round/>
            <a:headEnd type="none" w="med" len="med"/>
            <a:tailEnd type="triangle" w="med" len="med"/>
          </a:ln>
        </p:spPr>
      </p:cxnSp>
      <p:cxnSp>
        <p:nvCxnSpPr>
          <p:cNvPr id="1170" name="Google Shape;1170;p150"/>
          <p:cNvCxnSpPr/>
          <p:nvPr/>
        </p:nvCxnSpPr>
        <p:spPr>
          <a:xfrm rot="10800000">
            <a:off x="3821700" y="2940500"/>
            <a:ext cx="1590000" cy="0"/>
          </a:xfrm>
          <a:prstGeom prst="straightConnector1">
            <a:avLst/>
          </a:prstGeom>
          <a:noFill/>
          <a:ln w="28575" cap="flat" cmpd="sng">
            <a:solidFill>
              <a:srgbClr val="FF0000"/>
            </a:solidFill>
            <a:prstDash val="solid"/>
            <a:round/>
            <a:headEnd type="none" w="med" len="med"/>
            <a:tailEnd type="triangle" w="med" len="med"/>
          </a:ln>
        </p:spPr>
      </p:cxnSp>
      <p:cxnSp>
        <p:nvCxnSpPr>
          <p:cNvPr id="1171" name="Google Shape;1171;p150"/>
          <p:cNvCxnSpPr/>
          <p:nvPr/>
        </p:nvCxnSpPr>
        <p:spPr>
          <a:xfrm rot="10800000">
            <a:off x="4233625" y="3294875"/>
            <a:ext cx="1819800" cy="96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51"/>
          <p:cNvSpPr txBox="1">
            <a:spLocks noGrp="1"/>
          </p:cNvSpPr>
          <p:nvPr>
            <p:ph type="title"/>
          </p:nvPr>
        </p:nvSpPr>
        <p:spPr>
          <a:xfrm>
            <a:off x="311700" y="262825"/>
            <a:ext cx="8520600" cy="11040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5XX</a:t>
            </a:r>
            <a:r>
              <a:rPr lang="en" sz="3000" i="1">
                <a:solidFill>
                  <a:srgbClr val="EF6C00"/>
                </a:solidFill>
                <a:latin typeface="Arial"/>
                <a:ea typeface="Arial"/>
                <a:cs typeface="Arial"/>
                <a:sym typeface="Arial"/>
              </a:rPr>
              <a:t> See Also reference </a:t>
            </a:r>
            <a:br>
              <a:rPr lang="en" sz="3000" b="0">
                <a:solidFill>
                  <a:srgbClr val="EF6C00"/>
                </a:solidFill>
                <a:latin typeface="Arial"/>
                <a:ea typeface="Arial"/>
                <a:cs typeface="Arial"/>
                <a:sym typeface="Arial"/>
              </a:rPr>
            </a:br>
            <a:r>
              <a:rPr lang="en" sz="3000" b="0">
                <a:solidFill>
                  <a:srgbClr val="EF6C00"/>
                </a:solidFill>
                <a:latin typeface="Arial"/>
                <a:ea typeface="Arial"/>
                <a:cs typeface="Arial"/>
                <a:sym typeface="Arial"/>
              </a:rPr>
              <a:t>from related established heading</a:t>
            </a:r>
            <a:endParaRPr sz="3000">
              <a:solidFill>
                <a:srgbClr val="EF6C00"/>
              </a:solidFill>
              <a:latin typeface="Arial"/>
              <a:ea typeface="Arial"/>
              <a:cs typeface="Arial"/>
              <a:sym typeface="Arial"/>
            </a:endParaRPr>
          </a:p>
        </p:txBody>
      </p:sp>
      <p:sp>
        <p:nvSpPr>
          <p:cNvPr id="1177" name="Google Shape;1177;p151"/>
          <p:cNvSpPr txBox="1">
            <a:spLocks noGrp="1"/>
          </p:cNvSpPr>
          <p:nvPr>
            <p:ph type="body" idx="1"/>
          </p:nvPr>
        </p:nvSpPr>
        <p:spPr>
          <a:xfrm>
            <a:off x="311700" y="1567050"/>
            <a:ext cx="8520600" cy="3001800"/>
          </a:xfrm>
          <a:prstGeom prst="rect">
            <a:avLst/>
          </a:prstGeom>
        </p:spPr>
        <p:txBody>
          <a:bodyPr spcFirstLastPara="1" wrap="square" lIns="91425" tIns="91425" rIns="91425" bIns="91425" anchor="t" anchorCtr="0">
            <a:noAutofit/>
          </a:bodyPr>
          <a:lstStyle/>
          <a:p>
            <a:pPr marL="228600" lvl="0" indent="-228600" algn="l" rtl="0">
              <a:lnSpc>
                <a:spcPct val="90000"/>
              </a:lnSpc>
              <a:spcBef>
                <a:spcPts val="0"/>
              </a:spcBef>
              <a:spcAft>
                <a:spcPts val="0"/>
              </a:spcAft>
              <a:buClr>
                <a:srgbClr val="000000"/>
              </a:buClr>
              <a:buSzPts val="2800"/>
              <a:buFont typeface="Arial"/>
              <a:buChar char="•"/>
            </a:pPr>
            <a:r>
              <a:rPr lang="en" sz="2800">
                <a:solidFill>
                  <a:srgbClr val="000000"/>
                </a:solidFill>
                <a:latin typeface="Arial"/>
                <a:ea typeface="Arial"/>
                <a:cs typeface="Arial"/>
                <a:sym typeface="Arial"/>
              </a:rPr>
              <a:t>Used when there are two or more established forms of a heading</a:t>
            </a:r>
            <a:endParaRPr sz="28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Series name change</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Part of more than one series</a:t>
            </a:r>
            <a:endParaRPr>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11710" y="5657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rgbClr val="EF6C00"/>
                </a:solidFill>
                <a:latin typeface="Arial"/>
                <a:ea typeface="Arial"/>
                <a:cs typeface="Arial"/>
                <a:sym typeface="Arial"/>
              </a:rPr>
              <a:t>LC Subject Headings </a:t>
            </a:r>
            <a:endParaRPr sz="3200">
              <a:latin typeface="Arial"/>
              <a:ea typeface="Arial"/>
              <a:cs typeface="Arial"/>
              <a:sym typeface="Arial"/>
            </a:endParaRPr>
          </a:p>
        </p:txBody>
      </p:sp>
      <p:sp>
        <p:nvSpPr>
          <p:cNvPr id="176" name="Google Shape;176;p26"/>
          <p:cNvSpPr txBox="1">
            <a:spLocks noGrp="1"/>
          </p:cNvSpPr>
          <p:nvPr>
            <p:ph type="body" idx="1"/>
          </p:nvPr>
        </p:nvSpPr>
        <p:spPr>
          <a:xfrm>
            <a:off x="311700" y="1758450"/>
            <a:ext cx="8520600" cy="2762100"/>
          </a:xfrm>
          <a:prstGeom prst="rect">
            <a:avLst/>
          </a:prstGeom>
          <a:solidFill>
            <a:schemeClr val="accent3"/>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152"/>
          <p:cNvPicPr preferRelativeResize="0"/>
          <p:nvPr/>
        </p:nvPicPr>
        <p:blipFill>
          <a:blip r:embed="rId3">
            <a:alphaModFix/>
          </a:blip>
          <a:stretch>
            <a:fillRect/>
          </a:stretch>
        </p:blipFill>
        <p:spPr>
          <a:xfrm>
            <a:off x="309375" y="399050"/>
            <a:ext cx="8525250" cy="393087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pic>
        <p:nvPicPr>
          <p:cNvPr id="1187" name="Google Shape;1187;p153"/>
          <p:cNvPicPr preferRelativeResize="0"/>
          <p:nvPr/>
        </p:nvPicPr>
        <p:blipFill>
          <a:blip r:embed="rId3">
            <a:alphaModFix/>
          </a:blip>
          <a:stretch>
            <a:fillRect/>
          </a:stretch>
        </p:blipFill>
        <p:spPr>
          <a:xfrm>
            <a:off x="258725" y="1027413"/>
            <a:ext cx="8511575" cy="2816425"/>
          </a:xfrm>
          <a:prstGeom prst="rect">
            <a:avLst/>
          </a:prstGeom>
          <a:noFill/>
          <a:ln>
            <a:noFill/>
          </a:ln>
        </p:spPr>
      </p:pic>
      <p:cxnSp>
        <p:nvCxnSpPr>
          <p:cNvPr id="1188" name="Google Shape;1188;p153"/>
          <p:cNvCxnSpPr/>
          <p:nvPr/>
        </p:nvCxnSpPr>
        <p:spPr>
          <a:xfrm rot="10800000">
            <a:off x="2404100" y="3620550"/>
            <a:ext cx="3706800" cy="9600"/>
          </a:xfrm>
          <a:prstGeom prst="straightConnector1">
            <a:avLst/>
          </a:prstGeom>
          <a:noFill/>
          <a:ln w="28575" cap="flat" cmpd="sng">
            <a:solidFill>
              <a:srgbClr val="1155CC"/>
            </a:solidFill>
            <a:prstDash val="solid"/>
            <a:round/>
            <a:headEnd type="none" w="med" len="med"/>
            <a:tailEnd type="triangle" w="med" len="med"/>
          </a:ln>
        </p:spPr>
      </p:cxnSp>
      <p:cxnSp>
        <p:nvCxnSpPr>
          <p:cNvPr id="1189" name="Google Shape;1189;p153"/>
          <p:cNvCxnSpPr/>
          <p:nvPr/>
        </p:nvCxnSpPr>
        <p:spPr>
          <a:xfrm rot="10800000">
            <a:off x="2997850" y="3285325"/>
            <a:ext cx="3486600" cy="0"/>
          </a:xfrm>
          <a:prstGeom prst="straightConnector1">
            <a:avLst/>
          </a:prstGeom>
          <a:noFill/>
          <a:ln w="28575" cap="flat" cmpd="sng">
            <a:solidFill>
              <a:srgbClr val="1155CC"/>
            </a:solidFill>
            <a:prstDash val="solid"/>
            <a:round/>
            <a:headEnd type="none" w="med" len="med"/>
            <a:tailEnd type="triangle" w="med" len="med"/>
          </a:ln>
        </p:spPr>
      </p:cxnSp>
      <p:cxnSp>
        <p:nvCxnSpPr>
          <p:cNvPr id="1190" name="Google Shape;1190;p153"/>
          <p:cNvCxnSpPr/>
          <p:nvPr/>
        </p:nvCxnSpPr>
        <p:spPr>
          <a:xfrm rot="10800000">
            <a:off x="4032375" y="2921350"/>
            <a:ext cx="2796900" cy="0"/>
          </a:xfrm>
          <a:prstGeom prst="straightConnector1">
            <a:avLst/>
          </a:prstGeom>
          <a:noFill/>
          <a:ln w="28575" cap="flat" cmpd="sng">
            <a:solidFill>
              <a:srgbClr val="0000FF"/>
            </a:solidFill>
            <a:prstDash val="solid"/>
            <a:round/>
            <a:headEnd type="none" w="med" len="med"/>
            <a:tailEnd type="triangle" w="med" len="med"/>
          </a:ln>
        </p:spPr>
      </p:cxn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54"/>
          <p:cNvSpPr txBox="1">
            <a:spLocks noGrp="1"/>
          </p:cNvSpPr>
          <p:nvPr>
            <p:ph type="title"/>
          </p:nvPr>
        </p:nvSpPr>
        <p:spPr>
          <a:xfrm>
            <a:off x="311700" y="153000"/>
            <a:ext cx="8520600" cy="707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640-642 </a:t>
            </a:r>
            <a:r>
              <a:rPr lang="en" sz="3000" i="1">
                <a:solidFill>
                  <a:srgbClr val="EF6C00"/>
                </a:solidFill>
                <a:latin typeface="Arial"/>
                <a:ea typeface="Arial"/>
                <a:cs typeface="Arial"/>
                <a:sym typeface="Arial"/>
              </a:rPr>
              <a:t>Series numbering</a:t>
            </a:r>
            <a:r>
              <a:rPr lang="en" i="1">
                <a:solidFill>
                  <a:srgbClr val="000000"/>
                </a:solidFill>
                <a:latin typeface="Calibri"/>
                <a:ea typeface="Calibri"/>
                <a:cs typeface="Calibri"/>
                <a:sym typeface="Calibri"/>
              </a:rPr>
              <a:t> </a:t>
            </a:r>
            <a:endParaRPr/>
          </a:p>
        </p:txBody>
      </p:sp>
      <p:sp>
        <p:nvSpPr>
          <p:cNvPr id="1196" name="Google Shape;1196;p154"/>
          <p:cNvSpPr txBox="1">
            <a:spLocks noGrp="1"/>
          </p:cNvSpPr>
          <p:nvPr>
            <p:ph type="body" idx="1"/>
          </p:nvPr>
        </p:nvSpPr>
        <p:spPr>
          <a:xfrm>
            <a:off x="311700" y="1056425"/>
            <a:ext cx="8520600" cy="3734700"/>
          </a:xfrm>
          <a:prstGeom prst="rect">
            <a:avLst/>
          </a:prstGeom>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640  Series dates of Publication and/or sequential designation</a:t>
            </a:r>
            <a:endParaRPr sz="2400">
              <a:solidFill>
                <a:srgbClr val="000000"/>
              </a:solidFill>
              <a:latin typeface="Arial"/>
              <a:ea typeface="Arial"/>
              <a:cs typeface="Arial"/>
              <a:sym typeface="Arial"/>
            </a:endParaRPr>
          </a:p>
          <a:p>
            <a:pPr marL="228600" lvl="0" indent="-2032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641  Series numbering peculiarities</a:t>
            </a:r>
            <a:endParaRPr sz="2400">
              <a:solidFill>
                <a:srgbClr val="000000"/>
              </a:solidFill>
              <a:latin typeface="Arial"/>
              <a:ea typeface="Arial"/>
              <a:cs typeface="Arial"/>
              <a:sym typeface="Arial"/>
            </a:endParaRPr>
          </a:p>
          <a:p>
            <a:pPr marL="228600" lvl="0" indent="-2032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642 Series numbering example</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Documents how numbering is handled in a standardized and consistent way</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Provides catalogers with an example of how to record series numbering in the series access point in the bibliographic record.</a:t>
            </a:r>
            <a:endParaRPr sz="2400">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1201" name="Google Shape;1201;p155"/>
          <p:cNvPicPr preferRelativeResize="0"/>
          <p:nvPr/>
        </p:nvPicPr>
        <p:blipFill>
          <a:blip r:embed="rId3">
            <a:alphaModFix/>
          </a:blip>
          <a:stretch>
            <a:fillRect/>
          </a:stretch>
        </p:blipFill>
        <p:spPr>
          <a:xfrm>
            <a:off x="291975" y="2125875"/>
            <a:ext cx="8650950" cy="405315"/>
          </a:xfrm>
          <a:prstGeom prst="rect">
            <a:avLst/>
          </a:prstGeom>
          <a:noFill/>
          <a:ln>
            <a:noFill/>
          </a:ln>
        </p:spPr>
      </p:pic>
      <p:pic>
        <p:nvPicPr>
          <p:cNvPr id="1202" name="Google Shape;1202;p155"/>
          <p:cNvPicPr preferRelativeResize="0"/>
          <p:nvPr/>
        </p:nvPicPr>
        <p:blipFill>
          <a:blip r:embed="rId4">
            <a:alphaModFix/>
          </a:blip>
          <a:stretch>
            <a:fillRect/>
          </a:stretch>
        </p:blipFill>
        <p:spPr>
          <a:xfrm>
            <a:off x="291975" y="1667878"/>
            <a:ext cx="8650950" cy="457991"/>
          </a:xfrm>
          <a:prstGeom prst="rect">
            <a:avLst/>
          </a:prstGeom>
          <a:noFill/>
          <a:ln>
            <a:noFill/>
          </a:ln>
        </p:spPr>
      </p:pic>
      <p:pic>
        <p:nvPicPr>
          <p:cNvPr id="1203" name="Google Shape;1203;p155"/>
          <p:cNvPicPr preferRelativeResize="0"/>
          <p:nvPr/>
        </p:nvPicPr>
        <p:blipFill>
          <a:blip r:embed="rId5">
            <a:alphaModFix/>
          </a:blip>
          <a:stretch>
            <a:fillRect/>
          </a:stretch>
        </p:blipFill>
        <p:spPr>
          <a:xfrm>
            <a:off x="260825" y="3481225"/>
            <a:ext cx="8622351" cy="405325"/>
          </a:xfrm>
          <a:prstGeom prst="rect">
            <a:avLst/>
          </a:prstGeom>
          <a:noFill/>
          <a:ln>
            <a:noFill/>
          </a:ln>
        </p:spPr>
      </p:pic>
      <p:pic>
        <p:nvPicPr>
          <p:cNvPr id="1204" name="Google Shape;1204;p155"/>
          <p:cNvPicPr preferRelativeResize="0"/>
          <p:nvPr/>
        </p:nvPicPr>
        <p:blipFill>
          <a:blip r:embed="rId6">
            <a:alphaModFix/>
          </a:blip>
          <a:stretch>
            <a:fillRect/>
          </a:stretch>
        </p:blipFill>
        <p:spPr>
          <a:xfrm>
            <a:off x="291975" y="382950"/>
            <a:ext cx="8650950" cy="441375"/>
          </a:xfrm>
          <a:prstGeom prst="rect">
            <a:avLst/>
          </a:prstGeom>
          <a:noFill/>
          <a:ln>
            <a:noFill/>
          </a:ln>
        </p:spPr>
      </p:pic>
      <p:pic>
        <p:nvPicPr>
          <p:cNvPr id="1205" name="Google Shape;1205;p155"/>
          <p:cNvPicPr preferRelativeResize="0"/>
          <p:nvPr/>
        </p:nvPicPr>
        <p:blipFill>
          <a:blip r:embed="rId7">
            <a:alphaModFix/>
          </a:blip>
          <a:stretch>
            <a:fillRect/>
          </a:stretch>
        </p:blipFill>
        <p:spPr>
          <a:xfrm>
            <a:off x="301500" y="824325"/>
            <a:ext cx="8622343" cy="351525"/>
          </a:xfrm>
          <a:prstGeom prst="rect">
            <a:avLst/>
          </a:prstGeom>
          <a:noFill/>
          <a:ln>
            <a:noFill/>
          </a:ln>
        </p:spPr>
      </p:pic>
      <p:pic>
        <p:nvPicPr>
          <p:cNvPr id="1206" name="Google Shape;1206;p155"/>
          <p:cNvPicPr preferRelativeResize="0"/>
          <p:nvPr/>
        </p:nvPicPr>
        <p:blipFill>
          <a:blip r:embed="rId8">
            <a:alphaModFix/>
          </a:blip>
          <a:stretch>
            <a:fillRect/>
          </a:stretch>
        </p:blipFill>
        <p:spPr>
          <a:xfrm>
            <a:off x="260825" y="3039850"/>
            <a:ext cx="8622349" cy="44137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56"/>
          <p:cNvSpPr txBox="1">
            <a:spLocks noGrp="1"/>
          </p:cNvSpPr>
          <p:nvPr>
            <p:ph type="title"/>
          </p:nvPr>
        </p:nvSpPr>
        <p:spPr>
          <a:xfrm>
            <a:off x="378300" y="126800"/>
            <a:ext cx="8520600" cy="707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643 Series Publisher</a:t>
            </a:r>
            <a:endParaRPr/>
          </a:p>
        </p:txBody>
      </p:sp>
      <p:sp>
        <p:nvSpPr>
          <p:cNvPr id="1212" name="Google Shape;1212;p156"/>
          <p:cNvSpPr txBox="1">
            <a:spLocks noGrp="1"/>
          </p:cNvSpPr>
          <p:nvPr>
            <p:ph type="body" idx="1"/>
          </p:nvPr>
        </p:nvSpPr>
        <p:spPr>
          <a:xfrm>
            <a:off x="311700" y="955475"/>
            <a:ext cx="8520600" cy="3939600"/>
          </a:xfrm>
          <a:prstGeom prst="rect">
            <a:avLst/>
          </a:prstGeom>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643 Series place and publisher/issuing body</a:t>
            </a:r>
            <a:endParaRPr sz="2400">
              <a:solidFill>
                <a:srgbClr val="000000"/>
              </a:solidFill>
              <a:latin typeface="Arial"/>
              <a:ea typeface="Arial"/>
              <a:cs typeface="Arial"/>
              <a:sym typeface="Arial"/>
            </a:endParaRPr>
          </a:p>
          <a:p>
            <a:pPr marL="228600" lvl="0" indent="-2032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Subfield codes</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$a Place of publication</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$b Publisher/Issuing body</a:t>
            </a:r>
            <a:endParaRPr sz="2400">
              <a:solidFill>
                <a:srgbClr val="000000"/>
              </a:solidFill>
              <a:latin typeface="Arial"/>
              <a:ea typeface="Arial"/>
              <a:cs typeface="Arial"/>
              <a:sym typeface="Arial"/>
            </a:endParaRPr>
          </a:p>
          <a:p>
            <a:pPr marL="685800" lvl="1" indent="-228600" algn="l" rtl="0">
              <a:lnSpc>
                <a:spcPct val="90000"/>
              </a:lnSpc>
              <a:spcBef>
                <a:spcPts val="500"/>
              </a:spcBef>
              <a:spcAft>
                <a:spcPts val="0"/>
              </a:spcAft>
              <a:buClr>
                <a:srgbClr val="000000"/>
              </a:buClr>
              <a:buSzPts val="2400"/>
              <a:buFont typeface="Arial"/>
              <a:buChar char="•"/>
            </a:pPr>
            <a:r>
              <a:rPr lang="en" sz="2400">
                <a:solidFill>
                  <a:srgbClr val="000000"/>
                </a:solidFill>
                <a:latin typeface="Arial"/>
                <a:ea typeface="Arial"/>
                <a:cs typeface="Arial"/>
                <a:sym typeface="Arial"/>
              </a:rPr>
              <a:t>$d Volumes/dates to which place and publisher apply </a:t>
            </a:r>
            <a:endParaRPr sz="2400">
              <a:solidFill>
                <a:srgbClr val="000000"/>
              </a:solidFill>
              <a:latin typeface="Arial"/>
              <a:ea typeface="Arial"/>
              <a:cs typeface="Arial"/>
              <a:sym typeface="Arial"/>
            </a:endParaRPr>
          </a:p>
          <a:p>
            <a:pPr marL="685800" lvl="1" indent="-76200" algn="l" rtl="0">
              <a:lnSpc>
                <a:spcPct val="90000"/>
              </a:lnSpc>
              <a:spcBef>
                <a:spcPts val="500"/>
              </a:spcBef>
              <a:spcAft>
                <a:spcPts val="0"/>
              </a:spcAft>
              <a:buClr>
                <a:srgbClr val="000000"/>
              </a:buClr>
              <a:buSzPts val="2400"/>
              <a:buFont typeface="Arial"/>
              <a:buNone/>
            </a:pPr>
            <a:endParaRPr sz="2400">
              <a:solidFill>
                <a:srgbClr val="000000"/>
              </a:solidFill>
              <a:latin typeface="Arial"/>
              <a:ea typeface="Arial"/>
              <a:cs typeface="Arial"/>
              <a:sym typeface="Arial"/>
            </a:endParaRPr>
          </a:p>
          <a:p>
            <a:pPr marL="228600" lvl="0" indent="-2032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643 is a repeatable field when needed</a:t>
            </a:r>
            <a:endParaRPr sz="2400">
              <a:solidFill>
                <a:srgbClr val="000000"/>
              </a:solidFill>
              <a:latin typeface="Arial"/>
              <a:ea typeface="Arial"/>
              <a:cs typeface="Arial"/>
              <a:sym typeface="Arial"/>
            </a:endParaRPr>
          </a:p>
          <a:p>
            <a:pPr marL="228600" lvl="0" indent="-2032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If there is both a </a:t>
            </a:r>
            <a:r>
              <a:rPr lang="en" sz="2400" b="1">
                <a:solidFill>
                  <a:srgbClr val="000000"/>
                </a:solidFill>
                <a:latin typeface="Arial"/>
                <a:ea typeface="Arial"/>
                <a:cs typeface="Arial"/>
                <a:sym typeface="Arial"/>
              </a:rPr>
              <a:t>publisher </a:t>
            </a:r>
            <a:r>
              <a:rPr lang="en" sz="2400">
                <a:solidFill>
                  <a:srgbClr val="000000"/>
                </a:solidFill>
                <a:latin typeface="Arial"/>
                <a:ea typeface="Arial"/>
                <a:cs typeface="Arial"/>
                <a:sym typeface="Arial"/>
              </a:rPr>
              <a:t>and an </a:t>
            </a:r>
            <a:r>
              <a:rPr lang="en" sz="2400" b="1">
                <a:solidFill>
                  <a:srgbClr val="000000"/>
                </a:solidFill>
                <a:latin typeface="Arial"/>
                <a:ea typeface="Arial"/>
                <a:cs typeface="Arial"/>
                <a:sym typeface="Arial"/>
              </a:rPr>
              <a:t>issuing body</a:t>
            </a:r>
            <a:r>
              <a:rPr lang="en" sz="2400">
                <a:solidFill>
                  <a:srgbClr val="000000"/>
                </a:solidFill>
                <a:latin typeface="Arial"/>
                <a:ea typeface="Arial"/>
                <a:cs typeface="Arial"/>
                <a:sym typeface="Arial"/>
              </a:rPr>
              <a:t>, the issuing body recorded in a 410 name-title reference.</a:t>
            </a:r>
            <a:endParaRPr sz="2400">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pic>
        <p:nvPicPr>
          <p:cNvPr id="1217" name="Google Shape;1217;p157"/>
          <p:cNvPicPr preferRelativeResize="0"/>
          <p:nvPr/>
        </p:nvPicPr>
        <p:blipFill>
          <a:blip r:embed="rId3">
            <a:alphaModFix/>
          </a:blip>
          <a:stretch>
            <a:fillRect/>
          </a:stretch>
        </p:blipFill>
        <p:spPr>
          <a:xfrm>
            <a:off x="103200" y="2372175"/>
            <a:ext cx="8901051" cy="1665450"/>
          </a:xfrm>
          <a:prstGeom prst="rect">
            <a:avLst/>
          </a:prstGeom>
          <a:noFill/>
          <a:ln>
            <a:noFill/>
          </a:ln>
        </p:spPr>
      </p:pic>
      <p:pic>
        <p:nvPicPr>
          <p:cNvPr id="1218" name="Google Shape;1218;p157"/>
          <p:cNvPicPr preferRelativeResize="0"/>
          <p:nvPr/>
        </p:nvPicPr>
        <p:blipFill>
          <a:blip r:embed="rId4">
            <a:alphaModFix/>
          </a:blip>
          <a:stretch>
            <a:fillRect/>
          </a:stretch>
        </p:blipFill>
        <p:spPr>
          <a:xfrm>
            <a:off x="462700" y="435575"/>
            <a:ext cx="8182049" cy="395700"/>
          </a:xfrm>
          <a:prstGeom prst="rect">
            <a:avLst/>
          </a:prstGeom>
          <a:noFill/>
          <a:ln>
            <a:noFill/>
          </a:ln>
        </p:spPr>
      </p:pic>
      <p:cxnSp>
        <p:nvCxnSpPr>
          <p:cNvPr id="1219" name="Google Shape;1219;p157"/>
          <p:cNvCxnSpPr/>
          <p:nvPr/>
        </p:nvCxnSpPr>
        <p:spPr>
          <a:xfrm rot="10800000" flipH="1">
            <a:off x="411075" y="1397775"/>
            <a:ext cx="876900" cy="1004700"/>
          </a:xfrm>
          <a:prstGeom prst="straightConnector1">
            <a:avLst/>
          </a:prstGeom>
          <a:noFill/>
          <a:ln w="9525" cap="flat" cmpd="sng">
            <a:solidFill>
              <a:schemeClr val="dk2"/>
            </a:solidFill>
            <a:prstDash val="solid"/>
            <a:round/>
            <a:headEnd type="none" w="med" len="med"/>
            <a:tailEnd type="triangle" w="med" len="med"/>
          </a:ln>
        </p:spPr>
      </p:cxnSp>
      <p:sp>
        <p:nvSpPr>
          <p:cNvPr id="1220" name="Google Shape;1220;p157"/>
          <p:cNvSpPr txBox="1"/>
          <p:nvPr/>
        </p:nvSpPr>
        <p:spPr>
          <a:xfrm>
            <a:off x="1287950" y="1068900"/>
            <a:ext cx="3243000" cy="3288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1000"/>
              </a:spcAft>
              <a:buNone/>
            </a:pPr>
            <a:r>
              <a:rPr lang="en">
                <a:latin typeface="Open Sans"/>
                <a:ea typeface="Open Sans"/>
                <a:cs typeface="Open Sans"/>
                <a:sym typeface="Open Sans"/>
              </a:rPr>
              <a:t>Issusing body for Criterion collection</a:t>
            </a:r>
            <a:endParaRPr>
              <a:latin typeface="Open Sans"/>
              <a:ea typeface="Open Sans"/>
              <a:cs typeface="Open Sans"/>
              <a:sym typeface="Open Sans"/>
            </a:endParaRPr>
          </a:p>
        </p:txBody>
      </p:sp>
      <p:sp>
        <p:nvSpPr>
          <p:cNvPr id="1221" name="Google Shape;1221;p157"/>
          <p:cNvSpPr txBox="1"/>
          <p:nvPr/>
        </p:nvSpPr>
        <p:spPr>
          <a:xfrm>
            <a:off x="100475" y="2429875"/>
            <a:ext cx="484200" cy="3957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222" name="Google Shape;1222;p157"/>
          <p:cNvSpPr txBox="1"/>
          <p:nvPr/>
        </p:nvSpPr>
        <p:spPr>
          <a:xfrm>
            <a:off x="118750" y="3233750"/>
            <a:ext cx="529800" cy="7674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cxnSp>
        <p:nvCxnSpPr>
          <p:cNvPr id="1223" name="Google Shape;1223;p157"/>
          <p:cNvCxnSpPr/>
          <p:nvPr/>
        </p:nvCxnSpPr>
        <p:spPr>
          <a:xfrm rot="10800000" flipH="1">
            <a:off x="657700" y="2009700"/>
            <a:ext cx="1132800" cy="1242300"/>
          </a:xfrm>
          <a:prstGeom prst="straightConnector1">
            <a:avLst/>
          </a:prstGeom>
          <a:noFill/>
          <a:ln w="9525" cap="flat" cmpd="sng">
            <a:solidFill>
              <a:schemeClr val="dk2"/>
            </a:solidFill>
            <a:prstDash val="solid"/>
            <a:round/>
            <a:headEnd type="none" w="med" len="med"/>
            <a:tailEnd type="triangle" w="med" len="med"/>
          </a:ln>
        </p:spPr>
      </p:cxnSp>
      <p:sp>
        <p:nvSpPr>
          <p:cNvPr id="1224" name="Google Shape;1224;p157"/>
          <p:cNvSpPr txBox="1"/>
          <p:nvPr/>
        </p:nvSpPr>
        <p:spPr>
          <a:xfrm>
            <a:off x="1781300" y="1641375"/>
            <a:ext cx="5270700" cy="3957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Multiply publishers, 643 repeated.  Issuing body in 410.</a:t>
            </a:r>
            <a:endParaRPr>
              <a:latin typeface="Open Sans"/>
              <a:ea typeface="Open Sans"/>
              <a:cs typeface="Open Sans"/>
              <a:sym typeface="Open San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58"/>
          <p:cNvSpPr txBox="1">
            <a:spLocks noGrp="1"/>
          </p:cNvSpPr>
          <p:nvPr>
            <p:ph type="title"/>
          </p:nvPr>
        </p:nvSpPr>
        <p:spPr>
          <a:xfrm>
            <a:off x="311700" y="169025"/>
            <a:ext cx="8520600" cy="707400"/>
          </a:xfrm>
          <a:prstGeom prst="rect">
            <a:avLst/>
          </a:prstGeom>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en" sz="3000">
                <a:solidFill>
                  <a:srgbClr val="EF6C00"/>
                </a:solidFill>
                <a:latin typeface="Arial"/>
                <a:ea typeface="Arial"/>
                <a:cs typeface="Arial"/>
                <a:sym typeface="Arial"/>
              </a:rPr>
              <a:t>644-646 Series treatment</a:t>
            </a:r>
            <a:endParaRPr sz="3000">
              <a:solidFill>
                <a:srgbClr val="EF6C00"/>
              </a:solidFill>
              <a:latin typeface="Arial"/>
              <a:ea typeface="Arial"/>
              <a:cs typeface="Arial"/>
              <a:sym typeface="Arial"/>
            </a:endParaRPr>
          </a:p>
        </p:txBody>
      </p:sp>
      <p:sp>
        <p:nvSpPr>
          <p:cNvPr id="1230" name="Google Shape;1230;p158"/>
          <p:cNvSpPr txBox="1">
            <a:spLocks noGrp="1"/>
          </p:cNvSpPr>
          <p:nvPr>
            <p:ph type="body" idx="1"/>
          </p:nvPr>
        </p:nvSpPr>
        <p:spPr>
          <a:xfrm>
            <a:off x="311700" y="876425"/>
            <a:ext cx="8520600" cy="4051500"/>
          </a:xfrm>
          <a:prstGeom prst="rect">
            <a:avLst/>
          </a:prstGeom>
        </p:spPr>
        <p:txBody>
          <a:bodyPr spcFirstLastPara="1" wrap="square" lIns="91425" tIns="91425" rIns="91425" bIns="91425" anchor="t" anchorCtr="0">
            <a:noAutofit/>
          </a:bodyPr>
          <a:lstStyle/>
          <a:p>
            <a:pPr marL="228600" lvl="0" indent="-203200" algn="l" rtl="0">
              <a:lnSpc>
                <a:spcPct val="9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Series treatment statements are optional fields, not all SARs will have them.</a:t>
            </a:r>
            <a:endParaRPr sz="2400">
              <a:solidFill>
                <a:srgbClr val="000000"/>
              </a:solidFill>
              <a:latin typeface="Arial"/>
              <a:ea typeface="Arial"/>
              <a:cs typeface="Arial"/>
              <a:sym typeface="Arial"/>
            </a:endParaRPr>
          </a:p>
          <a:p>
            <a:pPr marL="228600" lvl="0" indent="-2032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Can be used to document local decisions for the analysis, tracing and classification of series (the local series treatment)</a:t>
            </a:r>
            <a:endParaRPr sz="2400">
              <a:solidFill>
                <a:srgbClr val="000000"/>
              </a:solidFill>
              <a:latin typeface="Arial"/>
              <a:ea typeface="Arial"/>
              <a:cs typeface="Arial"/>
              <a:sym typeface="Arial"/>
            </a:endParaRPr>
          </a:p>
          <a:p>
            <a:pPr marL="228600" lvl="0" indent="-2032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Fields used to document series treatment</a:t>
            </a:r>
            <a:endParaRPr sz="2400">
              <a:solidFill>
                <a:srgbClr val="000000"/>
              </a:solidFill>
              <a:latin typeface="Arial"/>
              <a:ea typeface="Arial"/>
              <a:cs typeface="Arial"/>
              <a:sym typeface="Arial"/>
            </a:endParaRPr>
          </a:p>
          <a:p>
            <a:pPr marL="685800" lvl="1" indent="-2667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644 – Analysis decisions </a:t>
            </a:r>
            <a:endParaRPr sz="2400">
              <a:solidFill>
                <a:srgbClr val="000000"/>
              </a:solidFill>
              <a:latin typeface="Arial"/>
              <a:ea typeface="Arial"/>
              <a:cs typeface="Arial"/>
              <a:sym typeface="Arial"/>
            </a:endParaRPr>
          </a:p>
          <a:p>
            <a:pPr marL="685800" lvl="1" indent="-2667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645 – Tracing decisions</a:t>
            </a:r>
            <a:endParaRPr sz="2400">
              <a:solidFill>
                <a:srgbClr val="000000"/>
              </a:solidFill>
              <a:latin typeface="Arial"/>
              <a:ea typeface="Arial"/>
              <a:cs typeface="Arial"/>
              <a:sym typeface="Arial"/>
            </a:endParaRPr>
          </a:p>
          <a:p>
            <a:pPr marL="685800" lvl="1" indent="-266700" algn="l" rtl="0">
              <a:lnSpc>
                <a:spcPct val="90000"/>
              </a:lnSpc>
              <a:spcBef>
                <a:spcPts val="1000"/>
              </a:spcBef>
              <a:spcAft>
                <a:spcPts val="0"/>
              </a:spcAft>
              <a:buClr>
                <a:srgbClr val="000000"/>
              </a:buClr>
              <a:buSzPts val="2400"/>
              <a:buFont typeface="Arial"/>
              <a:buChar char="•"/>
            </a:pPr>
            <a:r>
              <a:rPr lang="en" sz="2400">
                <a:solidFill>
                  <a:srgbClr val="000000"/>
                </a:solidFill>
                <a:latin typeface="Arial"/>
                <a:ea typeface="Arial"/>
                <a:cs typeface="Arial"/>
                <a:sym typeface="Arial"/>
              </a:rPr>
              <a:t>646 – Classification decision</a:t>
            </a:r>
            <a:endParaRPr sz="2400">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59"/>
          <p:cNvSpPr txBox="1">
            <a:spLocks noGrp="1"/>
          </p:cNvSpPr>
          <p:nvPr>
            <p:ph type="title"/>
          </p:nvPr>
        </p:nvSpPr>
        <p:spPr>
          <a:xfrm>
            <a:off x="311700" y="100525"/>
            <a:ext cx="8520600" cy="3597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400">
                <a:latin typeface="Arial"/>
                <a:ea typeface="Arial"/>
                <a:cs typeface="Arial"/>
                <a:sym typeface="Arial"/>
              </a:rPr>
              <a:t>644-646 Series treatment : Subfield $a</a:t>
            </a:r>
            <a:endParaRPr sz="2400">
              <a:latin typeface="Arial"/>
              <a:ea typeface="Arial"/>
              <a:cs typeface="Arial"/>
              <a:sym typeface="Arial"/>
            </a:endParaRPr>
          </a:p>
        </p:txBody>
      </p:sp>
      <p:graphicFrame>
        <p:nvGraphicFramePr>
          <p:cNvPr id="1236" name="Google Shape;1236;p159"/>
          <p:cNvGraphicFramePr/>
          <p:nvPr/>
        </p:nvGraphicFramePr>
        <p:xfrm>
          <a:off x="311688" y="597375"/>
          <a:ext cx="8578900" cy="4382225"/>
        </p:xfrm>
        <a:graphic>
          <a:graphicData uri="http://schemas.openxmlformats.org/drawingml/2006/table">
            <a:tbl>
              <a:tblPr>
                <a:noFill/>
                <a:tableStyleId>{1F3FE656-48F4-4B02-94B3-99F8293DC98F}</a:tableStyleId>
              </a:tblPr>
              <a:tblGrid>
                <a:gridCol w="761275">
                  <a:extLst>
                    <a:ext uri="{9D8B030D-6E8A-4147-A177-3AD203B41FA5}">
                      <a16:colId xmlns:a16="http://schemas.microsoft.com/office/drawing/2014/main" val="20000"/>
                    </a:ext>
                  </a:extLst>
                </a:gridCol>
                <a:gridCol w="1968075">
                  <a:extLst>
                    <a:ext uri="{9D8B030D-6E8A-4147-A177-3AD203B41FA5}">
                      <a16:colId xmlns:a16="http://schemas.microsoft.com/office/drawing/2014/main" val="20001"/>
                    </a:ext>
                  </a:extLst>
                </a:gridCol>
                <a:gridCol w="5849550">
                  <a:extLst>
                    <a:ext uri="{9D8B030D-6E8A-4147-A177-3AD203B41FA5}">
                      <a16:colId xmlns:a16="http://schemas.microsoft.com/office/drawing/2014/main" val="20002"/>
                    </a:ext>
                  </a:extLst>
                </a:gridCol>
              </a:tblGrid>
              <a:tr h="485400">
                <a:tc>
                  <a:txBody>
                    <a:bodyPr/>
                    <a:lstStyle/>
                    <a:p>
                      <a:pPr marL="0" lvl="0" indent="0" algn="l" rtl="0">
                        <a:lnSpc>
                          <a:spcPct val="107000"/>
                        </a:lnSpc>
                        <a:spcBef>
                          <a:spcPts val="0"/>
                        </a:spcBef>
                        <a:spcAft>
                          <a:spcPts val="0"/>
                        </a:spcAft>
                        <a:buNone/>
                      </a:pPr>
                      <a:r>
                        <a:rPr lang="en" sz="1800" b="1"/>
                        <a:t>644</a:t>
                      </a:r>
                      <a:endParaRPr sz="1800" b="1"/>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Indicates the series analysis practice </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0"/>
                  </a:ext>
                </a:extLst>
              </a:tr>
              <a:tr h="1084950">
                <a:tc>
                  <a:txBody>
                    <a:bodyPr/>
                    <a:lstStyle/>
                    <a:p>
                      <a:pPr marL="0" lvl="0" indent="0" algn="l" rtl="0">
                        <a:lnSpc>
                          <a:spcPct val="107000"/>
                        </a:lnSpc>
                        <a:spcBef>
                          <a:spcPts val="0"/>
                        </a:spcBef>
                        <a:spcAft>
                          <a:spcPts val="0"/>
                        </a:spcAft>
                        <a:buNone/>
                      </a:pP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$a</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f (Analyzed in full) </a:t>
                      </a:r>
                      <a:endParaRPr sz="1800"/>
                    </a:p>
                    <a:p>
                      <a:pPr marL="0" lvl="0" indent="0" algn="l" rtl="0">
                        <a:lnSpc>
                          <a:spcPct val="107000"/>
                        </a:lnSpc>
                        <a:spcBef>
                          <a:spcPts val="0"/>
                        </a:spcBef>
                        <a:spcAft>
                          <a:spcPts val="0"/>
                        </a:spcAft>
                        <a:buNone/>
                      </a:pPr>
                      <a:r>
                        <a:rPr lang="en" sz="1800"/>
                        <a:t>p (Analyzed in part)</a:t>
                      </a:r>
                      <a:endParaRPr sz="1800"/>
                    </a:p>
                    <a:p>
                      <a:pPr marL="0" lvl="0" indent="0" algn="l" rtl="0">
                        <a:lnSpc>
                          <a:spcPct val="107000"/>
                        </a:lnSpc>
                        <a:spcBef>
                          <a:spcPts val="0"/>
                        </a:spcBef>
                        <a:spcAft>
                          <a:spcPts val="0"/>
                        </a:spcAft>
                        <a:buNone/>
                      </a:pPr>
                      <a:r>
                        <a:rPr lang="en" sz="1800"/>
                        <a:t>n (Not analyzed)</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1"/>
                  </a:ext>
                </a:extLst>
              </a:tr>
              <a:tr h="485400">
                <a:tc>
                  <a:txBody>
                    <a:bodyPr/>
                    <a:lstStyle/>
                    <a:p>
                      <a:pPr marL="0" lvl="0" indent="0" algn="l" rtl="0">
                        <a:lnSpc>
                          <a:spcPct val="107000"/>
                        </a:lnSpc>
                        <a:spcBef>
                          <a:spcPts val="0"/>
                        </a:spcBef>
                        <a:spcAft>
                          <a:spcPts val="0"/>
                        </a:spcAft>
                        <a:buNone/>
                      </a:pPr>
                      <a:r>
                        <a:rPr lang="en" sz="1800" b="1"/>
                        <a:t>645</a:t>
                      </a:r>
                      <a:endParaRPr sz="1800" b="1"/>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Indicates the series tracing practice</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2"/>
                  </a:ext>
                </a:extLst>
              </a:tr>
              <a:tr h="785175">
                <a:tc>
                  <a:txBody>
                    <a:bodyPr/>
                    <a:lstStyle/>
                    <a:p>
                      <a:pPr marL="0" lvl="0" indent="0" algn="l" rtl="0">
                        <a:lnSpc>
                          <a:spcPct val="107000"/>
                        </a:lnSpc>
                        <a:spcBef>
                          <a:spcPts val="0"/>
                        </a:spcBef>
                        <a:spcAft>
                          <a:spcPts val="0"/>
                        </a:spcAft>
                        <a:buNone/>
                      </a:pPr>
                      <a:endParaRPr sz="1800" b="1"/>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$a</a:t>
                      </a:r>
                      <a:endParaRPr/>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t (Traced as series added entry)</a:t>
                      </a:r>
                      <a:endParaRPr sz="1800"/>
                    </a:p>
                    <a:p>
                      <a:pPr marL="0" lvl="0" indent="0" algn="l" rtl="0">
                        <a:lnSpc>
                          <a:spcPct val="107000"/>
                        </a:lnSpc>
                        <a:spcBef>
                          <a:spcPts val="0"/>
                        </a:spcBef>
                        <a:spcAft>
                          <a:spcPts val="0"/>
                        </a:spcAft>
                        <a:buNone/>
                      </a:pPr>
                      <a:r>
                        <a:rPr lang="en" sz="1800"/>
                        <a:t>n (Not traced as series added entry)</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3"/>
                  </a:ext>
                </a:extLst>
              </a:tr>
              <a:tr h="485400">
                <a:tc>
                  <a:txBody>
                    <a:bodyPr/>
                    <a:lstStyle/>
                    <a:p>
                      <a:pPr marL="0" lvl="0" indent="0" algn="l" rtl="0">
                        <a:lnSpc>
                          <a:spcPct val="107000"/>
                        </a:lnSpc>
                        <a:spcBef>
                          <a:spcPts val="0"/>
                        </a:spcBef>
                        <a:spcAft>
                          <a:spcPts val="0"/>
                        </a:spcAft>
                        <a:buNone/>
                      </a:pPr>
                      <a:r>
                        <a:rPr lang="en" sz="1800" b="1"/>
                        <a:t>646</a:t>
                      </a:r>
                      <a:endParaRPr sz="1800" b="1"/>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Indicates the series classification practice</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4"/>
                  </a:ext>
                </a:extLst>
              </a:tr>
              <a:tr h="1055900">
                <a:tc>
                  <a:txBody>
                    <a:bodyPr/>
                    <a:lstStyle/>
                    <a:p>
                      <a:pPr marL="0" lvl="0" indent="0" algn="l" rtl="0">
                        <a:lnSpc>
                          <a:spcPct val="107000"/>
                        </a:lnSpc>
                        <a:spcBef>
                          <a:spcPts val="0"/>
                        </a:spcBef>
                        <a:spcAft>
                          <a:spcPts val="0"/>
                        </a:spcAft>
                        <a:buNone/>
                      </a:pPr>
                      <a:endParaRPr sz="1800" b="1"/>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$a</a:t>
                      </a:r>
                      <a:endParaRPr/>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tc>
                  <a:txBody>
                    <a:bodyPr/>
                    <a:lstStyle/>
                    <a:p>
                      <a:pPr marL="0" lvl="0" indent="0" algn="l" rtl="0">
                        <a:lnSpc>
                          <a:spcPct val="107000"/>
                        </a:lnSpc>
                        <a:spcBef>
                          <a:spcPts val="0"/>
                        </a:spcBef>
                        <a:spcAft>
                          <a:spcPts val="0"/>
                        </a:spcAft>
                        <a:buNone/>
                      </a:pPr>
                      <a:r>
                        <a:rPr lang="en" sz="1800"/>
                        <a:t>c (Classified as a collection)</a:t>
                      </a:r>
                      <a:endParaRPr sz="1800"/>
                    </a:p>
                    <a:p>
                      <a:pPr marL="0" lvl="0" indent="0" algn="l" rtl="0">
                        <a:lnSpc>
                          <a:spcPct val="107000"/>
                        </a:lnSpc>
                        <a:spcBef>
                          <a:spcPts val="0"/>
                        </a:spcBef>
                        <a:spcAft>
                          <a:spcPts val="0"/>
                        </a:spcAft>
                        <a:buNone/>
                      </a:pPr>
                      <a:r>
                        <a:rPr lang="en" sz="1800"/>
                        <a:t>m (Classified with main or other series)</a:t>
                      </a:r>
                      <a:endParaRPr sz="1800"/>
                    </a:p>
                    <a:p>
                      <a:pPr marL="0" lvl="0" indent="0" algn="l" rtl="0">
                        <a:lnSpc>
                          <a:spcPct val="107000"/>
                        </a:lnSpc>
                        <a:spcBef>
                          <a:spcPts val="0"/>
                        </a:spcBef>
                        <a:spcAft>
                          <a:spcPts val="0"/>
                        </a:spcAft>
                        <a:buNone/>
                      </a:pPr>
                      <a:r>
                        <a:rPr lang="en" sz="1800"/>
                        <a:t>s (Classified separately)</a:t>
                      </a:r>
                      <a:endParaRPr sz="1800"/>
                    </a:p>
                  </a:txBody>
                  <a:tcPr marL="91425" marR="91425" marT="91425" marB="91425">
                    <a:lnL w="9525" cap="flat" cmpd="sng">
                      <a:solidFill>
                        <a:srgbClr val="EF6C00"/>
                      </a:solidFill>
                      <a:prstDash val="solid"/>
                      <a:round/>
                      <a:headEnd type="none" w="sm" len="sm"/>
                      <a:tailEnd type="none" w="sm" len="sm"/>
                    </a:lnL>
                    <a:lnR w="9525" cap="flat" cmpd="sng">
                      <a:solidFill>
                        <a:srgbClr val="EF6C00"/>
                      </a:solidFill>
                      <a:prstDash val="solid"/>
                      <a:round/>
                      <a:headEnd type="none" w="sm" len="sm"/>
                      <a:tailEnd type="none" w="sm" len="sm"/>
                    </a:lnR>
                    <a:lnT w="9525" cap="flat" cmpd="sng">
                      <a:solidFill>
                        <a:srgbClr val="EF6C00"/>
                      </a:solidFill>
                      <a:prstDash val="solid"/>
                      <a:round/>
                      <a:headEnd type="none" w="sm" len="sm"/>
                      <a:tailEnd type="none" w="sm" len="sm"/>
                    </a:lnT>
                    <a:lnB w="9525" cap="flat" cmpd="sng">
                      <a:solidFill>
                        <a:srgbClr val="EF6C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pic>
        <p:nvPicPr>
          <p:cNvPr id="1241" name="Google Shape;1241;p160"/>
          <p:cNvPicPr preferRelativeResize="0"/>
          <p:nvPr/>
        </p:nvPicPr>
        <p:blipFill>
          <a:blip r:embed="rId3">
            <a:alphaModFix/>
          </a:blip>
          <a:stretch>
            <a:fillRect/>
          </a:stretch>
        </p:blipFill>
        <p:spPr>
          <a:xfrm>
            <a:off x="218663" y="791850"/>
            <a:ext cx="8706675" cy="28895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161"/>
          <p:cNvSpPr txBox="1">
            <a:spLocks noGrp="1"/>
          </p:cNvSpPr>
          <p:nvPr>
            <p:ph type="title"/>
          </p:nvPr>
        </p:nvSpPr>
        <p:spPr>
          <a:xfrm>
            <a:off x="311700" y="319375"/>
            <a:ext cx="8520600" cy="707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667 670 675 Notes</a:t>
            </a:r>
            <a:endParaRPr i="1">
              <a:solidFill>
                <a:srgbClr val="000000"/>
              </a:solidFill>
              <a:latin typeface="Calibri"/>
              <a:ea typeface="Calibri"/>
              <a:cs typeface="Calibri"/>
              <a:sym typeface="Calibri"/>
            </a:endParaRPr>
          </a:p>
          <a:p>
            <a:pPr marL="0" lvl="0" indent="0" algn="l" rtl="0">
              <a:spcBef>
                <a:spcPts val="0"/>
              </a:spcBef>
              <a:spcAft>
                <a:spcPts val="0"/>
              </a:spcAft>
              <a:buNone/>
            </a:pPr>
            <a:endParaRPr/>
          </a:p>
        </p:txBody>
      </p:sp>
      <p:sp>
        <p:nvSpPr>
          <p:cNvPr id="1247" name="Google Shape;1247;p161"/>
          <p:cNvSpPr txBox="1">
            <a:spLocks noGrp="1"/>
          </p:cNvSpPr>
          <p:nvPr>
            <p:ph type="body" idx="1"/>
          </p:nvPr>
        </p:nvSpPr>
        <p:spPr>
          <a:xfrm>
            <a:off x="311700" y="978325"/>
            <a:ext cx="8520600" cy="3590700"/>
          </a:xfrm>
          <a:prstGeom prst="rect">
            <a:avLst/>
          </a:prstGeom>
        </p:spPr>
        <p:txBody>
          <a:bodyPr spcFirstLastPara="1" wrap="square" lIns="91425" tIns="91425" rIns="91425" bIns="91425" anchor="t" anchorCtr="0">
            <a:noAutofit/>
          </a:bodyPr>
          <a:lstStyle/>
          <a:p>
            <a:pPr marL="685800" lvl="1" indent="-292100" algn="l" rtl="0">
              <a:lnSpc>
                <a:spcPct val="115000"/>
              </a:lnSpc>
              <a:spcBef>
                <a:spcPts val="0"/>
              </a:spcBef>
              <a:spcAft>
                <a:spcPts val="0"/>
              </a:spcAft>
              <a:buClr>
                <a:srgbClr val="000000"/>
              </a:buClr>
              <a:buSzPts val="2800"/>
              <a:buFont typeface="Arial"/>
              <a:buChar char="•"/>
            </a:pPr>
            <a:r>
              <a:rPr lang="en" sz="2800" b="1">
                <a:solidFill>
                  <a:srgbClr val="000000"/>
                </a:solidFill>
                <a:latin typeface="Arial"/>
                <a:ea typeface="Arial"/>
                <a:cs typeface="Arial"/>
                <a:sym typeface="Arial"/>
              </a:rPr>
              <a:t>667</a:t>
            </a:r>
            <a:r>
              <a:rPr lang="en" sz="2800">
                <a:solidFill>
                  <a:srgbClr val="000000"/>
                </a:solidFill>
                <a:latin typeface="Arial"/>
                <a:ea typeface="Arial"/>
                <a:cs typeface="Arial"/>
                <a:sym typeface="Arial"/>
              </a:rPr>
              <a:t> - Nonpublic general note - permanent or temporary note ; not for general public</a:t>
            </a:r>
            <a:endParaRPr sz="2800">
              <a:solidFill>
                <a:srgbClr val="000000"/>
              </a:solidFill>
              <a:latin typeface="Arial"/>
              <a:ea typeface="Arial"/>
              <a:cs typeface="Arial"/>
              <a:sym typeface="Arial"/>
            </a:endParaRPr>
          </a:p>
          <a:p>
            <a:pPr marL="685800" lvl="1" indent="-292100" algn="l" rtl="0">
              <a:lnSpc>
                <a:spcPct val="115000"/>
              </a:lnSpc>
              <a:spcBef>
                <a:spcPts val="0"/>
              </a:spcBef>
              <a:spcAft>
                <a:spcPts val="0"/>
              </a:spcAft>
              <a:buClr>
                <a:srgbClr val="000000"/>
              </a:buClr>
              <a:buSzPts val="2800"/>
              <a:buFont typeface="Arial"/>
              <a:buChar char="•"/>
            </a:pPr>
            <a:r>
              <a:rPr lang="en" sz="2800" b="1">
                <a:solidFill>
                  <a:srgbClr val="000000"/>
                </a:solidFill>
                <a:latin typeface="Arial"/>
                <a:ea typeface="Arial"/>
                <a:cs typeface="Arial"/>
                <a:sym typeface="Arial"/>
              </a:rPr>
              <a:t>670</a:t>
            </a:r>
            <a:r>
              <a:rPr lang="en" sz="2800">
                <a:solidFill>
                  <a:srgbClr val="000000"/>
                </a:solidFill>
                <a:latin typeface="Arial"/>
                <a:ea typeface="Arial"/>
                <a:cs typeface="Arial"/>
                <a:sym typeface="Arial"/>
              </a:rPr>
              <a:t> - Source data found - Where and when information was found ;  including material in hand source</a:t>
            </a:r>
            <a:endParaRPr sz="2800">
              <a:solidFill>
                <a:srgbClr val="000000"/>
              </a:solidFill>
              <a:latin typeface="Arial"/>
              <a:ea typeface="Arial"/>
              <a:cs typeface="Arial"/>
              <a:sym typeface="Arial"/>
            </a:endParaRPr>
          </a:p>
          <a:p>
            <a:pPr marL="685800" lvl="1" indent="-292100" algn="l" rtl="0">
              <a:lnSpc>
                <a:spcPct val="115000"/>
              </a:lnSpc>
              <a:spcBef>
                <a:spcPts val="0"/>
              </a:spcBef>
              <a:spcAft>
                <a:spcPts val="0"/>
              </a:spcAft>
              <a:buClr>
                <a:srgbClr val="000000"/>
              </a:buClr>
              <a:buSzPts val="2800"/>
              <a:buFont typeface="Arial"/>
              <a:buChar char="•"/>
            </a:pPr>
            <a:r>
              <a:rPr lang="en" sz="2800" b="1">
                <a:solidFill>
                  <a:srgbClr val="000000"/>
                </a:solidFill>
                <a:latin typeface="Arial"/>
                <a:ea typeface="Arial"/>
                <a:cs typeface="Arial"/>
                <a:sym typeface="Arial"/>
              </a:rPr>
              <a:t>675</a:t>
            </a:r>
            <a:r>
              <a:rPr lang="en" sz="2800">
                <a:solidFill>
                  <a:srgbClr val="000000"/>
                </a:solidFill>
                <a:latin typeface="Arial"/>
                <a:ea typeface="Arial"/>
                <a:cs typeface="Arial"/>
                <a:sym typeface="Arial"/>
              </a:rPr>
              <a:t> - Source data not found - List sources consulted but information not found</a:t>
            </a:r>
            <a:endParaRPr>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311700" y="1410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6C00"/>
                </a:solidFill>
                <a:latin typeface="Arial"/>
                <a:ea typeface="Arial"/>
                <a:cs typeface="Arial"/>
                <a:sym typeface="Arial"/>
              </a:rPr>
              <a:t>Library of Congress Subject Headings</a:t>
            </a:r>
            <a:endParaRPr>
              <a:latin typeface="Arial"/>
              <a:ea typeface="Arial"/>
              <a:cs typeface="Arial"/>
              <a:sym typeface="Arial"/>
            </a:endParaRPr>
          </a:p>
        </p:txBody>
      </p:sp>
      <p:sp>
        <p:nvSpPr>
          <p:cNvPr id="182" name="Google Shape;182;p27"/>
          <p:cNvSpPr txBox="1">
            <a:spLocks noGrp="1"/>
          </p:cNvSpPr>
          <p:nvPr>
            <p:ph type="body" idx="1"/>
          </p:nvPr>
        </p:nvSpPr>
        <p:spPr>
          <a:xfrm>
            <a:off x="311700" y="940925"/>
            <a:ext cx="8520600" cy="4025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695D46"/>
              </a:buClr>
              <a:buSzPts val="2000"/>
              <a:buFont typeface="Arial"/>
              <a:buChar char="●"/>
            </a:pPr>
            <a:r>
              <a:rPr lang="en" sz="2000" b="1">
                <a:latin typeface="Arial"/>
                <a:ea typeface="Arial"/>
                <a:cs typeface="Arial"/>
                <a:sym typeface="Arial"/>
              </a:rPr>
              <a:t>Library of Congress Subject Headings- terms that capture the essence of a topic</a:t>
            </a:r>
            <a:endParaRPr sz="2000" b="1">
              <a:latin typeface="Arial"/>
              <a:ea typeface="Arial"/>
              <a:cs typeface="Arial"/>
              <a:sym typeface="Arial"/>
            </a:endParaRPr>
          </a:p>
          <a:p>
            <a:pPr marL="457200" lvl="0" indent="0" algn="l" rtl="0">
              <a:spcBef>
                <a:spcPts val="0"/>
              </a:spcBef>
              <a:spcAft>
                <a:spcPts val="0"/>
              </a:spcAft>
              <a:buNone/>
            </a:pPr>
            <a:endParaRPr sz="2000" b="1">
              <a:solidFill>
                <a:srgbClr val="000000"/>
              </a:solidFill>
              <a:latin typeface="Arial"/>
              <a:ea typeface="Arial"/>
              <a:cs typeface="Arial"/>
              <a:sym typeface="Arial"/>
            </a:endParaRPr>
          </a:p>
          <a:p>
            <a:pPr marL="457200" lvl="0" indent="-355600" algn="l" rtl="0">
              <a:spcBef>
                <a:spcPts val="0"/>
              </a:spcBef>
              <a:spcAft>
                <a:spcPts val="0"/>
              </a:spcAft>
              <a:buSzPts val="2000"/>
              <a:buFont typeface="Arial"/>
              <a:buChar char="●"/>
            </a:pPr>
            <a:r>
              <a:rPr lang="en" sz="2000" b="1">
                <a:solidFill>
                  <a:srgbClr val="000000"/>
                </a:solidFill>
                <a:latin typeface="Arial"/>
                <a:ea typeface="Arial"/>
                <a:cs typeface="Arial"/>
                <a:sym typeface="Arial"/>
              </a:rPr>
              <a:t>List of subject headings maintained by the Library of Congress for use as Subject Access Points in Bibliographic Records</a:t>
            </a:r>
            <a:endParaRPr sz="2000" b="1">
              <a:solidFill>
                <a:srgbClr val="000000"/>
              </a:solidFill>
              <a:latin typeface="Arial"/>
              <a:ea typeface="Arial"/>
              <a:cs typeface="Arial"/>
              <a:sym typeface="Arial"/>
            </a:endParaRPr>
          </a:p>
          <a:p>
            <a:pPr marL="457200" lvl="0" indent="0" algn="l" rtl="0">
              <a:lnSpc>
                <a:spcPct val="115000"/>
              </a:lnSpc>
              <a:spcBef>
                <a:spcPts val="0"/>
              </a:spcBef>
              <a:spcAft>
                <a:spcPts val="0"/>
              </a:spcAft>
              <a:buNone/>
            </a:pPr>
            <a:endParaRPr b="1">
              <a:solidFill>
                <a:srgbClr val="695D46"/>
              </a:solidFill>
              <a:latin typeface="Arial"/>
              <a:ea typeface="Arial"/>
              <a:cs typeface="Arial"/>
              <a:sym typeface="Arial"/>
            </a:endParaRPr>
          </a:p>
          <a:p>
            <a:pPr marL="457200" lvl="0" indent="-355600" algn="l" rtl="0">
              <a:spcBef>
                <a:spcPts val="0"/>
              </a:spcBef>
              <a:spcAft>
                <a:spcPts val="0"/>
              </a:spcAft>
              <a:buClr>
                <a:srgbClr val="695D46"/>
              </a:buClr>
              <a:buSzPts val="2000"/>
              <a:buFont typeface="Arial"/>
              <a:buChar char="●"/>
            </a:pPr>
            <a:r>
              <a:rPr lang="en" sz="2000" b="1">
                <a:latin typeface="Arial"/>
                <a:ea typeface="Arial"/>
                <a:cs typeface="Arial"/>
                <a:sym typeface="Arial"/>
              </a:rPr>
              <a:t>Subject Authority File/LCSH ; Topical, Name Uniform Title and Geographic Subjects</a:t>
            </a:r>
            <a:endParaRPr sz="2000" b="1">
              <a:solidFill>
                <a:srgbClr val="695D46"/>
              </a:solidFill>
              <a:latin typeface="Arial"/>
              <a:ea typeface="Arial"/>
              <a:cs typeface="Arial"/>
              <a:sym typeface="Arial"/>
            </a:endParaRPr>
          </a:p>
          <a:p>
            <a:pPr marL="457200" lvl="0" indent="0" algn="l" rtl="0">
              <a:spcBef>
                <a:spcPts val="0"/>
              </a:spcBef>
              <a:spcAft>
                <a:spcPts val="0"/>
              </a:spcAft>
              <a:buNone/>
            </a:pPr>
            <a:endParaRPr sz="2000" b="1">
              <a:latin typeface="Arial"/>
              <a:ea typeface="Arial"/>
              <a:cs typeface="Arial"/>
              <a:sym typeface="Arial"/>
            </a:endParaRPr>
          </a:p>
          <a:p>
            <a:pPr marL="457200" lvl="0" indent="-355600" algn="l" rtl="0">
              <a:spcBef>
                <a:spcPts val="0"/>
              </a:spcBef>
              <a:spcAft>
                <a:spcPts val="0"/>
              </a:spcAft>
              <a:buSzPts val="2000"/>
              <a:buFont typeface="Arial"/>
              <a:buChar char="●"/>
            </a:pPr>
            <a:r>
              <a:rPr lang="en" sz="2000" b="1">
                <a:latin typeface="Arial"/>
                <a:ea typeface="Arial"/>
                <a:cs typeface="Arial"/>
                <a:sym typeface="Arial"/>
              </a:rPr>
              <a:t>Created by PCC/SACO - using LC Subject Cataloging Manual</a:t>
            </a:r>
            <a:endParaRPr sz="2000" b="1">
              <a:latin typeface="Arial"/>
              <a:ea typeface="Arial"/>
              <a:cs typeface="Arial"/>
              <a:sym typeface="Arial"/>
            </a:endParaRPr>
          </a:p>
          <a:p>
            <a:pPr marL="914400" lvl="1" indent="-342900" algn="l" rtl="0">
              <a:spcBef>
                <a:spcPts val="0"/>
              </a:spcBef>
              <a:spcAft>
                <a:spcPts val="0"/>
              </a:spcAft>
              <a:buClr>
                <a:srgbClr val="000000"/>
              </a:buClr>
              <a:buSzPts val="1800"/>
              <a:buFont typeface="Arial"/>
              <a:buChar char="○"/>
            </a:pPr>
            <a:r>
              <a:rPr lang="en" sz="1800" b="1">
                <a:solidFill>
                  <a:srgbClr val="000000"/>
                </a:solidFill>
                <a:latin typeface="Arial"/>
                <a:ea typeface="Arial"/>
                <a:cs typeface="Arial"/>
                <a:sym typeface="Arial"/>
              </a:rPr>
              <a:t> </a:t>
            </a:r>
            <a:r>
              <a:rPr lang="en" sz="1800" b="1" u="sng">
                <a:solidFill>
                  <a:srgbClr val="000000"/>
                </a:solidFill>
                <a:latin typeface="Arial"/>
                <a:ea typeface="Arial"/>
                <a:cs typeface="Arial"/>
                <a:sym typeface="Arial"/>
                <a:hlinkClick r:id="rId3"/>
              </a:rPr>
              <a:t>loc.gov/aba/pcc/saco</a:t>
            </a:r>
            <a:endParaRPr sz="1800" b="1">
              <a:solidFill>
                <a:srgbClr val="000000"/>
              </a:solidFill>
              <a:latin typeface="Arial"/>
              <a:ea typeface="Arial"/>
              <a:cs typeface="Arial"/>
              <a:sym typeface="Arial"/>
            </a:endParaRPr>
          </a:p>
          <a:p>
            <a:pPr marL="457200" lvl="0" indent="0" algn="l" rtl="0">
              <a:lnSpc>
                <a:spcPct val="115000"/>
              </a:lnSpc>
              <a:spcBef>
                <a:spcPts val="0"/>
              </a:spcBef>
              <a:spcAft>
                <a:spcPts val="0"/>
              </a:spcAft>
              <a:buNone/>
            </a:pPr>
            <a:endParaRPr sz="2000">
              <a:solidFill>
                <a:srgbClr val="695D46"/>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p162"/>
          <p:cNvPicPr preferRelativeResize="0"/>
          <p:nvPr/>
        </p:nvPicPr>
        <p:blipFill>
          <a:blip r:embed="rId3">
            <a:alphaModFix/>
          </a:blip>
          <a:stretch>
            <a:fillRect/>
          </a:stretch>
        </p:blipFill>
        <p:spPr>
          <a:xfrm>
            <a:off x="128400" y="1320925"/>
            <a:ext cx="8887201" cy="229962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pic>
        <p:nvPicPr>
          <p:cNvPr id="1257" name="Google Shape;1257;p163"/>
          <p:cNvPicPr preferRelativeResize="0"/>
          <p:nvPr/>
        </p:nvPicPr>
        <p:blipFill>
          <a:blip r:embed="rId3">
            <a:alphaModFix/>
          </a:blip>
          <a:stretch>
            <a:fillRect/>
          </a:stretch>
        </p:blipFill>
        <p:spPr>
          <a:xfrm>
            <a:off x="239313" y="1065525"/>
            <a:ext cx="8665376" cy="280407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6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0000"/>
              </a:buClr>
              <a:buSzPts val="4400"/>
              <a:buFont typeface="Calibri"/>
              <a:buNone/>
            </a:pPr>
            <a:r>
              <a:rPr lang="en" sz="3000">
                <a:solidFill>
                  <a:srgbClr val="EF6C00"/>
                </a:solidFill>
                <a:latin typeface="Arial"/>
                <a:ea typeface="Arial"/>
                <a:cs typeface="Arial"/>
                <a:sym typeface="Arial"/>
              </a:rPr>
              <a:t>3XX</a:t>
            </a:r>
            <a:r>
              <a:rPr lang="en" b="0">
                <a:solidFill>
                  <a:srgbClr val="000000"/>
                </a:solidFill>
                <a:latin typeface="Arial"/>
                <a:ea typeface="Arial"/>
                <a:cs typeface="Arial"/>
                <a:sym typeface="Arial"/>
              </a:rPr>
              <a:t>  </a:t>
            </a:r>
            <a:r>
              <a:rPr lang="en" sz="3000">
                <a:solidFill>
                  <a:srgbClr val="EF6C00"/>
                </a:solidFill>
                <a:latin typeface="Arial"/>
                <a:ea typeface="Arial"/>
                <a:cs typeface="Arial"/>
                <a:sym typeface="Arial"/>
              </a:rPr>
              <a:t>RDA Series AR MARC Tags</a:t>
            </a:r>
            <a:endParaRPr sz="3000">
              <a:solidFill>
                <a:srgbClr val="EF6C00"/>
              </a:solidFill>
              <a:latin typeface="Arial"/>
              <a:ea typeface="Arial"/>
              <a:cs typeface="Arial"/>
              <a:sym typeface="Arial"/>
            </a:endParaRPr>
          </a:p>
        </p:txBody>
      </p:sp>
      <p:sp>
        <p:nvSpPr>
          <p:cNvPr id="1263" name="Google Shape;1263;p16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Arial"/>
                <a:ea typeface="Arial"/>
                <a:cs typeface="Arial"/>
                <a:sym typeface="Arial"/>
              </a:rPr>
              <a:t>336 </a:t>
            </a:r>
            <a:r>
              <a:rPr lang="en">
                <a:solidFill>
                  <a:srgbClr val="000000"/>
                </a:solidFill>
                <a:latin typeface="Arial"/>
                <a:ea typeface="Arial"/>
                <a:cs typeface="Arial"/>
                <a:sym typeface="Arial"/>
              </a:rPr>
              <a:t>- Content Type</a:t>
            </a:r>
            <a:endParaRPr>
              <a:solidFill>
                <a:srgbClr val="000000"/>
              </a:solidFill>
              <a:latin typeface="Arial"/>
              <a:ea typeface="Arial"/>
              <a:cs typeface="Arial"/>
              <a:sym typeface="Arial"/>
            </a:endParaRPr>
          </a:p>
          <a:p>
            <a:pPr marL="0" lvl="0" indent="0" algn="l" rtl="0">
              <a:spcBef>
                <a:spcPts val="1600"/>
              </a:spcBef>
              <a:spcAft>
                <a:spcPts val="0"/>
              </a:spcAft>
              <a:buNone/>
            </a:pPr>
            <a:r>
              <a:rPr lang="en" b="1">
                <a:solidFill>
                  <a:srgbClr val="000000"/>
                </a:solidFill>
                <a:latin typeface="Arial"/>
                <a:ea typeface="Arial"/>
                <a:cs typeface="Arial"/>
                <a:sym typeface="Arial"/>
              </a:rPr>
              <a:t>370 </a:t>
            </a:r>
            <a:r>
              <a:rPr lang="en">
                <a:solidFill>
                  <a:srgbClr val="000000"/>
                </a:solidFill>
                <a:latin typeface="Arial"/>
                <a:ea typeface="Arial"/>
                <a:cs typeface="Arial"/>
                <a:sym typeface="Arial"/>
              </a:rPr>
              <a:t>- Associate Place</a:t>
            </a:r>
            <a:endParaRPr>
              <a:solidFill>
                <a:srgbClr val="000000"/>
              </a:solidFill>
              <a:latin typeface="Arial"/>
              <a:ea typeface="Arial"/>
              <a:cs typeface="Arial"/>
              <a:sym typeface="Arial"/>
            </a:endParaRPr>
          </a:p>
          <a:p>
            <a:pPr marL="0" lvl="0" indent="0" algn="l" rtl="0">
              <a:spcBef>
                <a:spcPts val="1600"/>
              </a:spcBef>
              <a:spcAft>
                <a:spcPts val="0"/>
              </a:spcAft>
              <a:buNone/>
            </a:pPr>
            <a:r>
              <a:rPr lang="en" b="1">
                <a:solidFill>
                  <a:srgbClr val="000000"/>
                </a:solidFill>
                <a:latin typeface="Arial"/>
                <a:ea typeface="Arial"/>
                <a:cs typeface="Arial"/>
                <a:sym typeface="Arial"/>
              </a:rPr>
              <a:t>373 </a:t>
            </a:r>
            <a:r>
              <a:rPr lang="en">
                <a:solidFill>
                  <a:srgbClr val="000000"/>
                </a:solidFill>
                <a:latin typeface="Arial"/>
                <a:ea typeface="Arial"/>
                <a:cs typeface="Arial"/>
                <a:sym typeface="Arial"/>
              </a:rPr>
              <a:t>- Associated Group</a:t>
            </a:r>
            <a:endParaRPr>
              <a:solidFill>
                <a:srgbClr val="000000"/>
              </a:solidFill>
              <a:latin typeface="Arial"/>
              <a:ea typeface="Arial"/>
              <a:cs typeface="Arial"/>
              <a:sym typeface="Arial"/>
            </a:endParaRPr>
          </a:p>
          <a:p>
            <a:pPr marL="0" lvl="0" indent="0" algn="l" rtl="0">
              <a:spcBef>
                <a:spcPts val="1600"/>
              </a:spcBef>
              <a:spcAft>
                <a:spcPts val="0"/>
              </a:spcAft>
              <a:buNone/>
            </a:pPr>
            <a:r>
              <a:rPr lang="en" b="1">
                <a:solidFill>
                  <a:srgbClr val="000000"/>
                </a:solidFill>
                <a:latin typeface="Arial"/>
                <a:ea typeface="Arial"/>
                <a:cs typeface="Arial"/>
                <a:sym typeface="Arial"/>
              </a:rPr>
              <a:t>377</a:t>
            </a:r>
            <a:r>
              <a:rPr lang="en">
                <a:solidFill>
                  <a:srgbClr val="000000"/>
                </a:solidFill>
                <a:latin typeface="Arial"/>
                <a:ea typeface="Arial"/>
                <a:cs typeface="Arial"/>
                <a:sym typeface="Arial"/>
              </a:rPr>
              <a:t> - Language</a:t>
            </a:r>
            <a:endParaRPr>
              <a:solidFill>
                <a:srgbClr val="000000"/>
              </a:solidFill>
              <a:latin typeface="Arial"/>
              <a:ea typeface="Arial"/>
              <a:cs typeface="Arial"/>
              <a:sym typeface="Arial"/>
            </a:endParaRPr>
          </a:p>
          <a:p>
            <a:pPr marL="0" lvl="0" indent="0" algn="l" rtl="0">
              <a:spcBef>
                <a:spcPts val="1600"/>
              </a:spcBef>
              <a:spcAft>
                <a:spcPts val="1600"/>
              </a:spcAft>
              <a:buNone/>
            </a:pPr>
            <a:r>
              <a:rPr lang="en" sz="3000" b="1">
                <a:solidFill>
                  <a:srgbClr val="000000"/>
                </a:solidFill>
                <a:latin typeface="Arial"/>
                <a:ea typeface="Arial"/>
                <a:cs typeface="Arial"/>
                <a:sym typeface="Arial"/>
              </a:rPr>
              <a:t>380 - Form of Work - A class or genre to which a work belongs.</a:t>
            </a:r>
            <a:endParaRPr sz="3000" b="1">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pic>
        <p:nvPicPr>
          <p:cNvPr id="1268" name="Google Shape;1268;p165"/>
          <p:cNvPicPr preferRelativeResize="0"/>
          <p:nvPr/>
        </p:nvPicPr>
        <p:blipFill>
          <a:blip r:embed="rId3">
            <a:alphaModFix/>
          </a:blip>
          <a:stretch>
            <a:fillRect/>
          </a:stretch>
        </p:blipFill>
        <p:spPr>
          <a:xfrm>
            <a:off x="131150" y="752450"/>
            <a:ext cx="8881699" cy="319997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6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Local practice options</a:t>
            </a:r>
            <a:endParaRPr>
              <a:latin typeface="Arial"/>
              <a:ea typeface="Arial"/>
              <a:cs typeface="Arial"/>
              <a:sym typeface="Arial"/>
            </a:endParaRPr>
          </a:p>
        </p:txBody>
      </p:sp>
      <p:sp>
        <p:nvSpPr>
          <p:cNvPr id="1274" name="Google Shape;1274;p166"/>
          <p:cNvSpPr txBox="1">
            <a:spLocks noGrp="1"/>
          </p:cNvSpPr>
          <p:nvPr>
            <p:ph type="body" idx="1"/>
          </p:nvPr>
        </p:nvSpPr>
        <p:spPr>
          <a:xfrm>
            <a:off x="311700" y="1266325"/>
            <a:ext cx="4054800" cy="3302700"/>
          </a:xfrm>
          <a:prstGeom prst="rect">
            <a:avLst/>
          </a:prstGeom>
        </p:spPr>
        <p:txBody>
          <a:bodyPr spcFirstLastPara="1" wrap="square" lIns="91425" tIns="91425" rIns="91425" bIns="91425" anchor="t" anchorCtr="0">
            <a:noAutofit/>
          </a:bodyPr>
          <a:lstStyle/>
          <a:p>
            <a:pPr marL="457200" lvl="0" indent="-381000" algn="l" rtl="0">
              <a:lnSpc>
                <a:spcPct val="15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Local headings</a:t>
            </a:r>
            <a:endParaRPr sz="2400">
              <a:solidFill>
                <a:srgbClr val="000000"/>
              </a:solidFill>
              <a:latin typeface="Arial"/>
              <a:ea typeface="Arial"/>
              <a:cs typeface="Arial"/>
              <a:sym typeface="Arial"/>
            </a:endParaRPr>
          </a:p>
          <a:p>
            <a:pPr marL="457200" lvl="0" indent="-381000" algn="l" rtl="0">
              <a:lnSpc>
                <a:spcPct val="15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Patron access</a:t>
            </a:r>
            <a:endParaRPr sz="2400">
              <a:solidFill>
                <a:srgbClr val="000000"/>
              </a:solidFill>
              <a:latin typeface="Arial"/>
              <a:ea typeface="Arial"/>
              <a:cs typeface="Arial"/>
              <a:sym typeface="Arial"/>
            </a:endParaRPr>
          </a:p>
          <a:p>
            <a:pPr marL="457200" lvl="0" indent="-381000" algn="l" rtl="0">
              <a:lnSpc>
                <a:spcPct val="15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Multiple authors</a:t>
            </a:r>
            <a:endParaRPr sz="2400">
              <a:solidFill>
                <a:srgbClr val="000000"/>
              </a:solidFill>
              <a:latin typeface="Arial"/>
              <a:ea typeface="Arial"/>
              <a:cs typeface="Arial"/>
              <a:sym typeface="Arial"/>
            </a:endParaRPr>
          </a:p>
          <a:p>
            <a:pPr marL="457200" lvl="0" indent="-381000" algn="l" rtl="0">
              <a:lnSpc>
                <a:spcPct val="15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Dead authors still writing</a:t>
            </a:r>
            <a:endParaRPr sz="2400">
              <a:solidFill>
                <a:srgbClr val="000000"/>
              </a:solidFill>
              <a:latin typeface="Arial"/>
              <a:ea typeface="Arial"/>
              <a:cs typeface="Arial"/>
              <a:sym typeface="Arial"/>
            </a:endParaRPr>
          </a:p>
          <a:p>
            <a:pPr marL="457200" lvl="0" indent="-381000" algn="l" rtl="0">
              <a:lnSpc>
                <a:spcPct val="15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Award headings</a:t>
            </a:r>
            <a:endParaRPr sz="2400">
              <a:solidFill>
                <a:srgbClr val="000000"/>
              </a:solidFill>
              <a:latin typeface="Arial"/>
              <a:ea typeface="Arial"/>
              <a:cs typeface="Arial"/>
              <a:sym typeface="Arial"/>
            </a:endParaRPr>
          </a:p>
        </p:txBody>
      </p:sp>
      <p:pic>
        <p:nvPicPr>
          <p:cNvPr id="1275" name="Google Shape;1275;p166"/>
          <p:cNvPicPr preferRelativeResize="0"/>
          <p:nvPr/>
        </p:nvPicPr>
        <p:blipFill>
          <a:blip r:embed="rId3">
            <a:alphaModFix/>
          </a:blip>
          <a:stretch>
            <a:fillRect/>
          </a:stretch>
        </p:blipFill>
        <p:spPr>
          <a:xfrm>
            <a:off x="6318475" y="631725"/>
            <a:ext cx="2276475" cy="3371850"/>
          </a:xfrm>
          <a:prstGeom prst="rect">
            <a:avLst/>
          </a:prstGeom>
          <a:noFill/>
          <a:ln>
            <a:noFill/>
          </a:ln>
        </p:spPr>
      </p:pic>
      <p:pic>
        <p:nvPicPr>
          <p:cNvPr id="1276" name="Google Shape;1276;p166"/>
          <p:cNvPicPr preferRelativeResize="0"/>
          <p:nvPr/>
        </p:nvPicPr>
        <p:blipFill>
          <a:blip r:embed="rId4">
            <a:alphaModFix/>
          </a:blip>
          <a:stretch>
            <a:fillRect/>
          </a:stretch>
        </p:blipFill>
        <p:spPr>
          <a:xfrm>
            <a:off x="4256875" y="1504500"/>
            <a:ext cx="2228850" cy="33528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pic>
        <p:nvPicPr>
          <p:cNvPr id="1281" name="Google Shape;1281;p167"/>
          <p:cNvPicPr preferRelativeResize="0"/>
          <p:nvPr/>
        </p:nvPicPr>
        <p:blipFill>
          <a:blip r:embed="rId3">
            <a:alphaModFix/>
          </a:blip>
          <a:stretch>
            <a:fillRect/>
          </a:stretch>
        </p:blipFill>
        <p:spPr>
          <a:xfrm>
            <a:off x="612150" y="583425"/>
            <a:ext cx="6918176" cy="3094625"/>
          </a:xfrm>
          <a:prstGeom prst="rect">
            <a:avLst/>
          </a:prstGeom>
          <a:noFill/>
          <a:ln>
            <a:noFill/>
          </a:ln>
        </p:spPr>
      </p:pic>
      <p:pic>
        <p:nvPicPr>
          <p:cNvPr id="1282" name="Google Shape;1282;p167"/>
          <p:cNvPicPr preferRelativeResize="0"/>
          <p:nvPr/>
        </p:nvPicPr>
        <p:blipFill>
          <a:blip r:embed="rId4">
            <a:alphaModFix/>
          </a:blip>
          <a:stretch>
            <a:fillRect/>
          </a:stretch>
        </p:blipFill>
        <p:spPr>
          <a:xfrm>
            <a:off x="3811275" y="3437725"/>
            <a:ext cx="4495800" cy="914400"/>
          </a:xfrm>
          <a:prstGeom prst="rect">
            <a:avLst/>
          </a:prstGeom>
          <a:noFill/>
          <a:ln w="38100" cap="flat" cmpd="sng">
            <a:solidFill>
              <a:srgbClr val="3C78D8"/>
            </a:solidFill>
            <a:prstDash val="solid"/>
            <a:round/>
            <a:headEnd type="none" w="sm" len="sm"/>
            <a:tailEnd type="none" w="sm" len="sm"/>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Google Shape;1287;p168"/>
          <p:cNvPicPr preferRelativeResize="0"/>
          <p:nvPr/>
        </p:nvPicPr>
        <p:blipFill>
          <a:blip r:embed="rId3">
            <a:alphaModFix/>
          </a:blip>
          <a:stretch>
            <a:fillRect/>
          </a:stretch>
        </p:blipFill>
        <p:spPr>
          <a:xfrm>
            <a:off x="352450" y="478050"/>
            <a:ext cx="8134301" cy="386087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pic>
        <p:nvPicPr>
          <p:cNvPr id="1292" name="Google Shape;1292;p169"/>
          <p:cNvPicPr preferRelativeResize="0"/>
          <p:nvPr/>
        </p:nvPicPr>
        <p:blipFill>
          <a:blip r:embed="rId3">
            <a:alphaModFix/>
          </a:blip>
          <a:stretch>
            <a:fillRect/>
          </a:stretch>
        </p:blipFill>
        <p:spPr>
          <a:xfrm>
            <a:off x="220713" y="825425"/>
            <a:ext cx="8702575" cy="2852625"/>
          </a:xfrm>
          <a:prstGeom prst="rect">
            <a:avLst/>
          </a:prstGeom>
          <a:noFill/>
          <a:ln w="38100" cap="flat" cmpd="sng">
            <a:solidFill>
              <a:srgbClr val="3C78D8"/>
            </a:solidFill>
            <a:prstDash val="solid"/>
            <a:round/>
            <a:headEnd type="none" w="sm" len="sm"/>
            <a:tailEnd type="none" w="sm" len="sm"/>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70"/>
          <p:cNvSpPr txBox="1">
            <a:spLocks noGrp="1"/>
          </p:cNvSpPr>
          <p:nvPr>
            <p:ph type="title"/>
          </p:nvPr>
        </p:nvSpPr>
        <p:spPr>
          <a:xfrm>
            <a:off x="2542160" y="4569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6C00"/>
                </a:solidFill>
              </a:rPr>
              <a:t>Uniform Titles</a:t>
            </a:r>
            <a:endParaRPr/>
          </a:p>
        </p:txBody>
      </p:sp>
      <p:sp>
        <p:nvSpPr>
          <p:cNvPr id="1298" name="Google Shape;1298;p170"/>
          <p:cNvSpPr txBox="1">
            <a:spLocks noGrp="1"/>
          </p:cNvSpPr>
          <p:nvPr>
            <p:ph type="body" idx="1"/>
          </p:nvPr>
        </p:nvSpPr>
        <p:spPr>
          <a:xfrm>
            <a:off x="311700" y="1758450"/>
            <a:ext cx="8520600" cy="2762100"/>
          </a:xfrm>
          <a:prstGeom prst="rect">
            <a:avLst/>
          </a:prstGeom>
          <a:solidFill>
            <a:schemeClr val="accent3"/>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71"/>
          <p:cNvSpPr txBox="1">
            <a:spLocks noGrp="1"/>
          </p:cNvSpPr>
          <p:nvPr>
            <p:ph type="title"/>
          </p:nvPr>
        </p:nvSpPr>
        <p:spPr>
          <a:xfrm>
            <a:off x="-59125" y="59125"/>
            <a:ext cx="9075300" cy="101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130 Heading - Uniform Titles (Preferred Title for Work - RDA)</a:t>
            </a:r>
            <a:endParaRPr sz="3200"/>
          </a:p>
        </p:txBody>
      </p:sp>
      <p:sp>
        <p:nvSpPr>
          <p:cNvPr id="1304" name="Google Shape;1304;p171"/>
          <p:cNvSpPr txBox="1">
            <a:spLocks noGrp="1"/>
          </p:cNvSpPr>
          <p:nvPr>
            <p:ph type="body" idx="1"/>
          </p:nvPr>
        </p:nvSpPr>
        <p:spPr>
          <a:xfrm>
            <a:off x="159300" y="10788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200">
                <a:solidFill>
                  <a:srgbClr val="000000"/>
                </a:solidFill>
                <a:latin typeface="Arial"/>
                <a:ea typeface="Arial"/>
                <a:cs typeface="Arial"/>
                <a:sym typeface="Arial"/>
              </a:rPr>
              <a:t>Heading consisting of the title by which an item or series is identified when</a:t>
            </a:r>
            <a:endParaRPr sz="2200">
              <a:solidFill>
                <a:srgbClr val="000000"/>
              </a:solidFill>
              <a:latin typeface="Arial"/>
              <a:ea typeface="Arial"/>
              <a:cs typeface="Arial"/>
              <a:sym typeface="Arial"/>
            </a:endParaRPr>
          </a:p>
          <a:p>
            <a:pPr marL="914400" lvl="1"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Title is not entered under a personal, corporate, meeting or jurisdiction name in a name/title heading</a:t>
            </a:r>
            <a:endParaRPr sz="2200">
              <a:solidFill>
                <a:srgbClr val="000000"/>
              </a:solidFill>
              <a:latin typeface="Arial"/>
              <a:ea typeface="Arial"/>
              <a:cs typeface="Arial"/>
              <a:sym typeface="Arial"/>
            </a:endParaRPr>
          </a:p>
          <a:p>
            <a:pPr marL="0" lvl="0" indent="0" algn="l" rtl="0">
              <a:spcBef>
                <a:spcPts val="1600"/>
              </a:spcBef>
              <a:spcAft>
                <a:spcPts val="0"/>
              </a:spcAft>
              <a:buNone/>
            </a:pPr>
            <a:endParaRPr sz="2200">
              <a:solidFill>
                <a:srgbClr val="000000"/>
              </a:solidFill>
              <a:latin typeface="Arial"/>
              <a:ea typeface="Arial"/>
              <a:cs typeface="Arial"/>
              <a:sym typeface="Arial"/>
            </a:endParaRPr>
          </a:p>
          <a:p>
            <a:pPr marL="457200" lvl="0" indent="-368300" algn="l" rtl="0">
              <a:spcBef>
                <a:spcPts val="1600"/>
              </a:spcBef>
              <a:spcAft>
                <a:spcPts val="0"/>
              </a:spcAft>
              <a:buClr>
                <a:srgbClr val="000000"/>
              </a:buClr>
              <a:buSzPts val="2200"/>
              <a:buFont typeface="Arial"/>
              <a:buChar char="●"/>
            </a:pPr>
            <a:r>
              <a:rPr lang="en" sz="2200">
                <a:solidFill>
                  <a:srgbClr val="000000"/>
                </a:solidFill>
                <a:latin typeface="Arial"/>
                <a:ea typeface="Arial"/>
                <a:cs typeface="Arial"/>
                <a:sym typeface="Arial"/>
              </a:rPr>
              <a:t>May be used as a main or added entry (name), subject or series heading (130, 630, 730 or 830) in a Bibliographic Record</a:t>
            </a:r>
            <a:endParaRPr sz="220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idx="4294967295"/>
          </p:nvPr>
        </p:nvSpPr>
        <p:spPr>
          <a:xfrm>
            <a:off x="311700" y="1383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T</a:t>
            </a:r>
            <a:r>
              <a:rPr lang="en" sz="3000">
                <a:latin typeface="Arial"/>
                <a:ea typeface="Arial"/>
                <a:cs typeface="Arial"/>
                <a:sym typeface="Arial"/>
              </a:rPr>
              <a:t>ypes of Subject Heading Authority Records</a:t>
            </a:r>
            <a:endParaRPr sz="3000">
              <a:latin typeface="Arial"/>
              <a:ea typeface="Arial"/>
              <a:cs typeface="Arial"/>
              <a:sym typeface="Arial"/>
            </a:endParaRPr>
          </a:p>
        </p:txBody>
      </p:sp>
      <p:graphicFrame>
        <p:nvGraphicFramePr>
          <p:cNvPr id="188" name="Google Shape;188;p28"/>
          <p:cNvGraphicFramePr/>
          <p:nvPr/>
        </p:nvGraphicFramePr>
        <p:xfrm>
          <a:off x="394700" y="1143125"/>
          <a:ext cx="8049800" cy="3059250"/>
        </p:xfrm>
        <a:graphic>
          <a:graphicData uri="http://schemas.openxmlformats.org/drawingml/2006/table">
            <a:tbl>
              <a:tblPr>
                <a:noFill/>
                <a:tableStyleId>{1F3FE656-48F4-4B02-94B3-99F8293DC98F}</a:tableStyleId>
              </a:tblPr>
              <a:tblGrid>
                <a:gridCol w="4024900">
                  <a:extLst>
                    <a:ext uri="{9D8B030D-6E8A-4147-A177-3AD203B41FA5}">
                      <a16:colId xmlns:a16="http://schemas.microsoft.com/office/drawing/2014/main" val="20000"/>
                    </a:ext>
                  </a:extLst>
                </a:gridCol>
                <a:gridCol w="4024900">
                  <a:extLst>
                    <a:ext uri="{9D8B030D-6E8A-4147-A177-3AD203B41FA5}">
                      <a16:colId xmlns:a16="http://schemas.microsoft.com/office/drawing/2014/main" val="20001"/>
                    </a:ext>
                  </a:extLst>
                </a:gridCol>
              </a:tblGrid>
              <a:tr h="520125">
                <a:tc>
                  <a:txBody>
                    <a:bodyPr/>
                    <a:lstStyle/>
                    <a:p>
                      <a:pPr marL="0" lvl="0" indent="0" algn="l" rtl="0">
                        <a:spcBef>
                          <a:spcPts val="0"/>
                        </a:spcBef>
                        <a:spcAft>
                          <a:spcPts val="0"/>
                        </a:spcAft>
                        <a:buNone/>
                      </a:pPr>
                      <a:r>
                        <a:rPr lang="en" sz="2000" b="1">
                          <a:solidFill>
                            <a:schemeClr val="accent1"/>
                          </a:solidFill>
                        </a:rPr>
                        <a:t>Type of Authority Record</a:t>
                      </a:r>
                      <a:endParaRPr sz="2000" b="1">
                        <a:solidFill>
                          <a:schemeClr val="accent1"/>
                        </a:solidFill>
                      </a:endParaRPr>
                    </a:p>
                  </a:txBody>
                  <a:tcPr marL="91425" marR="91425" marT="91425" marB="91425"/>
                </a:tc>
                <a:tc>
                  <a:txBody>
                    <a:bodyPr/>
                    <a:lstStyle/>
                    <a:p>
                      <a:pPr marL="0" lvl="0" indent="0" algn="l" rtl="0">
                        <a:spcBef>
                          <a:spcPts val="0"/>
                        </a:spcBef>
                        <a:spcAft>
                          <a:spcPts val="0"/>
                        </a:spcAft>
                        <a:buNone/>
                      </a:pPr>
                      <a:r>
                        <a:rPr lang="en" sz="2000" b="1">
                          <a:solidFill>
                            <a:srgbClr val="EF6C00"/>
                          </a:solidFill>
                        </a:rPr>
                        <a:t>1XX Field in Authority Record</a:t>
                      </a:r>
                      <a:endParaRPr sz="2000" b="1">
                        <a:solidFill>
                          <a:srgbClr val="EF6C00"/>
                        </a:solidFill>
                      </a:endParaRPr>
                    </a:p>
                  </a:txBody>
                  <a:tcPr marL="91425" marR="91425" marT="91425" marB="91425"/>
                </a:tc>
                <a:extLst>
                  <a:ext uri="{0D108BD9-81ED-4DB2-BD59-A6C34878D82A}">
                    <a16:rowId xmlns:a16="http://schemas.microsoft.com/office/drawing/2014/main" val="10000"/>
                  </a:ext>
                </a:extLst>
              </a:tr>
              <a:tr h="520125">
                <a:tc>
                  <a:txBody>
                    <a:bodyPr/>
                    <a:lstStyle/>
                    <a:p>
                      <a:pPr marL="0" lvl="0" indent="0" algn="l" rtl="0">
                        <a:spcBef>
                          <a:spcPts val="0"/>
                        </a:spcBef>
                        <a:spcAft>
                          <a:spcPts val="0"/>
                        </a:spcAft>
                        <a:buNone/>
                      </a:pPr>
                      <a:r>
                        <a:rPr lang="en" sz="2000" b="1"/>
                        <a:t>Name Headings</a:t>
                      </a:r>
                      <a:endParaRPr sz="2000" b="1"/>
                    </a:p>
                  </a:txBody>
                  <a:tcPr marL="91425" marR="91425" marT="91425" marB="91425"/>
                </a:tc>
                <a:tc>
                  <a:txBody>
                    <a:bodyPr/>
                    <a:lstStyle/>
                    <a:p>
                      <a:pPr marL="0" lvl="0" indent="0" algn="l" rtl="0">
                        <a:spcBef>
                          <a:spcPts val="0"/>
                        </a:spcBef>
                        <a:spcAft>
                          <a:spcPts val="0"/>
                        </a:spcAft>
                        <a:buNone/>
                      </a:pPr>
                      <a:r>
                        <a:rPr lang="en" sz="2000" b="1"/>
                        <a:t>100, 110, 111</a:t>
                      </a:r>
                      <a:endParaRPr sz="2000" b="1"/>
                    </a:p>
                  </a:txBody>
                  <a:tcPr marL="91425" marR="91425" marT="91425" marB="91425"/>
                </a:tc>
                <a:extLst>
                  <a:ext uri="{0D108BD9-81ED-4DB2-BD59-A6C34878D82A}">
                    <a16:rowId xmlns:a16="http://schemas.microsoft.com/office/drawing/2014/main" val="10001"/>
                  </a:ext>
                </a:extLst>
              </a:tr>
              <a:tr h="520125">
                <a:tc>
                  <a:txBody>
                    <a:bodyPr/>
                    <a:lstStyle/>
                    <a:p>
                      <a:pPr marL="0" lvl="0" indent="0" algn="l" rtl="0">
                        <a:spcBef>
                          <a:spcPts val="0"/>
                        </a:spcBef>
                        <a:spcAft>
                          <a:spcPts val="0"/>
                        </a:spcAft>
                        <a:buNone/>
                      </a:pPr>
                      <a:r>
                        <a:rPr lang="en" sz="2000" b="1"/>
                        <a:t>Geographic Name Headings</a:t>
                      </a:r>
                      <a:endParaRPr sz="2000" b="1"/>
                    </a:p>
                  </a:txBody>
                  <a:tcPr marL="91425" marR="91425" marT="91425" marB="91425"/>
                </a:tc>
                <a:tc>
                  <a:txBody>
                    <a:bodyPr/>
                    <a:lstStyle/>
                    <a:p>
                      <a:pPr marL="0" lvl="0" indent="0" algn="l" rtl="0">
                        <a:spcBef>
                          <a:spcPts val="0"/>
                        </a:spcBef>
                        <a:spcAft>
                          <a:spcPts val="0"/>
                        </a:spcAft>
                        <a:buNone/>
                      </a:pPr>
                      <a:r>
                        <a:rPr lang="en" sz="2000" b="1"/>
                        <a:t>151</a:t>
                      </a:r>
                      <a:endParaRPr sz="2000" b="1"/>
                    </a:p>
                  </a:txBody>
                  <a:tcPr marL="91425" marR="91425" marT="91425" marB="91425"/>
                </a:tc>
                <a:extLst>
                  <a:ext uri="{0D108BD9-81ED-4DB2-BD59-A6C34878D82A}">
                    <a16:rowId xmlns:a16="http://schemas.microsoft.com/office/drawing/2014/main" val="10002"/>
                  </a:ext>
                </a:extLst>
              </a:tr>
              <a:tr h="846125">
                <a:tc>
                  <a:txBody>
                    <a:bodyPr/>
                    <a:lstStyle/>
                    <a:p>
                      <a:pPr marL="0" lvl="0" indent="0" algn="l" rtl="0">
                        <a:spcBef>
                          <a:spcPts val="0"/>
                        </a:spcBef>
                        <a:spcAft>
                          <a:spcPts val="0"/>
                        </a:spcAft>
                        <a:buNone/>
                      </a:pPr>
                      <a:r>
                        <a:rPr lang="en" sz="2000" b="1"/>
                        <a:t>Topical Subject Headings</a:t>
                      </a:r>
                      <a:endParaRPr sz="2000" b="1"/>
                    </a:p>
                  </a:txBody>
                  <a:tcPr marL="91425" marR="91425" marT="91425" marB="91425"/>
                </a:tc>
                <a:tc>
                  <a:txBody>
                    <a:bodyPr/>
                    <a:lstStyle/>
                    <a:p>
                      <a:pPr marL="0" lvl="0" indent="0" algn="l" rtl="0">
                        <a:spcBef>
                          <a:spcPts val="0"/>
                        </a:spcBef>
                        <a:spcAft>
                          <a:spcPts val="0"/>
                        </a:spcAft>
                        <a:buNone/>
                      </a:pPr>
                      <a:r>
                        <a:rPr lang="en" sz="2000" b="1"/>
                        <a:t>150</a:t>
                      </a:r>
                      <a:endParaRPr sz="2000" b="1"/>
                    </a:p>
                  </a:txBody>
                  <a:tcPr marL="91425" marR="91425" marT="91425" marB="91425"/>
                </a:tc>
                <a:extLst>
                  <a:ext uri="{0D108BD9-81ED-4DB2-BD59-A6C34878D82A}">
                    <a16:rowId xmlns:a16="http://schemas.microsoft.com/office/drawing/2014/main" val="10003"/>
                  </a:ext>
                </a:extLst>
              </a:tr>
              <a:tr h="652750">
                <a:tc>
                  <a:txBody>
                    <a:bodyPr/>
                    <a:lstStyle/>
                    <a:p>
                      <a:pPr marL="0" lvl="0" indent="0" algn="l" rtl="0">
                        <a:spcBef>
                          <a:spcPts val="0"/>
                        </a:spcBef>
                        <a:spcAft>
                          <a:spcPts val="0"/>
                        </a:spcAft>
                        <a:buNone/>
                      </a:pPr>
                      <a:r>
                        <a:rPr lang="en" sz="2000" b="1"/>
                        <a:t>Reference </a:t>
                      </a:r>
                      <a:endParaRPr sz="2000" b="1"/>
                    </a:p>
                  </a:txBody>
                  <a:tcPr marL="91425" marR="91425" marT="91425" marB="91425"/>
                </a:tc>
                <a:tc>
                  <a:txBody>
                    <a:bodyPr/>
                    <a:lstStyle/>
                    <a:p>
                      <a:pPr marL="0" lvl="0" indent="0" algn="l" rtl="0">
                        <a:spcBef>
                          <a:spcPts val="0"/>
                        </a:spcBef>
                        <a:spcAft>
                          <a:spcPts val="0"/>
                        </a:spcAft>
                        <a:buNone/>
                      </a:pPr>
                      <a:r>
                        <a:rPr lang="en" sz="2000" b="1"/>
                        <a:t>150</a:t>
                      </a:r>
                      <a:endParaRPr sz="2000" b="1"/>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72"/>
          <p:cNvSpPr txBox="1">
            <a:spLocks noGrp="1"/>
          </p:cNvSpPr>
          <p:nvPr>
            <p:ph type="title" idx="4294967295"/>
          </p:nvPr>
        </p:nvSpPr>
        <p:spPr>
          <a:xfrm>
            <a:off x="311700" y="1196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Arial"/>
                <a:ea typeface="Arial"/>
                <a:cs typeface="Arial"/>
                <a:sym typeface="Arial"/>
              </a:rPr>
              <a:t>008 - Uniform Title Heading Authority Records</a:t>
            </a:r>
            <a:endParaRPr sz="2800">
              <a:latin typeface="Arial"/>
              <a:ea typeface="Arial"/>
              <a:cs typeface="Arial"/>
              <a:sym typeface="Arial"/>
            </a:endParaRPr>
          </a:p>
        </p:txBody>
      </p:sp>
      <p:graphicFrame>
        <p:nvGraphicFramePr>
          <p:cNvPr id="1310" name="Google Shape;1310;p172"/>
          <p:cNvGraphicFramePr/>
          <p:nvPr/>
        </p:nvGraphicFramePr>
        <p:xfrm>
          <a:off x="490088" y="933593"/>
          <a:ext cx="8422475" cy="4037517"/>
        </p:xfrm>
        <a:graphic>
          <a:graphicData uri="http://schemas.openxmlformats.org/drawingml/2006/table">
            <a:tbl>
              <a:tblPr>
                <a:noFill/>
                <a:tableStyleId>{1F3FE656-48F4-4B02-94B3-99F8293DC98F}</a:tableStyleId>
              </a:tblPr>
              <a:tblGrid>
                <a:gridCol w="4197475">
                  <a:extLst>
                    <a:ext uri="{9D8B030D-6E8A-4147-A177-3AD203B41FA5}">
                      <a16:colId xmlns:a16="http://schemas.microsoft.com/office/drawing/2014/main" val="20000"/>
                    </a:ext>
                  </a:extLst>
                </a:gridCol>
                <a:gridCol w="4225000">
                  <a:extLst>
                    <a:ext uri="{9D8B030D-6E8A-4147-A177-3AD203B41FA5}">
                      <a16:colId xmlns:a16="http://schemas.microsoft.com/office/drawing/2014/main" val="20001"/>
                    </a:ext>
                  </a:extLst>
                </a:gridCol>
              </a:tblGrid>
              <a:tr h="694825">
                <a:tc>
                  <a:txBody>
                    <a:bodyPr/>
                    <a:lstStyle/>
                    <a:p>
                      <a:pPr marL="0" lvl="0" indent="0" algn="l" rtl="0">
                        <a:spcBef>
                          <a:spcPts val="0"/>
                        </a:spcBef>
                        <a:spcAft>
                          <a:spcPts val="0"/>
                        </a:spcAft>
                        <a:buNone/>
                      </a:pPr>
                      <a:r>
                        <a:rPr lang="en" sz="1800" b="1"/>
                        <a:t>Character Position</a:t>
                      </a:r>
                      <a:endParaRPr sz="1800" b="1"/>
                    </a:p>
                  </a:txBody>
                  <a:tcPr marL="91425" marR="91425" marT="91425" marB="91425"/>
                </a:tc>
                <a:tc>
                  <a:txBody>
                    <a:bodyPr/>
                    <a:lstStyle/>
                    <a:p>
                      <a:pPr marL="0" lvl="0" indent="0" algn="l" rtl="0">
                        <a:spcBef>
                          <a:spcPts val="0"/>
                        </a:spcBef>
                        <a:spcAft>
                          <a:spcPts val="0"/>
                        </a:spcAft>
                        <a:buNone/>
                      </a:pPr>
                      <a:r>
                        <a:rPr lang="en" sz="1800" b="1"/>
                        <a:t>Value</a:t>
                      </a:r>
                      <a:endParaRPr sz="1800" b="1"/>
                    </a:p>
                  </a:txBody>
                  <a:tcPr marL="91425" marR="91425" marT="91425" marB="91425"/>
                </a:tc>
                <a:extLst>
                  <a:ext uri="{0D108BD9-81ED-4DB2-BD59-A6C34878D82A}">
                    <a16:rowId xmlns:a16="http://schemas.microsoft.com/office/drawing/2014/main" val="10000"/>
                  </a:ext>
                </a:extLst>
              </a:tr>
              <a:tr h="981725">
                <a:tc>
                  <a:txBody>
                    <a:bodyPr/>
                    <a:lstStyle/>
                    <a:p>
                      <a:pPr marL="0" lvl="0" indent="0" algn="l" rtl="0">
                        <a:spcBef>
                          <a:spcPts val="0"/>
                        </a:spcBef>
                        <a:spcAft>
                          <a:spcPts val="0"/>
                        </a:spcAft>
                        <a:buNone/>
                      </a:pPr>
                      <a:r>
                        <a:rPr lang="en" sz="1800" b="1"/>
                        <a:t>09</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t>Kind of record - Established Heading (a) or Reference (b)</a:t>
                      </a:r>
                      <a:endParaRPr sz="1800" b="1">
                        <a:solidFill>
                          <a:schemeClr val="dk2"/>
                        </a:solidFill>
                      </a:endParaRPr>
                    </a:p>
                  </a:txBody>
                  <a:tcPr marL="91425" marR="91425" marT="91425" marB="91425"/>
                </a:tc>
                <a:extLst>
                  <a:ext uri="{0D108BD9-81ED-4DB2-BD59-A6C34878D82A}">
                    <a16:rowId xmlns:a16="http://schemas.microsoft.com/office/drawing/2014/main" val="10001"/>
                  </a:ext>
                </a:extLst>
              </a:tr>
              <a:tr h="762325">
                <a:tc>
                  <a:txBody>
                    <a:bodyPr/>
                    <a:lstStyle/>
                    <a:p>
                      <a:pPr marL="0" lvl="0" indent="0" algn="l" rtl="0">
                        <a:spcBef>
                          <a:spcPts val="0"/>
                        </a:spcBef>
                        <a:spcAft>
                          <a:spcPts val="0"/>
                        </a:spcAft>
                        <a:buNone/>
                      </a:pPr>
                      <a:r>
                        <a:rPr lang="en" sz="1800" b="1"/>
                        <a:t>14</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solidFill>
                            <a:schemeClr val="dk2"/>
                          </a:solidFill>
                        </a:rPr>
                        <a:t>Heading use - 1XX  or 7XX  entry -</a:t>
                      </a:r>
                      <a:endParaRPr sz="1800" b="1">
                        <a:solidFill>
                          <a:schemeClr val="dk2"/>
                        </a:solidFill>
                      </a:endParaRPr>
                    </a:p>
                    <a:p>
                      <a:pPr marL="0" lvl="0" indent="0" algn="l" rtl="0">
                        <a:lnSpc>
                          <a:spcPct val="115000"/>
                        </a:lnSpc>
                        <a:spcBef>
                          <a:spcPts val="0"/>
                        </a:spcBef>
                        <a:spcAft>
                          <a:spcPts val="0"/>
                        </a:spcAft>
                        <a:buNone/>
                      </a:pPr>
                      <a:r>
                        <a:rPr lang="en" sz="1800" b="1">
                          <a:solidFill>
                            <a:schemeClr val="dk2"/>
                          </a:solidFill>
                        </a:rPr>
                        <a:t>Appropriate (a) ; Not appropriate (b)</a:t>
                      </a:r>
                      <a:endParaRPr sz="1800" b="1">
                        <a:solidFill>
                          <a:schemeClr val="dk2"/>
                        </a:solidFill>
                      </a:endParaRPr>
                    </a:p>
                  </a:txBody>
                  <a:tcPr marL="91425" marR="91425" marT="91425" marB="91425"/>
                </a:tc>
                <a:extLst>
                  <a:ext uri="{0D108BD9-81ED-4DB2-BD59-A6C34878D82A}">
                    <a16:rowId xmlns:a16="http://schemas.microsoft.com/office/drawing/2014/main" val="10002"/>
                  </a:ext>
                </a:extLst>
              </a:tr>
              <a:tr h="762325">
                <a:tc>
                  <a:txBody>
                    <a:bodyPr/>
                    <a:lstStyle/>
                    <a:p>
                      <a:pPr marL="0" lvl="0" indent="0" algn="l" rtl="0">
                        <a:spcBef>
                          <a:spcPts val="0"/>
                        </a:spcBef>
                        <a:spcAft>
                          <a:spcPts val="0"/>
                        </a:spcAft>
                        <a:buNone/>
                      </a:pPr>
                      <a:r>
                        <a:rPr lang="en" sz="1800" b="1"/>
                        <a:t>15</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t>Heading Use - Subject Added Entry - Appropriate (a) ; Not appropriate (b)</a:t>
                      </a:r>
                      <a:endParaRPr sz="1800" b="1">
                        <a:solidFill>
                          <a:schemeClr val="dk2"/>
                        </a:solidFill>
                      </a:endParaRPr>
                    </a:p>
                  </a:txBody>
                  <a:tcPr marL="91425" marR="91425" marT="91425" marB="91425"/>
                </a:tc>
                <a:extLst>
                  <a:ext uri="{0D108BD9-81ED-4DB2-BD59-A6C34878D82A}">
                    <a16:rowId xmlns:a16="http://schemas.microsoft.com/office/drawing/2014/main" val="10003"/>
                  </a:ext>
                </a:extLst>
              </a:tr>
              <a:tr h="762325">
                <a:tc>
                  <a:txBody>
                    <a:bodyPr/>
                    <a:lstStyle/>
                    <a:p>
                      <a:pPr marL="0" lvl="0" indent="0" algn="l" rtl="0">
                        <a:spcBef>
                          <a:spcPts val="0"/>
                        </a:spcBef>
                        <a:spcAft>
                          <a:spcPts val="0"/>
                        </a:spcAft>
                        <a:buNone/>
                      </a:pPr>
                      <a:r>
                        <a:rPr lang="en" sz="1800" b="1"/>
                        <a:t>16</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solidFill>
                            <a:schemeClr val="dk2"/>
                          </a:solidFill>
                        </a:rPr>
                        <a:t>Heading Use - Series Added Entry</a:t>
                      </a:r>
                      <a:endParaRPr sz="1800" b="1">
                        <a:solidFill>
                          <a:schemeClr val="dk2"/>
                        </a:solidFill>
                      </a:endParaRPr>
                    </a:p>
                    <a:p>
                      <a:pPr marL="0" lvl="0" indent="0" algn="l" rtl="0">
                        <a:lnSpc>
                          <a:spcPct val="115000"/>
                        </a:lnSpc>
                        <a:spcBef>
                          <a:spcPts val="0"/>
                        </a:spcBef>
                        <a:spcAft>
                          <a:spcPts val="0"/>
                        </a:spcAft>
                        <a:buNone/>
                      </a:pPr>
                      <a:r>
                        <a:rPr lang="en" sz="1800" b="1">
                          <a:solidFill>
                            <a:schemeClr val="dk2"/>
                          </a:solidFill>
                        </a:rPr>
                        <a:t>Appropriate (a) ; Not appropriate (b)</a:t>
                      </a:r>
                      <a:endParaRPr sz="1800" b="1">
                        <a:solidFill>
                          <a:schemeClr val="dk2"/>
                        </a:solidFill>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73"/>
          <p:cNvSpPr txBox="1">
            <a:spLocks noGrp="1"/>
          </p:cNvSpPr>
          <p:nvPr>
            <p:ph type="title"/>
          </p:nvPr>
        </p:nvSpPr>
        <p:spPr>
          <a:xfrm>
            <a:off x="125800" y="1494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008/09</a:t>
            </a:r>
            <a:endParaRPr/>
          </a:p>
        </p:txBody>
      </p:sp>
      <p:sp>
        <p:nvSpPr>
          <p:cNvPr id="1316" name="Google Shape;1316;p173"/>
          <p:cNvSpPr txBox="1">
            <a:spLocks noGrp="1"/>
          </p:cNvSpPr>
          <p:nvPr>
            <p:ph type="body" idx="1"/>
          </p:nvPr>
        </p:nvSpPr>
        <p:spPr>
          <a:xfrm>
            <a:off x="125800" y="920400"/>
            <a:ext cx="8845800" cy="39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Arial"/>
                <a:ea typeface="Arial"/>
                <a:cs typeface="Arial"/>
                <a:sym typeface="Arial"/>
              </a:rPr>
              <a:t>a = established heading</a:t>
            </a:r>
            <a:endParaRPr sz="2400" b="1">
              <a:latin typeface="Arial"/>
              <a:ea typeface="Arial"/>
              <a:cs typeface="Arial"/>
              <a:sym typeface="Arial"/>
            </a:endParaRPr>
          </a:p>
          <a:p>
            <a:pPr marL="0" lvl="0" indent="0" algn="l" rtl="0">
              <a:spcBef>
                <a:spcPts val="1600"/>
              </a:spcBef>
              <a:spcAft>
                <a:spcPts val="1600"/>
              </a:spcAft>
              <a:buNone/>
            </a:pPr>
            <a:r>
              <a:rPr lang="en" sz="2400" b="1">
                <a:latin typeface="Arial"/>
                <a:ea typeface="Arial"/>
                <a:cs typeface="Arial"/>
                <a:sym typeface="Arial"/>
              </a:rPr>
              <a:t>b = reference record</a:t>
            </a:r>
            <a:endParaRPr sz="2400" b="1">
              <a:latin typeface="Arial"/>
              <a:ea typeface="Arial"/>
              <a:cs typeface="Arial"/>
              <a:sym typeface="Arial"/>
            </a:endParaRPr>
          </a:p>
        </p:txBody>
      </p:sp>
      <p:pic>
        <p:nvPicPr>
          <p:cNvPr id="1317" name="Google Shape;1317;p173"/>
          <p:cNvPicPr preferRelativeResize="0"/>
          <p:nvPr/>
        </p:nvPicPr>
        <p:blipFill>
          <a:blip r:embed="rId3">
            <a:alphaModFix/>
          </a:blip>
          <a:stretch>
            <a:fillRect/>
          </a:stretch>
        </p:blipFill>
        <p:spPr>
          <a:xfrm>
            <a:off x="1227400" y="2350050"/>
            <a:ext cx="7509478" cy="2130552"/>
          </a:xfrm>
          <a:prstGeom prst="rect">
            <a:avLst/>
          </a:prstGeom>
          <a:noFill/>
          <a:ln>
            <a:noFill/>
          </a:ln>
        </p:spPr>
      </p:pic>
      <p:sp>
        <p:nvSpPr>
          <p:cNvPr id="1318" name="Google Shape;1318;p173"/>
          <p:cNvSpPr txBox="1"/>
          <p:nvPr/>
        </p:nvSpPr>
        <p:spPr>
          <a:xfrm>
            <a:off x="4581850" y="3547250"/>
            <a:ext cx="1507500" cy="384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74"/>
          <p:cNvSpPr txBox="1">
            <a:spLocks noGrp="1"/>
          </p:cNvSpPr>
          <p:nvPr>
            <p:ph type="title"/>
          </p:nvPr>
        </p:nvSpPr>
        <p:spPr>
          <a:xfrm>
            <a:off x="110175" y="1646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008/14  Heading use - main or added entry</a:t>
            </a:r>
            <a:endParaRPr sz="3000">
              <a:latin typeface="Arial"/>
              <a:ea typeface="Arial"/>
              <a:cs typeface="Arial"/>
              <a:sym typeface="Arial"/>
            </a:endParaRPr>
          </a:p>
        </p:txBody>
      </p:sp>
      <p:sp>
        <p:nvSpPr>
          <p:cNvPr id="1324" name="Google Shape;1324;p174"/>
          <p:cNvSpPr txBox="1">
            <a:spLocks noGrp="1"/>
          </p:cNvSpPr>
          <p:nvPr>
            <p:ph type="body" idx="1"/>
          </p:nvPr>
        </p:nvSpPr>
        <p:spPr>
          <a:xfrm>
            <a:off x="311700" y="96790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a:latin typeface="Arial"/>
                <a:ea typeface="Arial"/>
                <a:cs typeface="Arial"/>
                <a:sym typeface="Arial"/>
              </a:rPr>
              <a:t>a = appropriate</a:t>
            </a:r>
            <a:endParaRPr sz="2400" b="1">
              <a:latin typeface="Arial"/>
              <a:ea typeface="Arial"/>
              <a:cs typeface="Arial"/>
              <a:sym typeface="Arial"/>
            </a:endParaRPr>
          </a:p>
        </p:txBody>
      </p:sp>
      <p:pic>
        <p:nvPicPr>
          <p:cNvPr id="1325" name="Google Shape;1325;p174"/>
          <p:cNvPicPr preferRelativeResize="0"/>
          <p:nvPr/>
        </p:nvPicPr>
        <p:blipFill>
          <a:blip r:embed="rId3">
            <a:alphaModFix/>
          </a:blip>
          <a:stretch>
            <a:fillRect/>
          </a:stretch>
        </p:blipFill>
        <p:spPr>
          <a:xfrm>
            <a:off x="1658050" y="1568475"/>
            <a:ext cx="6281026" cy="2851600"/>
          </a:xfrm>
          <a:prstGeom prst="rect">
            <a:avLst/>
          </a:prstGeom>
          <a:noFill/>
          <a:ln>
            <a:noFill/>
          </a:ln>
        </p:spPr>
      </p:pic>
      <p:graphicFrame>
        <p:nvGraphicFramePr>
          <p:cNvPr id="1326" name="Google Shape;1326;p174"/>
          <p:cNvGraphicFramePr/>
          <p:nvPr/>
        </p:nvGraphicFramePr>
        <p:xfrm>
          <a:off x="5716150" y="2571750"/>
          <a:ext cx="2092075" cy="1345825"/>
        </p:xfrm>
        <a:graphic>
          <a:graphicData uri="http://schemas.openxmlformats.org/drawingml/2006/table">
            <a:tbl>
              <a:tblPr>
                <a:noFill/>
                <a:tableStyleId>{1F3FE656-48F4-4B02-94B3-99F8293DC98F}</a:tableStyleId>
              </a:tblPr>
              <a:tblGrid>
                <a:gridCol w="2092075">
                  <a:extLst>
                    <a:ext uri="{9D8B030D-6E8A-4147-A177-3AD203B41FA5}">
                      <a16:colId xmlns:a16="http://schemas.microsoft.com/office/drawing/2014/main" val="20000"/>
                    </a:ext>
                  </a:extLst>
                </a:gridCol>
              </a:tblGrid>
              <a:tr h="1345825">
                <a:tc>
                  <a:txBody>
                    <a:bodyPr/>
                    <a:lstStyle/>
                    <a:p>
                      <a:pPr marL="0" lvl="0" indent="0" algn="l" rtl="0">
                        <a:spcBef>
                          <a:spcPts val="0"/>
                        </a:spcBef>
                        <a:spcAft>
                          <a:spcPts val="0"/>
                        </a:spcAft>
                        <a:buNone/>
                      </a:pPr>
                      <a:endParaRPr/>
                    </a:p>
                  </a:txBody>
                  <a:tcPr marL="91425" marR="91425" marT="91425" marB="91425">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175"/>
          <p:cNvSpPr txBox="1">
            <a:spLocks noGrp="1"/>
          </p:cNvSpPr>
          <p:nvPr>
            <p:ph type="title"/>
          </p:nvPr>
        </p:nvSpPr>
        <p:spPr>
          <a:xfrm>
            <a:off x="82575" y="0"/>
            <a:ext cx="87009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rgbClr val="EF6C00"/>
                </a:solidFill>
                <a:latin typeface="Arial"/>
                <a:ea typeface="Arial"/>
                <a:cs typeface="Arial"/>
                <a:sym typeface="Arial"/>
              </a:rPr>
              <a:t>008/15</a:t>
            </a:r>
            <a:endParaRPr>
              <a:solidFill>
                <a:srgbClr val="EF6C00"/>
              </a:solidFill>
              <a:latin typeface="Arial"/>
              <a:ea typeface="Arial"/>
              <a:cs typeface="Arial"/>
              <a:sym typeface="Arial"/>
            </a:endParaRPr>
          </a:p>
        </p:txBody>
      </p:sp>
      <p:sp>
        <p:nvSpPr>
          <p:cNvPr id="1332" name="Google Shape;1332;p175"/>
          <p:cNvSpPr txBox="1">
            <a:spLocks noGrp="1"/>
          </p:cNvSpPr>
          <p:nvPr>
            <p:ph type="body" idx="1"/>
          </p:nvPr>
        </p:nvSpPr>
        <p:spPr>
          <a:xfrm>
            <a:off x="172725" y="707400"/>
            <a:ext cx="8520600" cy="398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Arial"/>
                <a:ea typeface="Arial"/>
                <a:cs typeface="Arial"/>
                <a:sym typeface="Arial"/>
              </a:rPr>
              <a:t>a = used as a subject heading</a:t>
            </a:r>
            <a:endParaRPr sz="2400" b="1">
              <a:latin typeface="Arial"/>
              <a:ea typeface="Arial"/>
              <a:cs typeface="Arial"/>
              <a:sym typeface="Arial"/>
            </a:endParaRPr>
          </a:p>
          <a:p>
            <a:pPr marL="0" lvl="0" indent="0" algn="l" rtl="0">
              <a:spcBef>
                <a:spcPts val="1600"/>
              </a:spcBef>
              <a:spcAft>
                <a:spcPts val="0"/>
              </a:spcAft>
              <a:buNone/>
            </a:pPr>
            <a:r>
              <a:rPr lang="en" sz="2400" b="1">
                <a:latin typeface="Arial"/>
                <a:ea typeface="Arial"/>
                <a:cs typeface="Arial"/>
                <a:sym typeface="Arial"/>
              </a:rPr>
              <a:t>b = not used as a subject heading</a:t>
            </a:r>
            <a:endParaRPr sz="2400" b="1">
              <a:latin typeface="Arial"/>
              <a:ea typeface="Arial"/>
              <a:cs typeface="Arial"/>
              <a:sym typeface="Arial"/>
            </a:endParaRPr>
          </a:p>
          <a:p>
            <a:pPr marL="0" lvl="0" indent="0" algn="l" rtl="0">
              <a:spcBef>
                <a:spcPts val="1600"/>
              </a:spcBef>
              <a:spcAft>
                <a:spcPts val="1600"/>
              </a:spcAft>
              <a:buNone/>
            </a:pPr>
            <a:endParaRPr sz="1400"/>
          </a:p>
        </p:txBody>
      </p:sp>
      <p:pic>
        <p:nvPicPr>
          <p:cNvPr id="1333" name="Google Shape;1333;p175"/>
          <p:cNvPicPr preferRelativeResize="0"/>
          <p:nvPr/>
        </p:nvPicPr>
        <p:blipFill rotWithShape="1">
          <a:blip r:embed="rId3">
            <a:alphaModFix/>
          </a:blip>
          <a:srcRect b="24800"/>
          <a:stretch/>
        </p:blipFill>
        <p:spPr>
          <a:xfrm>
            <a:off x="1411925" y="1995000"/>
            <a:ext cx="5728950" cy="2365150"/>
          </a:xfrm>
          <a:prstGeom prst="rect">
            <a:avLst/>
          </a:prstGeom>
          <a:noFill/>
          <a:ln>
            <a:noFill/>
          </a:ln>
        </p:spPr>
      </p:pic>
      <p:sp>
        <p:nvSpPr>
          <p:cNvPr id="1334" name="Google Shape;1334;p175"/>
          <p:cNvSpPr txBox="1"/>
          <p:nvPr/>
        </p:nvSpPr>
        <p:spPr>
          <a:xfrm>
            <a:off x="5010475" y="3458550"/>
            <a:ext cx="2130300" cy="90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76"/>
          <p:cNvSpPr txBox="1">
            <a:spLocks noGrp="1"/>
          </p:cNvSpPr>
          <p:nvPr>
            <p:ph type="title"/>
          </p:nvPr>
        </p:nvSpPr>
        <p:spPr>
          <a:xfrm>
            <a:off x="82575" y="0"/>
            <a:ext cx="87009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rgbClr val="EF6C00"/>
                </a:solidFill>
                <a:latin typeface="Arial"/>
                <a:ea typeface="Arial"/>
                <a:cs typeface="Arial"/>
                <a:sym typeface="Arial"/>
              </a:rPr>
              <a:t>008/16</a:t>
            </a:r>
            <a:endParaRPr>
              <a:solidFill>
                <a:srgbClr val="EF6C00"/>
              </a:solidFill>
              <a:latin typeface="Arial"/>
              <a:ea typeface="Arial"/>
              <a:cs typeface="Arial"/>
              <a:sym typeface="Arial"/>
            </a:endParaRPr>
          </a:p>
        </p:txBody>
      </p:sp>
      <p:sp>
        <p:nvSpPr>
          <p:cNvPr id="1340" name="Google Shape;1340;p176"/>
          <p:cNvSpPr txBox="1">
            <a:spLocks noGrp="1"/>
          </p:cNvSpPr>
          <p:nvPr>
            <p:ph type="body" idx="1"/>
          </p:nvPr>
        </p:nvSpPr>
        <p:spPr>
          <a:xfrm>
            <a:off x="172725" y="707400"/>
            <a:ext cx="8520600" cy="398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Arial"/>
                <a:ea typeface="Arial"/>
                <a:cs typeface="Arial"/>
                <a:sym typeface="Arial"/>
              </a:rPr>
              <a:t>a = used as a series heading</a:t>
            </a:r>
            <a:endParaRPr sz="2400" b="1">
              <a:latin typeface="Arial"/>
              <a:ea typeface="Arial"/>
              <a:cs typeface="Arial"/>
              <a:sym typeface="Arial"/>
            </a:endParaRPr>
          </a:p>
          <a:p>
            <a:pPr marL="0" lvl="0" indent="0" algn="l" rtl="0">
              <a:spcBef>
                <a:spcPts val="1600"/>
              </a:spcBef>
              <a:spcAft>
                <a:spcPts val="0"/>
              </a:spcAft>
              <a:buNone/>
            </a:pPr>
            <a:r>
              <a:rPr lang="en" sz="2400" b="1">
                <a:latin typeface="Arial"/>
                <a:ea typeface="Arial"/>
                <a:cs typeface="Arial"/>
                <a:sym typeface="Arial"/>
              </a:rPr>
              <a:t>b = not used as a series heading</a:t>
            </a:r>
            <a:endParaRPr sz="2400" b="1">
              <a:latin typeface="Arial"/>
              <a:ea typeface="Arial"/>
              <a:cs typeface="Arial"/>
              <a:sym typeface="Arial"/>
            </a:endParaRPr>
          </a:p>
          <a:p>
            <a:pPr marL="0" lvl="0" indent="0" algn="l" rtl="0">
              <a:spcBef>
                <a:spcPts val="1600"/>
              </a:spcBef>
              <a:spcAft>
                <a:spcPts val="1600"/>
              </a:spcAft>
              <a:buNone/>
            </a:pPr>
            <a:endParaRPr sz="1400"/>
          </a:p>
        </p:txBody>
      </p:sp>
      <p:pic>
        <p:nvPicPr>
          <p:cNvPr id="1341" name="Google Shape;1341;p176"/>
          <p:cNvPicPr preferRelativeResize="0"/>
          <p:nvPr/>
        </p:nvPicPr>
        <p:blipFill>
          <a:blip r:embed="rId3">
            <a:alphaModFix/>
          </a:blip>
          <a:stretch>
            <a:fillRect/>
          </a:stretch>
        </p:blipFill>
        <p:spPr>
          <a:xfrm>
            <a:off x="1119175" y="2306375"/>
            <a:ext cx="6600825" cy="2038350"/>
          </a:xfrm>
          <a:prstGeom prst="rect">
            <a:avLst/>
          </a:prstGeom>
          <a:noFill/>
          <a:ln>
            <a:noFill/>
          </a:ln>
        </p:spPr>
      </p:pic>
      <p:sp>
        <p:nvSpPr>
          <p:cNvPr id="1342" name="Google Shape;1342;p176"/>
          <p:cNvSpPr txBox="1"/>
          <p:nvPr/>
        </p:nvSpPr>
        <p:spPr>
          <a:xfrm>
            <a:off x="6340700" y="3414225"/>
            <a:ext cx="1300800" cy="458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7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010 LC Control Number</a:t>
            </a:r>
            <a:endParaRPr/>
          </a:p>
        </p:txBody>
      </p:sp>
      <p:sp>
        <p:nvSpPr>
          <p:cNvPr id="1348" name="Google Shape;1348;p17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beginning with “n” = LC Name Heading</a:t>
            </a:r>
            <a:endParaRPr b="1">
              <a:latin typeface="Arial"/>
              <a:ea typeface="Arial"/>
              <a:cs typeface="Arial"/>
              <a:sym typeface="Arial"/>
            </a:endParaRPr>
          </a:p>
          <a:p>
            <a:pPr marL="0" lvl="0" indent="0" algn="l" rtl="0">
              <a:spcBef>
                <a:spcPts val="1600"/>
              </a:spcBef>
              <a:spcAft>
                <a:spcPts val="1600"/>
              </a:spcAft>
              <a:buNone/>
            </a:pPr>
            <a:endParaRPr/>
          </a:p>
        </p:txBody>
      </p:sp>
      <p:pic>
        <p:nvPicPr>
          <p:cNvPr id="1349" name="Google Shape;1349;p177"/>
          <p:cNvPicPr preferRelativeResize="0"/>
          <p:nvPr/>
        </p:nvPicPr>
        <p:blipFill>
          <a:blip r:embed="rId3">
            <a:alphaModFix/>
          </a:blip>
          <a:stretch>
            <a:fillRect/>
          </a:stretch>
        </p:blipFill>
        <p:spPr>
          <a:xfrm>
            <a:off x="951825" y="2489325"/>
            <a:ext cx="5505450" cy="1181100"/>
          </a:xfrm>
          <a:prstGeom prst="rect">
            <a:avLst/>
          </a:prstGeom>
          <a:noFill/>
          <a:ln>
            <a:noFill/>
          </a:ln>
        </p:spPr>
      </p:pic>
      <p:sp>
        <p:nvSpPr>
          <p:cNvPr id="1350" name="Google Shape;1350;p177"/>
          <p:cNvSpPr txBox="1"/>
          <p:nvPr/>
        </p:nvSpPr>
        <p:spPr>
          <a:xfrm>
            <a:off x="951825" y="2489325"/>
            <a:ext cx="1080000" cy="274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351" name="Google Shape;1351;p177"/>
          <p:cNvSpPr txBox="1"/>
          <p:nvPr/>
        </p:nvSpPr>
        <p:spPr>
          <a:xfrm>
            <a:off x="4539450" y="1574175"/>
            <a:ext cx="7350900" cy="8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78"/>
          <p:cNvSpPr txBox="1">
            <a:spLocks noGrp="1"/>
          </p:cNvSpPr>
          <p:nvPr>
            <p:ph type="title"/>
          </p:nvPr>
        </p:nvSpPr>
        <p:spPr>
          <a:xfrm>
            <a:off x="91450" y="1822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Example of a Uniform Title Heading Authority Record</a:t>
            </a:r>
            <a:endParaRPr sz="3000"/>
          </a:p>
        </p:txBody>
      </p:sp>
      <p:sp>
        <p:nvSpPr>
          <p:cNvPr id="1357" name="Google Shape;1357;p17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58" name="Google Shape;1358;p178"/>
          <p:cNvPicPr preferRelativeResize="0"/>
          <p:nvPr/>
        </p:nvPicPr>
        <p:blipFill>
          <a:blip r:embed="rId3">
            <a:alphaModFix/>
          </a:blip>
          <a:stretch>
            <a:fillRect/>
          </a:stretch>
        </p:blipFill>
        <p:spPr>
          <a:xfrm>
            <a:off x="91438" y="1087280"/>
            <a:ext cx="8961119" cy="2968937"/>
          </a:xfrm>
          <a:prstGeom prst="rect">
            <a:avLst/>
          </a:prstGeom>
          <a:noFill/>
          <a:ln>
            <a:noFill/>
          </a:ln>
        </p:spPr>
      </p:pic>
      <p:sp>
        <p:nvSpPr>
          <p:cNvPr id="1359" name="Google Shape;1359;p178"/>
          <p:cNvSpPr txBox="1"/>
          <p:nvPr/>
        </p:nvSpPr>
        <p:spPr>
          <a:xfrm>
            <a:off x="1518875" y="1941750"/>
            <a:ext cx="699000" cy="258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rgbClr val="FF0000"/>
                </a:solidFill>
              </a:rPr>
              <a:t>9</a:t>
            </a:r>
            <a:endParaRPr sz="900" b="1">
              <a:solidFill>
                <a:srgbClr val="FF0000"/>
              </a:solidFill>
            </a:endParaRPr>
          </a:p>
        </p:txBody>
      </p:sp>
      <p:sp>
        <p:nvSpPr>
          <p:cNvPr id="1360" name="Google Shape;1360;p178"/>
          <p:cNvSpPr txBox="1"/>
          <p:nvPr/>
        </p:nvSpPr>
        <p:spPr>
          <a:xfrm>
            <a:off x="2813400" y="1635200"/>
            <a:ext cx="1130400" cy="444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900"/>
              <a:t>	</a:t>
            </a:r>
            <a:r>
              <a:rPr lang="en" sz="800" b="1">
                <a:solidFill>
                  <a:srgbClr val="FF0000"/>
                </a:solidFill>
              </a:rPr>
              <a:t>14, 15,</a:t>
            </a:r>
            <a:r>
              <a:rPr lang="en" sz="900" b="1">
                <a:solidFill>
                  <a:srgbClr val="FF0000"/>
                </a:solidFill>
              </a:rPr>
              <a:t> </a:t>
            </a:r>
            <a:r>
              <a:rPr lang="en" sz="800" b="1">
                <a:solidFill>
                  <a:srgbClr val="FF0000"/>
                </a:solidFill>
              </a:rPr>
              <a:t>16</a:t>
            </a:r>
            <a:r>
              <a:rPr lang="en" sz="900"/>
              <a:t>                                        </a:t>
            </a:r>
            <a:endParaRPr sz="900"/>
          </a:p>
        </p:txBody>
      </p:sp>
      <p:sp>
        <p:nvSpPr>
          <p:cNvPr id="1361" name="Google Shape;1361;p178"/>
          <p:cNvSpPr txBox="1"/>
          <p:nvPr/>
        </p:nvSpPr>
        <p:spPr>
          <a:xfrm>
            <a:off x="621350" y="2338750"/>
            <a:ext cx="215700" cy="258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362" name="Google Shape;1362;p178"/>
          <p:cNvSpPr txBox="1"/>
          <p:nvPr/>
        </p:nvSpPr>
        <p:spPr>
          <a:xfrm>
            <a:off x="215750" y="2960100"/>
            <a:ext cx="1864200" cy="207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179"/>
          <p:cNvSpPr txBox="1">
            <a:spLocks noGrp="1"/>
          </p:cNvSpPr>
          <p:nvPr>
            <p:ph type="title"/>
          </p:nvPr>
        </p:nvSpPr>
        <p:spPr>
          <a:xfrm>
            <a:off x="122600" y="154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130    Indicators</a:t>
            </a:r>
            <a:endParaRPr sz="3000">
              <a:latin typeface="Arial"/>
              <a:ea typeface="Arial"/>
              <a:cs typeface="Arial"/>
              <a:sym typeface="Arial"/>
            </a:endParaRPr>
          </a:p>
        </p:txBody>
      </p:sp>
      <p:sp>
        <p:nvSpPr>
          <p:cNvPr id="1368" name="Google Shape;1368;p179"/>
          <p:cNvSpPr txBox="1">
            <a:spLocks noGrp="1"/>
          </p:cNvSpPr>
          <p:nvPr>
            <p:ph type="body" idx="1"/>
          </p:nvPr>
        </p:nvSpPr>
        <p:spPr>
          <a:xfrm>
            <a:off x="273900" y="1073400"/>
            <a:ext cx="8705700" cy="3910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b="1">
                <a:latin typeface="Arial"/>
                <a:ea typeface="Arial"/>
                <a:cs typeface="Arial"/>
                <a:sym typeface="Arial"/>
              </a:rPr>
              <a:t>First Indicator:</a:t>
            </a: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Blank</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Second indicator:</a:t>
            </a: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Non-filing characters</a:t>
            </a: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Specifies the # of article characters at</a:t>
            </a: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the beginning of the uniform title</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endParaRPr/>
          </a:p>
          <a:p>
            <a:pPr marL="0" lvl="0" indent="0" algn="l" rtl="0">
              <a:spcBef>
                <a:spcPts val="1600"/>
              </a:spcBef>
              <a:spcAft>
                <a:spcPts val="1600"/>
              </a:spcAft>
              <a:buNone/>
            </a:pPr>
            <a:r>
              <a:rPr lang="en"/>
              <a:t> </a:t>
            </a:r>
            <a:endParaRPr/>
          </a:p>
        </p:txBody>
      </p:sp>
      <p:pic>
        <p:nvPicPr>
          <p:cNvPr id="1369" name="Google Shape;1369;p179"/>
          <p:cNvPicPr preferRelativeResize="0"/>
          <p:nvPr/>
        </p:nvPicPr>
        <p:blipFill>
          <a:blip r:embed="rId3">
            <a:alphaModFix/>
          </a:blip>
          <a:stretch>
            <a:fillRect/>
          </a:stretch>
        </p:blipFill>
        <p:spPr>
          <a:xfrm>
            <a:off x="4512713" y="1849175"/>
            <a:ext cx="2788920" cy="7941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8"/>
                                        </p:tgtEl>
                                        <p:attrNameLst>
                                          <p:attrName>style.visibility</p:attrName>
                                        </p:attrNameLst>
                                      </p:cBhvr>
                                      <p:to>
                                        <p:strVal val="visible"/>
                                      </p:to>
                                    </p:set>
                                    <p:animEffect transition="in" filter="fade">
                                      <p:cBhvr>
                                        <p:cTn id="7" dur="1000"/>
                                        <p:tgtEl>
                                          <p:spTgt spid="1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80"/>
          <p:cNvSpPr txBox="1">
            <a:spLocks noGrp="1"/>
          </p:cNvSpPr>
          <p:nvPr>
            <p:ph type="title"/>
          </p:nvPr>
        </p:nvSpPr>
        <p:spPr>
          <a:xfrm>
            <a:off x="61375" y="0"/>
            <a:ext cx="8520600" cy="5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Arial"/>
                <a:ea typeface="Arial"/>
                <a:cs typeface="Arial"/>
                <a:sym typeface="Arial"/>
              </a:rPr>
              <a:t>130 subfields</a:t>
            </a:r>
            <a:endParaRPr sz="3000">
              <a:latin typeface="Arial"/>
              <a:ea typeface="Arial"/>
              <a:cs typeface="Arial"/>
              <a:sym typeface="Arial"/>
            </a:endParaRPr>
          </a:p>
        </p:txBody>
      </p:sp>
      <p:sp>
        <p:nvSpPr>
          <p:cNvPr id="1375" name="Google Shape;1375;p180"/>
          <p:cNvSpPr txBox="1">
            <a:spLocks noGrp="1"/>
          </p:cNvSpPr>
          <p:nvPr>
            <p:ph type="body" idx="1"/>
          </p:nvPr>
        </p:nvSpPr>
        <p:spPr>
          <a:xfrm>
            <a:off x="253900" y="582950"/>
            <a:ext cx="3997200" cy="438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Arial"/>
                <a:ea typeface="Arial"/>
                <a:cs typeface="Arial"/>
                <a:sym typeface="Arial"/>
              </a:rPr>
              <a:t>|a 	Uniform title</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|f 	Date of a work</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|g 	Miscellaneous information</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|h	Medium</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|k 	Form subheading</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|l 	Language of a work</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|m	Medium of work</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|n 	Number of part/section/meeting</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|o	Arranged statement for music</a:t>
            </a:r>
            <a:endParaRPr sz="1400" b="1">
              <a:latin typeface="Arial"/>
              <a:ea typeface="Arial"/>
              <a:cs typeface="Arial"/>
              <a:sym typeface="Arial"/>
            </a:endParaRPr>
          </a:p>
          <a:p>
            <a:pPr marL="0" lvl="0" indent="0" algn="l" rtl="0">
              <a:spcBef>
                <a:spcPts val="1600"/>
              </a:spcBef>
              <a:spcAft>
                <a:spcPts val="0"/>
              </a:spcAft>
              <a:buNone/>
            </a:pPr>
            <a:endParaRPr b="1">
              <a:latin typeface="Arial"/>
              <a:ea typeface="Arial"/>
              <a:cs typeface="Arial"/>
              <a:sym typeface="Arial"/>
            </a:endParaRPr>
          </a:p>
          <a:p>
            <a:pPr marL="0" lvl="0" indent="0" algn="l" rtl="0">
              <a:lnSpc>
                <a:spcPct val="100000"/>
              </a:lnSpc>
              <a:spcBef>
                <a:spcPts val="1600"/>
              </a:spcBef>
              <a:spcAft>
                <a:spcPts val="0"/>
              </a:spcAft>
              <a:buNone/>
            </a:pPr>
            <a:endParaRPr b="1">
              <a:latin typeface="Arial"/>
              <a:ea typeface="Arial"/>
              <a:cs typeface="Arial"/>
              <a:sym typeface="Arial"/>
            </a:endParaRPr>
          </a:p>
          <a:p>
            <a:pPr marL="0" lvl="0" indent="0" algn="l" rtl="0">
              <a:lnSpc>
                <a:spcPct val="100000"/>
              </a:lnSpc>
              <a:spcBef>
                <a:spcPts val="1600"/>
              </a:spcBef>
              <a:spcAft>
                <a:spcPts val="0"/>
              </a:spcAft>
              <a:buNone/>
            </a:pPr>
            <a:endParaRPr b="1">
              <a:latin typeface="Arial"/>
              <a:ea typeface="Arial"/>
              <a:cs typeface="Arial"/>
              <a:sym typeface="Arial"/>
            </a:endParaRPr>
          </a:p>
          <a:p>
            <a:pPr marL="0" lvl="0" indent="0" algn="l" rtl="0">
              <a:spcBef>
                <a:spcPts val="1600"/>
              </a:spcBef>
              <a:spcAft>
                <a:spcPts val="1600"/>
              </a:spcAft>
              <a:buNone/>
            </a:pPr>
            <a:endParaRPr/>
          </a:p>
        </p:txBody>
      </p:sp>
      <p:sp>
        <p:nvSpPr>
          <p:cNvPr id="1376" name="Google Shape;1376;p180"/>
          <p:cNvSpPr txBox="1"/>
          <p:nvPr/>
        </p:nvSpPr>
        <p:spPr>
          <a:xfrm>
            <a:off x="4611200" y="615800"/>
            <a:ext cx="4854900" cy="43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|p	Name of part/section of work</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|r	Key for music</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|s	Version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|t	Title of a work</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|v	Form subdivision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|x	General subdivission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|y	Chronological subdivision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|z	Geographic Subdivision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81"/>
          <p:cNvSpPr txBox="1"/>
          <p:nvPr/>
        </p:nvSpPr>
        <p:spPr>
          <a:xfrm>
            <a:off x="174675" y="356500"/>
            <a:ext cx="3639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1382" name="Google Shape;1382;p181"/>
          <p:cNvSpPr txBox="1"/>
          <p:nvPr/>
        </p:nvSpPr>
        <p:spPr>
          <a:xfrm>
            <a:off x="424663" y="0"/>
            <a:ext cx="7989900" cy="80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accent1"/>
                </a:solidFill>
              </a:rPr>
              <a:t>130 </a:t>
            </a:r>
            <a:r>
              <a:rPr lang="en" sz="3300" b="1">
                <a:solidFill>
                  <a:schemeClr val="accent1"/>
                </a:solidFill>
              </a:rPr>
              <a:t>Uniform Title Heading</a:t>
            </a:r>
            <a:endParaRPr sz="1800">
              <a:latin typeface="Open Sans"/>
              <a:ea typeface="Open Sans"/>
              <a:cs typeface="Open Sans"/>
              <a:sym typeface="Open Sans"/>
            </a:endParaRPr>
          </a:p>
        </p:txBody>
      </p:sp>
      <p:graphicFrame>
        <p:nvGraphicFramePr>
          <p:cNvPr id="1383" name="Google Shape;1383;p181"/>
          <p:cNvGraphicFramePr/>
          <p:nvPr/>
        </p:nvGraphicFramePr>
        <p:xfrm>
          <a:off x="113300" y="800388"/>
          <a:ext cx="8917400" cy="3706150"/>
        </p:xfrm>
        <a:graphic>
          <a:graphicData uri="http://schemas.openxmlformats.org/drawingml/2006/table">
            <a:tbl>
              <a:tblPr>
                <a:noFill/>
                <a:tableStyleId>{083B2F58-3CC9-4136-9E9E-2C692947CF84}</a:tableStyleId>
              </a:tblPr>
              <a:tblGrid>
                <a:gridCol w="4557325">
                  <a:extLst>
                    <a:ext uri="{9D8B030D-6E8A-4147-A177-3AD203B41FA5}">
                      <a16:colId xmlns:a16="http://schemas.microsoft.com/office/drawing/2014/main" val="20000"/>
                    </a:ext>
                  </a:extLst>
                </a:gridCol>
                <a:gridCol w="4360075">
                  <a:extLst>
                    <a:ext uri="{9D8B030D-6E8A-4147-A177-3AD203B41FA5}">
                      <a16:colId xmlns:a16="http://schemas.microsoft.com/office/drawing/2014/main" val="20001"/>
                    </a:ext>
                  </a:extLst>
                </a:gridCol>
              </a:tblGrid>
              <a:tr h="891000">
                <a:tc>
                  <a:txBody>
                    <a:bodyPr/>
                    <a:lstStyle/>
                    <a:p>
                      <a:pPr marL="0" lvl="0" indent="0" algn="l" rtl="0">
                        <a:lnSpc>
                          <a:spcPct val="115000"/>
                        </a:lnSpc>
                        <a:spcBef>
                          <a:spcPts val="1200"/>
                        </a:spcBef>
                        <a:spcAft>
                          <a:spcPts val="0"/>
                        </a:spcAft>
                        <a:buNone/>
                      </a:pPr>
                      <a:r>
                        <a:rPr lang="en" sz="1800" b="1"/>
                        <a:t>Established Heading in a NAR</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800" b="1"/>
                        <a:t> Bibliographic Record</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4475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94475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92565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384" name="Google Shape;1384;p181"/>
          <p:cNvPicPr preferRelativeResize="0"/>
          <p:nvPr/>
        </p:nvPicPr>
        <p:blipFill>
          <a:blip r:embed="rId3">
            <a:alphaModFix/>
          </a:blip>
          <a:stretch>
            <a:fillRect/>
          </a:stretch>
        </p:blipFill>
        <p:spPr>
          <a:xfrm>
            <a:off x="4749425" y="3739573"/>
            <a:ext cx="4187952" cy="327184"/>
          </a:xfrm>
          <a:prstGeom prst="rect">
            <a:avLst/>
          </a:prstGeom>
          <a:noFill/>
          <a:ln>
            <a:noFill/>
          </a:ln>
        </p:spPr>
      </p:pic>
      <p:pic>
        <p:nvPicPr>
          <p:cNvPr id="1385" name="Google Shape;1385;p181"/>
          <p:cNvPicPr preferRelativeResize="0"/>
          <p:nvPr/>
        </p:nvPicPr>
        <p:blipFill>
          <a:blip r:embed="rId4">
            <a:alphaModFix/>
          </a:blip>
          <a:stretch>
            <a:fillRect/>
          </a:stretch>
        </p:blipFill>
        <p:spPr>
          <a:xfrm>
            <a:off x="4724400" y="1765250"/>
            <a:ext cx="4057650" cy="371475"/>
          </a:xfrm>
          <a:prstGeom prst="rect">
            <a:avLst/>
          </a:prstGeom>
          <a:noFill/>
          <a:ln>
            <a:noFill/>
          </a:ln>
        </p:spPr>
      </p:pic>
      <p:pic>
        <p:nvPicPr>
          <p:cNvPr id="1386" name="Google Shape;1386;p181"/>
          <p:cNvPicPr preferRelativeResize="0"/>
          <p:nvPr/>
        </p:nvPicPr>
        <p:blipFill>
          <a:blip r:embed="rId5">
            <a:alphaModFix/>
          </a:blip>
          <a:stretch>
            <a:fillRect/>
          </a:stretch>
        </p:blipFill>
        <p:spPr>
          <a:xfrm>
            <a:off x="298875" y="1779538"/>
            <a:ext cx="4095750" cy="342900"/>
          </a:xfrm>
          <a:prstGeom prst="rect">
            <a:avLst/>
          </a:prstGeom>
          <a:noFill/>
          <a:ln>
            <a:noFill/>
          </a:ln>
        </p:spPr>
      </p:pic>
      <p:pic>
        <p:nvPicPr>
          <p:cNvPr id="1387" name="Google Shape;1387;p181"/>
          <p:cNvPicPr preferRelativeResize="0"/>
          <p:nvPr/>
        </p:nvPicPr>
        <p:blipFill>
          <a:blip r:embed="rId6">
            <a:alphaModFix/>
          </a:blip>
          <a:stretch>
            <a:fillRect/>
          </a:stretch>
        </p:blipFill>
        <p:spPr>
          <a:xfrm>
            <a:off x="298863" y="2818413"/>
            <a:ext cx="3838575" cy="352425"/>
          </a:xfrm>
          <a:prstGeom prst="rect">
            <a:avLst/>
          </a:prstGeom>
          <a:noFill/>
          <a:ln>
            <a:noFill/>
          </a:ln>
        </p:spPr>
      </p:pic>
      <p:pic>
        <p:nvPicPr>
          <p:cNvPr id="1388" name="Google Shape;1388;p181"/>
          <p:cNvPicPr preferRelativeResize="0"/>
          <p:nvPr/>
        </p:nvPicPr>
        <p:blipFill>
          <a:blip r:embed="rId7">
            <a:alphaModFix/>
          </a:blip>
          <a:stretch>
            <a:fillRect/>
          </a:stretch>
        </p:blipFill>
        <p:spPr>
          <a:xfrm>
            <a:off x="4816350" y="2747650"/>
            <a:ext cx="4183901" cy="381000"/>
          </a:xfrm>
          <a:prstGeom prst="rect">
            <a:avLst/>
          </a:prstGeom>
          <a:noFill/>
          <a:ln>
            <a:noFill/>
          </a:ln>
        </p:spPr>
      </p:pic>
      <p:pic>
        <p:nvPicPr>
          <p:cNvPr id="1389" name="Google Shape;1389;p181"/>
          <p:cNvPicPr preferRelativeResize="0"/>
          <p:nvPr/>
        </p:nvPicPr>
        <p:blipFill>
          <a:blip r:embed="rId8">
            <a:alphaModFix/>
          </a:blip>
          <a:stretch>
            <a:fillRect/>
          </a:stretch>
        </p:blipFill>
        <p:spPr>
          <a:xfrm>
            <a:off x="126213" y="3755613"/>
            <a:ext cx="4370832" cy="308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159300" y="2383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150 - Established Topical Subject Heading</a:t>
            </a:r>
            <a:endParaRPr sz="3000">
              <a:latin typeface="Arial"/>
              <a:ea typeface="Arial"/>
              <a:cs typeface="Arial"/>
              <a:sym typeface="Arial"/>
            </a:endParaRPr>
          </a:p>
        </p:txBody>
      </p:sp>
      <p:sp>
        <p:nvSpPr>
          <p:cNvPr id="194" name="Google Shape;194;p29"/>
          <p:cNvSpPr txBox="1">
            <a:spLocks noGrp="1"/>
          </p:cNvSpPr>
          <p:nvPr>
            <p:ph type="body" idx="1"/>
          </p:nvPr>
        </p:nvSpPr>
        <p:spPr>
          <a:xfrm>
            <a:off x="179425" y="945725"/>
            <a:ext cx="8964600" cy="396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Arial"/>
                <a:ea typeface="Arial"/>
                <a:cs typeface="Arial"/>
                <a:sym typeface="Arial"/>
              </a:rPr>
              <a:t>Topical Subject Heading :</a:t>
            </a:r>
            <a:endParaRPr sz="2400" b="1">
              <a:latin typeface="Arial"/>
              <a:ea typeface="Arial"/>
              <a:cs typeface="Arial"/>
              <a:sym typeface="Arial"/>
            </a:endParaRPr>
          </a:p>
          <a:p>
            <a:pPr marL="457200" lvl="0" indent="-381000" algn="l" rtl="0">
              <a:spcBef>
                <a:spcPts val="1600"/>
              </a:spcBef>
              <a:spcAft>
                <a:spcPts val="0"/>
              </a:spcAft>
              <a:buSzPts val="2400"/>
              <a:buFont typeface="Arial"/>
              <a:buChar char="●"/>
            </a:pPr>
            <a:r>
              <a:rPr lang="en" sz="2400" b="1">
                <a:latin typeface="Arial"/>
                <a:ea typeface="Arial"/>
                <a:cs typeface="Arial"/>
                <a:sym typeface="Arial"/>
              </a:rPr>
              <a:t>A heading consisting of a topical subject term. </a:t>
            </a:r>
            <a:endParaRPr sz="2400" b="1">
              <a:latin typeface="Arial"/>
              <a:ea typeface="Arial"/>
              <a:cs typeface="Arial"/>
              <a:sym typeface="Arial"/>
            </a:endParaRPr>
          </a:p>
          <a:p>
            <a:pPr marL="457200" lvl="0" indent="-381000" algn="l" rtl="0">
              <a:spcBef>
                <a:spcPts val="0"/>
              </a:spcBef>
              <a:spcAft>
                <a:spcPts val="0"/>
              </a:spcAft>
              <a:buSzPts val="2400"/>
              <a:buFont typeface="Arial"/>
              <a:buChar char="●"/>
            </a:pPr>
            <a:r>
              <a:rPr lang="en" sz="700">
                <a:solidFill>
                  <a:srgbClr val="695D46"/>
                </a:solidFill>
                <a:latin typeface="Times New Roman"/>
                <a:ea typeface="Times New Roman"/>
                <a:cs typeface="Times New Roman"/>
                <a:sym typeface="Times New Roman"/>
              </a:rPr>
              <a:t>   </a:t>
            </a:r>
            <a:r>
              <a:rPr lang="en" sz="2400" b="1">
                <a:solidFill>
                  <a:srgbClr val="695D46"/>
                </a:solidFill>
                <a:latin typeface="Arial"/>
                <a:ea typeface="Arial"/>
                <a:cs typeface="Arial"/>
                <a:sym typeface="Arial"/>
              </a:rPr>
              <a:t>A record in which the 150 contains an established subject heading</a:t>
            </a:r>
            <a:r>
              <a:rPr lang="en" sz="1000">
                <a:solidFill>
                  <a:srgbClr val="695D46"/>
                </a:solidFill>
                <a:latin typeface="Arial"/>
                <a:ea typeface="Arial"/>
                <a:cs typeface="Arial"/>
                <a:sym typeface="Arial"/>
              </a:rPr>
              <a:t>·</a:t>
            </a:r>
            <a:r>
              <a:rPr lang="en" sz="700">
                <a:solidFill>
                  <a:srgbClr val="695D46"/>
                </a:solidFill>
                <a:latin typeface="Times New Roman"/>
                <a:ea typeface="Times New Roman"/>
                <a:cs typeface="Times New Roman"/>
                <a:sym typeface="Times New Roman"/>
              </a:rPr>
              <a:t>       </a:t>
            </a:r>
            <a:endParaRPr sz="700">
              <a:solidFill>
                <a:srgbClr val="695D46"/>
              </a:solidFill>
              <a:latin typeface="Times New Roman"/>
              <a:ea typeface="Times New Roman"/>
              <a:cs typeface="Times New Roman"/>
              <a:sym typeface="Times New Roman"/>
            </a:endParaRPr>
          </a:p>
          <a:p>
            <a:pPr marL="457200" lvl="0" indent="-381000" algn="l" rtl="0">
              <a:spcBef>
                <a:spcPts val="0"/>
              </a:spcBef>
              <a:spcAft>
                <a:spcPts val="0"/>
              </a:spcAft>
              <a:buSzPts val="2400"/>
              <a:buFont typeface="Arial"/>
              <a:buChar char="●"/>
            </a:pPr>
            <a:r>
              <a:rPr lang="en" sz="2400" b="1">
                <a:solidFill>
                  <a:srgbClr val="695D46"/>
                </a:solidFill>
                <a:latin typeface="Arial"/>
                <a:ea typeface="Arial"/>
                <a:cs typeface="Arial"/>
                <a:sym typeface="Arial"/>
              </a:rPr>
              <a:t>008/09 contains “a” = established</a:t>
            </a:r>
            <a:endParaRPr sz="2400" b="1">
              <a:solidFill>
                <a:srgbClr val="695D46"/>
              </a:solidFill>
              <a:latin typeface="Arial"/>
              <a:ea typeface="Arial"/>
              <a:cs typeface="Arial"/>
              <a:sym typeface="Arial"/>
            </a:endParaRPr>
          </a:p>
          <a:p>
            <a:pPr marL="457200" lvl="0" indent="-381000" algn="l" rtl="0">
              <a:spcBef>
                <a:spcPts val="0"/>
              </a:spcBef>
              <a:spcAft>
                <a:spcPts val="0"/>
              </a:spcAft>
              <a:buSzPts val="2400"/>
              <a:buFont typeface="Arial"/>
              <a:buChar char="●"/>
            </a:pPr>
            <a:r>
              <a:rPr lang="en" sz="2400" b="1">
                <a:solidFill>
                  <a:srgbClr val="695D46"/>
                </a:solidFill>
                <a:latin typeface="Arial"/>
                <a:ea typeface="Arial"/>
                <a:cs typeface="Arial"/>
                <a:sym typeface="Arial"/>
              </a:rPr>
              <a:t>heading</a:t>
            </a:r>
            <a:r>
              <a:rPr lang="en" sz="1000">
                <a:solidFill>
                  <a:srgbClr val="695D46"/>
                </a:solidFill>
                <a:latin typeface="Arial"/>
                <a:ea typeface="Arial"/>
                <a:cs typeface="Arial"/>
                <a:sym typeface="Arial"/>
              </a:rPr>
              <a:t>·</a:t>
            </a:r>
            <a:r>
              <a:rPr lang="en" sz="700">
                <a:solidFill>
                  <a:srgbClr val="695D46"/>
                </a:solidFill>
                <a:latin typeface="Times New Roman"/>
                <a:ea typeface="Times New Roman"/>
                <a:cs typeface="Times New Roman"/>
                <a:sym typeface="Times New Roman"/>
              </a:rPr>
              <a:t>      </a:t>
            </a:r>
            <a:endParaRPr sz="700">
              <a:solidFill>
                <a:srgbClr val="695D46"/>
              </a:solidFill>
              <a:latin typeface="Times New Roman"/>
              <a:ea typeface="Times New Roman"/>
              <a:cs typeface="Times New Roman"/>
              <a:sym typeface="Times New Roman"/>
            </a:endParaRPr>
          </a:p>
          <a:p>
            <a:pPr marL="457200" lvl="0" indent="-381000" algn="l" rtl="0">
              <a:spcBef>
                <a:spcPts val="0"/>
              </a:spcBef>
              <a:spcAft>
                <a:spcPts val="0"/>
              </a:spcAft>
              <a:buSzPts val="2400"/>
              <a:buFont typeface="Arial"/>
              <a:buChar char="●"/>
            </a:pPr>
            <a:r>
              <a:rPr lang="en" sz="2400" b="1">
                <a:solidFill>
                  <a:srgbClr val="695D46"/>
                </a:solidFill>
                <a:latin typeface="Arial"/>
                <a:ea typeface="Arial"/>
                <a:cs typeface="Arial"/>
                <a:sym typeface="Arial"/>
              </a:rPr>
              <a:t>008/15 contains “a”= subject heading</a:t>
            </a:r>
            <a:endParaRPr sz="2400" b="1">
              <a:solidFill>
                <a:srgbClr val="695D46"/>
              </a:solidFill>
              <a:latin typeface="Arial"/>
              <a:ea typeface="Arial"/>
              <a:cs typeface="Arial"/>
              <a:sym typeface="Arial"/>
            </a:endParaRPr>
          </a:p>
          <a:p>
            <a:pPr marL="457200" lvl="0" indent="-381000" algn="l" rtl="0">
              <a:spcBef>
                <a:spcPts val="0"/>
              </a:spcBef>
              <a:spcAft>
                <a:spcPts val="0"/>
              </a:spcAft>
              <a:buClr>
                <a:srgbClr val="695D46"/>
              </a:buClr>
              <a:buSzPts val="2400"/>
              <a:buFont typeface="Arial"/>
              <a:buChar char="●"/>
            </a:pPr>
            <a:r>
              <a:rPr lang="en" sz="2400" b="1">
                <a:solidFill>
                  <a:srgbClr val="695D46"/>
                </a:solidFill>
                <a:latin typeface="Arial"/>
                <a:ea typeface="Arial"/>
                <a:cs typeface="Arial"/>
                <a:sym typeface="Arial"/>
              </a:rPr>
              <a:t>Used only as a subject added entry (650) in Bib Record</a:t>
            </a:r>
            <a:endParaRPr sz="2400" b="1">
              <a:solidFill>
                <a:srgbClr val="695D46"/>
              </a:solidFill>
              <a:latin typeface="Arial"/>
              <a:ea typeface="Arial"/>
              <a:cs typeface="Arial"/>
              <a:sym typeface="Arial"/>
            </a:endParaRPr>
          </a:p>
          <a:p>
            <a:pPr marL="457200" lvl="0" indent="0" algn="l" rtl="0">
              <a:spcBef>
                <a:spcPts val="1200"/>
              </a:spcBef>
              <a:spcAft>
                <a:spcPts val="0"/>
              </a:spcAft>
              <a:buNone/>
            </a:pPr>
            <a:r>
              <a:rPr lang="en" sz="2400" b="1">
                <a:latin typeface="Arial"/>
                <a:ea typeface="Arial"/>
                <a:cs typeface="Arial"/>
                <a:sym typeface="Arial"/>
              </a:rPr>
              <a:t> </a:t>
            </a:r>
            <a:endParaRPr sz="2400" b="1">
              <a:latin typeface="Arial"/>
              <a:ea typeface="Arial"/>
              <a:cs typeface="Arial"/>
              <a:sym typeface="Arial"/>
            </a:endParaRPr>
          </a:p>
          <a:p>
            <a:pPr marL="457200" lvl="0" indent="0" algn="l" rtl="0">
              <a:spcBef>
                <a:spcPts val="1200"/>
              </a:spcBef>
              <a:spcAft>
                <a:spcPts val="0"/>
              </a:spcAft>
              <a:buNone/>
            </a:pPr>
            <a:endParaRPr sz="2400">
              <a:solidFill>
                <a:srgbClr val="000000"/>
              </a:solidFill>
              <a:latin typeface="Arial"/>
              <a:ea typeface="Arial"/>
              <a:cs typeface="Arial"/>
              <a:sym typeface="Arial"/>
            </a:endParaRPr>
          </a:p>
          <a:p>
            <a:pPr marL="457200" lvl="0" indent="-381000" algn="l" rtl="0">
              <a:spcBef>
                <a:spcPts val="1200"/>
              </a:spcBef>
              <a:spcAft>
                <a:spcPts val="0"/>
              </a:spcAft>
              <a:buSzPts val="2400"/>
              <a:buFont typeface="Arial"/>
              <a:buChar char="●"/>
            </a:pPr>
            <a:r>
              <a:rPr lang="en" sz="2400" b="1">
                <a:solidFill>
                  <a:srgbClr val="000000"/>
                </a:solidFill>
                <a:latin typeface="Arial"/>
                <a:ea typeface="Arial"/>
                <a:cs typeface="Arial"/>
                <a:sym typeface="Arial"/>
              </a:rPr>
              <a:t>Topical term headings may be used only as subject added entries --  in 650 field in Bib Reord</a:t>
            </a:r>
            <a:endParaRPr sz="2400" b="1">
              <a:latin typeface="Arial"/>
              <a:ea typeface="Arial"/>
              <a:cs typeface="Arial"/>
              <a:sym typeface="Arial"/>
            </a:endParaRPr>
          </a:p>
          <a:p>
            <a:pPr marL="457200" lvl="0" indent="0" algn="l" rtl="0">
              <a:spcBef>
                <a:spcPts val="1200"/>
              </a:spcBef>
              <a:spcAft>
                <a:spcPts val="1600"/>
              </a:spcAft>
              <a:buNone/>
            </a:pPr>
            <a:endParaRPr sz="2400" b="1">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82"/>
          <p:cNvSpPr txBox="1">
            <a:spLocks noGrp="1"/>
          </p:cNvSpPr>
          <p:nvPr>
            <p:ph type="title"/>
          </p:nvPr>
        </p:nvSpPr>
        <p:spPr>
          <a:xfrm>
            <a:off x="159300" y="929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3XX  Other Information</a:t>
            </a:r>
            <a:endParaRPr>
              <a:latin typeface="Arial"/>
              <a:ea typeface="Arial"/>
              <a:cs typeface="Arial"/>
              <a:sym typeface="Arial"/>
            </a:endParaRPr>
          </a:p>
        </p:txBody>
      </p:sp>
      <p:sp>
        <p:nvSpPr>
          <p:cNvPr id="1395" name="Google Shape;1395;p182"/>
          <p:cNvSpPr txBox="1">
            <a:spLocks noGrp="1"/>
          </p:cNvSpPr>
          <p:nvPr>
            <p:ph type="body" idx="1"/>
          </p:nvPr>
        </p:nvSpPr>
        <p:spPr>
          <a:xfrm>
            <a:off x="159300" y="863200"/>
            <a:ext cx="8520600" cy="39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370		</a:t>
            </a:r>
            <a:r>
              <a:rPr lang="en" b="1">
                <a:solidFill>
                  <a:srgbClr val="000000"/>
                </a:solidFill>
                <a:latin typeface="Arial"/>
                <a:ea typeface="Arial"/>
                <a:cs typeface="Arial"/>
                <a:sym typeface="Arial"/>
              </a:rPr>
              <a:t>A place associated with</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373		</a:t>
            </a:r>
            <a:r>
              <a:rPr lang="en" b="1">
                <a:solidFill>
                  <a:srgbClr val="000000"/>
                </a:solidFill>
                <a:latin typeface="Arial"/>
                <a:ea typeface="Arial"/>
                <a:cs typeface="Arial"/>
                <a:sym typeface="Arial"/>
              </a:rPr>
              <a:t>A group, institution, association  associated with</a:t>
            </a:r>
            <a:r>
              <a:rPr lang="en" b="1">
                <a:latin typeface="Arial"/>
                <a:ea typeface="Arial"/>
                <a:cs typeface="Arial"/>
                <a:sym typeface="Arial"/>
              </a:rPr>
              <a:t>	</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377		 </a:t>
            </a:r>
            <a:r>
              <a:rPr lang="en" b="1">
                <a:solidFill>
                  <a:srgbClr val="000000"/>
                </a:solidFill>
                <a:latin typeface="Arial"/>
                <a:ea typeface="Arial"/>
                <a:cs typeface="Arial"/>
                <a:sym typeface="Arial"/>
              </a:rPr>
              <a:t>Associated languages</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380		Form of work	</a:t>
            </a:r>
            <a:endParaRPr b="1">
              <a:latin typeface="Arial"/>
              <a:ea typeface="Arial"/>
              <a:cs typeface="Arial"/>
              <a:sym typeface="Arial"/>
            </a:endParaRPr>
          </a:p>
          <a:p>
            <a:pPr marL="0" lvl="0" indent="0" algn="l" rtl="0">
              <a:spcBef>
                <a:spcPts val="1600"/>
              </a:spcBef>
              <a:spcAft>
                <a:spcPts val="0"/>
              </a:spcAft>
              <a:buNone/>
            </a:pPr>
            <a:r>
              <a:rPr lang="en" b="1">
                <a:solidFill>
                  <a:srgbClr val="000000"/>
                </a:solidFill>
                <a:latin typeface="Arial"/>
                <a:ea typeface="Arial"/>
                <a:cs typeface="Arial"/>
                <a:sym typeface="Arial"/>
              </a:rPr>
              <a:t>381 		 Other Distinguishing Characteristics of Work or Expression </a:t>
            </a:r>
            <a:endParaRPr b="1">
              <a:solidFill>
                <a:srgbClr val="000000"/>
              </a:solidFill>
              <a:latin typeface="Arial"/>
              <a:ea typeface="Arial"/>
              <a:cs typeface="Arial"/>
              <a:sym typeface="Arial"/>
            </a:endParaRPr>
          </a:p>
          <a:p>
            <a:pPr marL="0" lvl="0" indent="0" algn="l" rtl="0">
              <a:spcBef>
                <a:spcPts val="1600"/>
              </a:spcBef>
              <a:spcAft>
                <a:spcPts val="0"/>
              </a:spcAft>
              <a:buNone/>
            </a:pPr>
            <a:r>
              <a:rPr lang="en" b="1">
                <a:solidFill>
                  <a:srgbClr val="000000"/>
                </a:solidFill>
                <a:latin typeface="Arial"/>
                <a:ea typeface="Arial"/>
                <a:cs typeface="Arial"/>
                <a:sym typeface="Arial"/>
              </a:rPr>
              <a:t>388  	Time Period of Creation</a:t>
            </a:r>
            <a:endParaRPr b="1">
              <a:solidFill>
                <a:srgbClr val="000000"/>
              </a:solidFill>
              <a:latin typeface="Arial"/>
              <a:ea typeface="Arial"/>
              <a:cs typeface="Arial"/>
              <a:sym typeface="Arial"/>
            </a:endParaRPr>
          </a:p>
          <a:p>
            <a:pPr marL="0" lvl="0" indent="0" algn="l" rtl="0">
              <a:spcBef>
                <a:spcPts val="1600"/>
              </a:spcBef>
              <a:spcAft>
                <a:spcPts val="1600"/>
              </a:spcAft>
              <a:buNone/>
            </a:pPr>
            <a:endParaRPr b="1">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83"/>
          <p:cNvSpPr txBox="1">
            <a:spLocks noGrp="1"/>
          </p:cNvSpPr>
          <p:nvPr>
            <p:ph type="title"/>
          </p:nvPr>
        </p:nvSpPr>
        <p:spPr>
          <a:xfrm>
            <a:off x="159288" y="829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430</a:t>
            </a:r>
            <a:endParaRPr>
              <a:latin typeface="Arial"/>
              <a:ea typeface="Arial"/>
              <a:cs typeface="Arial"/>
              <a:sym typeface="Arial"/>
            </a:endParaRPr>
          </a:p>
        </p:txBody>
      </p:sp>
      <p:sp>
        <p:nvSpPr>
          <p:cNvPr id="1401" name="Google Shape;1401;p183"/>
          <p:cNvSpPr txBox="1">
            <a:spLocks noGrp="1"/>
          </p:cNvSpPr>
          <p:nvPr>
            <p:ph type="body" idx="1"/>
          </p:nvPr>
        </p:nvSpPr>
        <p:spPr>
          <a:xfrm>
            <a:off x="0" y="672800"/>
            <a:ext cx="8832300" cy="389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unestablished heading to established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130, 630, 730 or 830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Generates a “See From” reference in the catalog</a:t>
            </a:r>
            <a:endParaRPr b="1">
              <a:latin typeface="Arial"/>
              <a:ea typeface="Arial"/>
              <a:cs typeface="Arial"/>
              <a:sym typeface="Arial"/>
            </a:endParaRPr>
          </a:p>
          <a:p>
            <a:pPr marL="0" lvl="0" indent="0" algn="l" rtl="0">
              <a:spcBef>
                <a:spcPts val="1600"/>
              </a:spcBef>
              <a:spcAft>
                <a:spcPts val="1600"/>
              </a:spcAft>
              <a:buNone/>
            </a:pPr>
            <a:endParaRPr/>
          </a:p>
        </p:txBody>
      </p:sp>
      <p:pic>
        <p:nvPicPr>
          <p:cNvPr id="1402" name="Google Shape;1402;p183"/>
          <p:cNvPicPr preferRelativeResize="0"/>
          <p:nvPr/>
        </p:nvPicPr>
        <p:blipFill>
          <a:blip r:embed="rId3">
            <a:alphaModFix/>
          </a:blip>
          <a:stretch>
            <a:fillRect/>
          </a:stretch>
        </p:blipFill>
        <p:spPr>
          <a:xfrm>
            <a:off x="1090550" y="2176700"/>
            <a:ext cx="5148072" cy="2392504"/>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84"/>
          <p:cNvSpPr txBox="1">
            <a:spLocks noGrp="1"/>
          </p:cNvSpPr>
          <p:nvPr>
            <p:ph type="title" idx="4294967295"/>
          </p:nvPr>
        </p:nvSpPr>
        <p:spPr>
          <a:xfrm>
            <a:off x="55750" y="0"/>
            <a:ext cx="8520600" cy="63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 530 See Also from Reference</a:t>
            </a:r>
            <a:endParaRPr>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1408" name="Google Shape;1408;p184"/>
          <p:cNvSpPr txBox="1">
            <a:spLocks noGrp="1"/>
          </p:cNvSpPr>
          <p:nvPr>
            <p:ph type="body" idx="4294967295"/>
          </p:nvPr>
        </p:nvSpPr>
        <p:spPr>
          <a:xfrm>
            <a:off x="142300" y="557550"/>
            <a:ext cx="8937900" cy="446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established name heading to a related established name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130, 630 or 730 field in Bib record </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Also From” reference in the catalog</a:t>
            </a:r>
            <a:endParaRPr b="1">
              <a:latin typeface="Arial"/>
              <a:ea typeface="Arial"/>
              <a:cs typeface="Arial"/>
              <a:sym typeface="Arial"/>
            </a:endParaRPr>
          </a:p>
        </p:txBody>
      </p:sp>
      <p:pic>
        <p:nvPicPr>
          <p:cNvPr id="1409" name="Google Shape;1409;p184"/>
          <p:cNvPicPr preferRelativeResize="0"/>
          <p:nvPr/>
        </p:nvPicPr>
        <p:blipFill>
          <a:blip r:embed="rId3">
            <a:alphaModFix/>
          </a:blip>
          <a:stretch>
            <a:fillRect/>
          </a:stretch>
        </p:blipFill>
        <p:spPr>
          <a:xfrm>
            <a:off x="208413" y="2436750"/>
            <a:ext cx="8805672" cy="1169600"/>
          </a:xfrm>
          <a:prstGeom prst="rect">
            <a:avLst/>
          </a:prstGeom>
          <a:noFill/>
          <a:ln>
            <a:noFill/>
          </a:ln>
        </p:spPr>
      </p:pic>
      <p:pic>
        <p:nvPicPr>
          <p:cNvPr id="1410" name="Google Shape;1410;p184"/>
          <p:cNvPicPr preferRelativeResize="0"/>
          <p:nvPr/>
        </p:nvPicPr>
        <p:blipFill>
          <a:blip r:embed="rId4">
            <a:alphaModFix/>
          </a:blip>
          <a:stretch>
            <a:fillRect/>
          </a:stretch>
        </p:blipFill>
        <p:spPr>
          <a:xfrm>
            <a:off x="76200" y="4154713"/>
            <a:ext cx="5391150" cy="390525"/>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85"/>
          <p:cNvSpPr txBox="1"/>
          <p:nvPr/>
        </p:nvSpPr>
        <p:spPr>
          <a:xfrm>
            <a:off x="0" y="0"/>
            <a:ext cx="9084900" cy="50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EF6C00"/>
                </a:solidFill>
              </a:rPr>
              <a:t>Authority File Search Result Alternate Established Heading</a:t>
            </a:r>
            <a:endParaRPr sz="2400" b="1">
              <a:solidFill>
                <a:srgbClr val="EF6C00"/>
              </a:solidFill>
            </a:endParaRPr>
          </a:p>
        </p:txBody>
      </p:sp>
      <p:pic>
        <p:nvPicPr>
          <p:cNvPr id="1416" name="Google Shape;1416;p185"/>
          <p:cNvPicPr preferRelativeResize="0"/>
          <p:nvPr/>
        </p:nvPicPr>
        <p:blipFill>
          <a:blip r:embed="rId3">
            <a:alphaModFix/>
          </a:blip>
          <a:stretch>
            <a:fillRect/>
          </a:stretch>
        </p:blipFill>
        <p:spPr>
          <a:xfrm>
            <a:off x="305700" y="1269350"/>
            <a:ext cx="4962525" cy="2162175"/>
          </a:xfrm>
          <a:prstGeom prst="rect">
            <a:avLst/>
          </a:prstGeom>
          <a:noFill/>
          <a:ln>
            <a:noFill/>
          </a:ln>
        </p:spPr>
      </p:pic>
      <p:sp>
        <p:nvSpPr>
          <p:cNvPr id="1417" name="Google Shape;1417;p185"/>
          <p:cNvSpPr txBox="1"/>
          <p:nvPr/>
        </p:nvSpPr>
        <p:spPr>
          <a:xfrm>
            <a:off x="317575" y="2748675"/>
            <a:ext cx="3942300" cy="83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186"/>
          <p:cNvSpPr txBox="1"/>
          <p:nvPr/>
        </p:nvSpPr>
        <p:spPr>
          <a:xfrm>
            <a:off x="0" y="0"/>
            <a:ext cx="8759100" cy="7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EF6C00"/>
                </a:solidFill>
              </a:rPr>
              <a:t>Public Catalog Display of See Also Reference</a:t>
            </a:r>
            <a:endParaRPr sz="3000" b="1">
              <a:solidFill>
                <a:srgbClr val="EF6C00"/>
              </a:solidFill>
            </a:endParaRPr>
          </a:p>
        </p:txBody>
      </p:sp>
      <p:pic>
        <p:nvPicPr>
          <p:cNvPr id="1423" name="Google Shape;1423;p186"/>
          <p:cNvPicPr preferRelativeResize="0"/>
          <p:nvPr/>
        </p:nvPicPr>
        <p:blipFill>
          <a:blip r:embed="rId3">
            <a:alphaModFix/>
          </a:blip>
          <a:stretch>
            <a:fillRect/>
          </a:stretch>
        </p:blipFill>
        <p:spPr>
          <a:xfrm>
            <a:off x="118875" y="1504650"/>
            <a:ext cx="8906251" cy="2182400"/>
          </a:xfrm>
          <a:prstGeom prst="rect">
            <a:avLst/>
          </a:prstGeom>
          <a:noFill/>
          <a:ln>
            <a:noFill/>
          </a:ln>
        </p:spPr>
      </p:pic>
      <p:sp>
        <p:nvSpPr>
          <p:cNvPr id="1424" name="Google Shape;1424;p186"/>
          <p:cNvSpPr txBox="1"/>
          <p:nvPr/>
        </p:nvSpPr>
        <p:spPr>
          <a:xfrm>
            <a:off x="459250" y="3004750"/>
            <a:ext cx="7833300" cy="866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87"/>
          <p:cNvSpPr txBox="1">
            <a:spLocks noGrp="1"/>
          </p:cNvSpPr>
          <p:nvPr>
            <p:ph type="title"/>
          </p:nvPr>
        </p:nvSpPr>
        <p:spPr>
          <a:xfrm>
            <a:off x="2542160" y="4569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6C00"/>
                </a:solidFill>
              </a:rPr>
              <a:t>Genre Headings</a:t>
            </a:r>
            <a:endParaRPr/>
          </a:p>
        </p:txBody>
      </p:sp>
      <p:sp>
        <p:nvSpPr>
          <p:cNvPr id="1430" name="Google Shape;1430;p187"/>
          <p:cNvSpPr txBox="1">
            <a:spLocks noGrp="1"/>
          </p:cNvSpPr>
          <p:nvPr>
            <p:ph type="body" idx="1"/>
          </p:nvPr>
        </p:nvSpPr>
        <p:spPr>
          <a:xfrm>
            <a:off x="311700" y="1758450"/>
            <a:ext cx="8520600" cy="2762100"/>
          </a:xfrm>
          <a:prstGeom prst="rect">
            <a:avLst/>
          </a:prstGeom>
          <a:solidFill>
            <a:schemeClr val="accent3"/>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88"/>
          <p:cNvSpPr txBox="1">
            <a:spLocks noGrp="1"/>
          </p:cNvSpPr>
          <p:nvPr>
            <p:ph type="title"/>
          </p:nvPr>
        </p:nvSpPr>
        <p:spPr>
          <a:xfrm>
            <a:off x="311700" y="203625"/>
            <a:ext cx="8520600" cy="67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u="sng">
                <a:solidFill>
                  <a:srgbClr val="FF00FF"/>
                </a:solidFill>
                <a:latin typeface="Arial"/>
                <a:ea typeface="Arial"/>
                <a:cs typeface="Arial"/>
                <a:sym typeface="Arial"/>
              </a:rPr>
              <a:t>Genre</a:t>
            </a:r>
            <a:r>
              <a:rPr lang="en" sz="3000" u="sng">
                <a:latin typeface="Arial"/>
                <a:ea typeface="Arial"/>
                <a:cs typeface="Arial"/>
                <a:sym typeface="Arial"/>
              </a:rPr>
              <a:t> </a:t>
            </a:r>
            <a:r>
              <a:rPr lang="en" sz="3000" u="sng">
                <a:solidFill>
                  <a:srgbClr val="0000FF"/>
                </a:solidFill>
                <a:latin typeface="Arial"/>
                <a:ea typeface="Arial"/>
                <a:cs typeface="Arial"/>
                <a:sym typeface="Arial"/>
              </a:rPr>
              <a:t>Form</a:t>
            </a:r>
            <a:r>
              <a:rPr lang="en" sz="3000" u="sng">
                <a:latin typeface="Arial"/>
                <a:ea typeface="Arial"/>
                <a:cs typeface="Arial"/>
                <a:sym typeface="Arial"/>
              </a:rPr>
              <a:t> Authority Records</a:t>
            </a:r>
            <a:endParaRPr/>
          </a:p>
          <a:p>
            <a:pPr marL="0" lvl="0" indent="0" algn="l" rtl="0">
              <a:spcBef>
                <a:spcPts val="0"/>
              </a:spcBef>
              <a:spcAft>
                <a:spcPts val="0"/>
              </a:spcAft>
              <a:buNone/>
            </a:pPr>
            <a:endParaRPr/>
          </a:p>
        </p:txBody>
      </p:sp>
      <p:sp>
        <p:nvSpPr>
          <p:cNvPr id="1436" name="Google Shape;1436;p188"/>
          <p:cNvSpPr txBox="1">
            <a:spLocks noGrp="1"/>
          </p:cNvSpPr>
          <p:nvPr>
            <p:ph type="body" idx="1"/>
          </p:nvPr>
        </p:nvSpPr>
        <p:spPr>
          <a:xfrm>
            <a:off x="311700" y="874125"/>
            <a:ext cx="8520600" cy="3980700"/>
          </a:xfrm>
          <a:prstGeom prst="rect">
            <a:avLst/>
          </a:prstGeom>
        </p:spPr>
        <p:txBody>
          <a:bodyPr spcFirstLastPara="1" wrap="square" lIns="91425" tIns="91425" rIns="91425" bIns="91425" anchor="t" anchorCtr="0">
            <a:noAutofit/>
          </a:bodyPr>
          <a:lstStyle/>
          <a:p>
            <a:pPr marL="0" lvl="0" indent="457200" algn="l" rtl="0">
              <a:lnSpc>
                <a:spcPct val="100000"/>
              </a:lnSpc>
              <a:spcBef>
                <a:spcPts val="0"/>
              </a:spcBef>
              <a:spcAft>
                <a:spcPts val="0"/>
              </a:spcAft>
              <a:buNone/>
            </a:pPr>
            <a:r>
              <a:rPr lang="en" sz="3000" b="1">
                <a:solidFill>
                  <a:srgbClr val="000000"/>
                </a:solidFill>
                <a:latin typeface="Arial"/>
                <a:ea typeface="Arial"/>
                <a:cs typeface="Arial"/>
                <a:sym typeface="Arial"/>
              </a:rPr>
              <a:t>What constitutes a genre form term?</a:t>
            </a:r>
            <a:endParaRPr sz="3000" b="1">
              <a:solidFill>
                <a:srgbClr val="000000"/>
              </a:solidFill>
              <a:latin typeface="Arial"/>
              <a:ea typeface="Arial"/>
              <a:cs typeface="Arial"/>
              <a:sym typeface="Arial"/>
            </a:endParaRPr>
          </a:p>
          <a:p>
            <a:pPr marL="0" lvl="0" indent="457200" algn="l" rtl="0">
              <a:lnSpc>
                <a:spcPct val="100000"/>
              </a:lnSpc>
              <a:spcBef>
                <a:spcPts val="0"/>
              </a:spcBef>
              <a:spcAft>
                <a:spcPts val="0"/>
              </a:spcAft>
              <a:buNone/>
            </a:pPr>
            <a:endParaRPr sz="3000" b="1">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r>
              <a:rPr lang="en" sz="3000" b="1">
                <a:solidFill>
                  <a:srgbClr val="000000"/>
                </a:solidFill>
                <a:latin typeface="Arial"/>
                <a:ea typeface="Arial"/>
                <a:cs typeface="Arial"/>
                <a:sym typeface="Arial"/>
              </a:rPr>
              <a:t>What’s the difference between a subject heading and a genre form heading?</a:t>
            </a:r>
            <a:endParaRPr sz="3000" b="1">
              <a:solidFill>
                <a:srgbClr val="000000"/>
              </a:solidFill>
              <a:latin typeface="Arial"/>
              <a:ea typeface="Arial"/>
              <a:cs typeface="Arial"/>
              <a:sym typeface="Arial"/>
            </a:endParaRPr>
          </a:p>
          <a:p>
            <a:pPr marL="914400" lvl="0" indent="-419100" algn="l" rtl="0">
              <a:spcBef>
                <a:spcPts val="900"/>
              </a:spcBef>
              <a:spcAft>
                <a:spcPts val="0"/>
              </a:spcAft>
              <a:buClr>
                <a:srgbClr val="000000"/>
              </a:buClr>
              <a:buSzPts val="3000"/>
              <a:buFont typeface="Calibri"/>
              <a:buChar char="●"/>
            </a:pPr>
            <a:r>
              <a:rPr lang="en" sz="3000" b="1">
                <a:solidFill>
                  <a:srgbClr val="000000"/>
                </a:solidFill>
                <a:latin typeface="Arial"/>
                <a:ea typeface="Arial"/>
                <a:cs typeface="Arial"/>
                <a:sym typeface="Arial"/>
              </a:rPr>
              <a:t>These are terms that describe what something </a:t>
            </a:r>
            <a:r>
              <a:rPr lang="en" sz="3000" b="1" i="1" u="sng">
                <a:solidFill>
                  <a:srgbClr val="000000"/>
                </a:solidFill>
                <a:highlight>
                  <a:srgbClr val="FFFF00"/>
                </a:highlight>
                <a:latin typeface="Arial"/>
                <a:ea typeface="Arial"/>
                <a:cs typeface="Arial"/>
                <a:sym typeface="Arial"/>
              </a:rPr>
              <a:t>is</a:t>
            </a:r>
            <a:r>
              <a:rPr lang="en" sz="3000" b="1">
                <a:solidFill>
                  <a:srgbClr val="000000"/>
                </a:solidFill>
                <a:latin typeface="Arial"/>
                <a:ea typeface="Arial"/>
                <a:cs typeface="Arial"/>
                <a:sym typeface="Arial"/>
              </a:rPr>
              <a:t> rather than what it is </a:t>
            </a:r>
            <a:r>
              <a:rPr lang="en" sz="3000" b="1" i="1" u="sng">
                <a:solidFill>
                  <a:srgbClr val="000000"/>
                </a:solidFill>
                <a:highlight>
                  <a:srgbClr val="FFFF00"/>
                </a:highlight>
                <a:latin typeface="Arial"/>
                <a:ea typeface="Arial"/>
                <a:cs typeface="Arial"/>
                <a:sym typeface="Arial"/>
              </a:rPr>
              <a:t>about</a:t>
            </a:r>
            <a:r>
              <a:rPr lang="en" sz="3000" b="1">
                <a:solidFill>
                  <a:srgbClr val="000000"/>
                </a:solidFill>
                <a:highlight>
                  <a:srgbClr val="FFFF00"/>
                </a:highlight>
                <a:latin typeface="Arial"/>
                <a:ea typeface="Arial"/>
                <a:cs typeface="Arial"/>
                <a:sym typeface="Arial"/>
              </a:rPr>
              <a:t>,</a:t>
            </a:r>
            <a:r>
              <a:rPr lang="en" sz="3000" b="1">
                <a:solidFill>
                  <a:srgbClr val="000000"/>
                </a:solidFill>
                <a:latin typeface="Arial"/>
                <a:ea typeface="Arial"/>
                <a:cs typeface="Arial"/>
                <a:sym typeface="Arial"/>
              </a:rPr>
              <a:t> as LCSH subject headings do.</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189"/>
          <p:cNvSpPr txBox="1">
            <a:spLocks noGrp="1"/>
          </p:cNvSpPr>
          <p:nvPr>
            <p:ph type="body" idx="1"/>
          </p:nvPr>
        </p:nvSpPr>
        <p:spPr>
          <a:xfrm>
            <a:off x="311700" y="287425"/>
            <a:ext cx="8520600" cy="4281600"/>
          </a:xfrm>
          <a:prstGeom prst="rect">
            <a:avLst/>
          </a:prstGeom>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sz="2400" b="1">
              <a:solidFill>
                <a:srgbClr val="595959"/>
              </a:solidFill>
              <a:latin typeface="Arial"/>
              <a:ea typeface="Arial"/>
              <a:cs typeface="Arial"/>
              <a:sym typeface="Arial"/>
            </a:endParaRPr>
          </a:p>
          <a:p>
            <a:pPr marL="457200" lvl="0" indent="-381000" algn="l" rtl="0">
              <a:lnSpc>
                <a:spcPct val="100000"/>
              </a:lnSpc>
              <a:spcBef>
                <a:spcPts val="1600"/>
              </a:spcBef>
              <a:spcAft>
                <a:spcPts val="0"/>
              </a:spcAft>
              <a:buClr>
                <a:srgbClr val="000000"/>
              </a:buClr>
              <a:buSzPts val="2400"/>
              <a:buFont typeface="Arial"/>
              <a:buChar char="●"/>
            </a:pPr>
            <a:r>
              <a:rPr lang="en" sz="2400" b="1">
                <a:solidFill>
                  <a:srgbClr val="000000"/>
                </a:solidFill>
                <a:latin typeface="Arial"/>
                <a:ea typeface="Arial"/>
                <a:cs typeface="Arial"/>
                <a:sym typeface="Arial"/>
              </a:rPr>
              <a:t>Many libraries that use genre form headings in their bibliographic records, link these to genre form authority records that have been created by the Library of Congress. </a:t>
            </a:r>
            <a:endParaRPr sz="2400" b="1">
              <a:solidFill>
                <a:srgbClr val="000000"/>
              </a:solidFill>
              <a:latin typeface="Arial"/>
              <a:ea typeface="Arial"/>
              <a:cs typeface="Arial"/>
              <a:sym typeface="Arial"/>
            </a:endParaRPr>
          </a:p>
          <a:p>
            <a:pPr marL="457200" lvl="0" indent="-381000" algn="l" rtl="0">
              <a:spcBef>
                <a:spcPts val="0"/>
              </a:spcBef>
              <a:spcAft>
                <a:spcPts val="0"/>
              </a:spcAft>
              <a:buClr>
                <a:srgbClr val="595959"/>
              </a:buClr>
              <a:buSzPts val="2400"/>
              <a:buFont typeface="Arial"/>
              <a:buChar char="●"/>
            </a:pPr>
            <a:r>
              <a:rPr lang="en" sz="2400" b="1">
                <a:solidFill>
                  <a:srgbClr val="000000"/>
                </a:solidFill>
                <a:latin typeface="Arial"/>
                <a:ea typeface="Arial"/>
                <a:cs typeface="Arial"/>
                <a:sym typeface="Arial"/>
              </a:rPr>
              <a:t>Genre form terms created by, and authorized for use by the Library of Congress, are referred to as “</a:t>
            </a:r>
            <a:r>
              <a:rPr lang="en" sz="2400" b="1">
                <a:solidFill>
                  <a:srgbClr val="FF0000"/>
                </a:solidFill>
                <a:latin typeface="Arial"/>
                <a:ea typeface="Arial"/>
                <a:cs typeface="Arial"/>
                <a:sym typeface="Arial"/>
              </a:rPr>
              <a:t>lcgft</a:t>
            </a:r>
            <a:r>
              <a:rPr lang="en" sz="2400" b="1">
                <a:solidFill>
                  <a:srgbClr val="000000"/>
                </a:solidFill>
                <a:latin typeface="Arial"/>
                <a:ea typeface="Arial"/>
                <a:cs typeface="Arial"/>
                <a:sym typeface="Arial"/>
              </a:rPr>
              <a:t>”</a:t>
            </a:r>
            <a:r>
              <a:rPr lang="en" sz="2400" b="1">
                <a:solidFill>
                  <a:srgbClr val="595959"/>
                </a:solidFill>
                <a:latin typeface="Arial"/>
                <a:ea typeface="Arial"/>
                <a:cs typeface="Arial"/>
                <a:sym typeface="Arial"/>
              </a:rPr>
              <a:t> </a:t>
            </a:r>
            <a:r>
              <a:rPr lang="en" sz="2400" b="1">
                <a:solidFill>
                  <a:srgbClr val="000000"/>
                </a:solidFill>
                <a:latin typeface="Arial"/>
                <a:ea typeface="Arial"/>
                <a:cs typeface="Arial"/>
                <a:sym typeface="Arial"/>
              </a:rPr>
              <a:t>headings</a:t>
            </a:r>
            <a:endParaRPr sz="2400" b="1">
              <a:solidFill>
                <a:srgbClr val="000000"/>
              </a:solidFill>
              <a:latin typeface="Arial"/>
              <a:ea typeface="Arial"/>
              <a:cs typeface="Arial"/>
              <a:sym typeface="Arial"/>
            </a:endParaRPr>
          </a:p>
          <a:p>
            <a:pPr marL="914400" lvl="1" indent="-381000" algn="l" rtl="0">
              <a:spcBef>
                <a:spcPts val="0"/>
              </a:spcBef>
              <a:spcAft>
                <a:spcPts val="0"/>
              </a:spcAft>
              <a:buClr>
                <a:srgbClr val="000000"/>
              </a:buClr>
              <a:buSzPts val="2400"/>
              <a:buFont typeface="Arial"/>
              <a:buChar char="○"/>
            </a:pPr>
            <a:r>
              <a:rPr lang="en" sz="2400" b="1">
                <a:solidFill>
                  <a:srgbClr val="000000"/>
                </a:solidFill>
                <a:latin typeface="Arial"/>
                <a:ea typeface="Arial"/>
                <a:cs typeface="Arial"/>
                <a:sym typeface="Arial"/>
              </a:rPr>
              <a:t>“Library of Congress Genre Form Terms”</a:t>
            </a:r>
            <a:endParaRPr sz="2400" b="1">
              <a:solidFill>
                <a:srgbClr val="000000"/>
              </a:solidFill>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90"/>
          <p:cNvSpPr txBox="1">
            <a:spLocks noGrp="1"/>
          </p:cNvSpPr>
          <p:nvPr>
            <p:ph type="body" idx="1"/>
          </p:nvPr>
        </p:nvSpPr>
        <p:spPr>
          <a:xfrm>
            <a:off x="311700" y="235050"/>
            <a:ext cx="8520600" cy="46827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rgbClr val="000000"/>
              </a:buClr>
              <a:buSzPts val="3000"/>
              <a:buFont typeface="Arial"/>
              <a:buChar char="●"/>
            </a:pPr>
            <a:r>
              <a:rPr lang="en" sz="3000" b="1">
                <a:solidFill>
                  <a:srgbClr val="000000"/>
                </a:solidFill>
                <a:latin typeface="Arial"/>
                <a:ea typeface="Arial"/>
                <a:cs typeface="Arial"/>
                <a:sym typeface="Arial"/>
              </a:rPr>
              <a:t>The authority records for genre form terms have a few elements in them that are different than those found in name, series, or subject authority records. </a:t>
            </a:r>
            <a:endParaRPr sz="3000" b="1">
              <a:solidFill>
                <a:srgbClr val="000000"/>
              </a:solidFill>
              <a:latin typeface="Arial"/>
              <a:ea typeface="Arial"/>
              <a:cs typeface="Arial"/>
              <a:sym typeface="Arial"/>
            </a:endParaRPr>
          </a:p>
          <a:p>
            <a:pPr marL="457200" lvl="0" indent="-419100" algn="l" rtl="0">
              <a:spcBef>
                <a:spcPts val="0"/>
              </a:spcBef>
              <a:spcAft>
                <a:spcPts val="0"/>
              </a:spcAft>
              <a:buClr>
                <a:srgbClr val="000000"/>
              </a:buClr>
              <a:buSzPts val="3000"/>
              <a:buFont typeface="Arial"/>
              <a:buChar char="●"/>
            </a:pPr>
            <a:r>
              <a:rPr lang="en" sz="3000" b="1">
                <a:solidFill>
                  <a:srgbClr val="000000"/>
                </a:solidFill>
                <a:latin typeface="Arial"/>
                <a:ea typeface="Arial"/>
                <a:cs typeface="Arial"/>
                <a:sym typeface="Arial"/>
              </a:rPr>
              <a:t>However, the basic core set of elements is the same (there is </a:t>
            </a:r>
            <a:r>
              <a:rPr lang="en" sz="3000" b="1" u="sng">
                <a:solidFill>
                  <a:srgbClr val="FF0000"/>
                </a:solidFill>
                <a:latin typeface="Arial"/>
                <a:ea typeface="Arial"/>
                <a:cs typeface="Arial"/>
                <a:sym typeface="Arial"/>
              </a:rPr>
              <a:t>always</a:t>
            </a:r>
            <a:r>
              <a:rPr lang="en" sz="3000" b="1">
                <a:solidFill>
                  <a:srgbClr val="000000"/>
                </a:solidFill>
                <a:latin typeface="Arial"/>
                <a:ea typeface="Arial"/>
                <a:cs typeface="Arial"/>
                <a:sym typeface="Arial"/>
              </a:rPr>
              <a:t> a </a:t>
            </a:r>
            <a:r>
              <a:rPr lang="en" sz="3000" b="1" u="sng">
                <a:solidFill>
                  <a:srgbClr val="FF0000"/>
                </a:solidFill>
                <a:latin typeface="Arial"/>
                <a:ea typeface="Arial"/>
                <a:cs typeface="Arial"/>
                <a:sym typeface="Arial"/>
              </a:rPr>
              <a:t>1xx</a:t>
            </a:r>
            <a:r>
              <a:rPr lang="en" sz="3000" b="1">
                <a:solidFill>
                  <a:srgbClr val="000000"/>
                </a:solidFill>
                <a:latin typeface="Arial"/>
                <a:ea typeface="Arial"/>
                <a:cs typeface="Arial"/>
                <a:sym typeface="Arial"/>
              </a:rPr>
              <a:t> field and a </a:t>
            </a:r>
            <a:r>
              <a:rPr lang="en" sz="3000" b="1" u="sng">
                <a:solidFill>
                  <a:srgbClr val="FF0000"/>
                </a:solidFill>
                <a:latin typeface="Arial"/>
                <a:ea typeface="Arial"/>
                <a:cs typeface="Arial"/>
                <a:sym typeface="Arial"/>
              </a:rPr>
              <a:t>670</a:t>
            </a:r>
            <a:r>
              <a:rPr lang="en" sz="3000" b="1">
                <a:solidFill>
                  <a:srgbClr val="000000"/>
                </a:solidFill>
                <a:latin typeface="Arial"/>
                <a:ea typeface="Arial"/>
                <a:cs typeface="Arial"/>
                <a:sym typeface="Arial"/>
              </a:rPr>
              <a:t> field - and possibly 4xx and 5xx fields, a 675 field, a 680 field, and a 681 field)</a:t>
            </a:r>
            <a:endParaRPr sz="3000" b="1">
              <a:solidFill>
                <a:srgbClr val="000000"/>
              </a:solidFill>
              <a:latin typeface="Arial"/>
              <a:ea typeface="Arial"/>
              <a:cs typeface="Arial"/>
              <a:sym typeface="Arial"/>
            </a:endParaRPr>
          </a:p>
          <a:p>
            <a:pPr marL="457200" lvl="0" indent="0" algn="l" rtl="0">
              <a:spcBef>
                <a:spcPts val="1600"/>
              </a:spcBef>
              <a:spcAft>
                <a:spcPts val="0"/>
              </a:spcAft>
              <a:buNone/>
            </a:pPr>
            <a:endParaRPr sz="2400" b="1">
              <a:solidFill>
                <a:srgbClr val="000000"/>
              </a:solidFill>
              <a:latin typeface="Arial"/>
              <a:ea typeface="Arial"/>
              <a:cs typeface="Arial"/>
              <a:sym typeface="Arial"/>
            </a:endParaRPr>
          </a:p>
          <a:p>
            <a:pPr marL="0" lvl="0" indent="0" algn="l" rtl="0">
              <a:spcBef>
                <a:spcPts val="1600"/>
              </a:spcBef>
              <a:spcAft>
                <a:spcPts val="1600"/>
              </a:spcAft>
              <a:buNone/>
            </a:pPr>
            <a:endParaRPr>
              <a:solidFill>
                <a:srgbClr val="000000"/>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91"/>
          <p:cNvSpPr txBox="1">
            <a:spLocks noGrp="1"/>
          </p:cNvSpPr>
          <p:nvPr>
            <p:ph type="title"/>
          </p:nvPr>
        </p:nvSpPr>
        <p:spPr>
          <a:xfrm>
            <a:off x="311700" y="188550"/>
            <a:ext cx="8520600" cy="102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u="sng">
                <a:latin typeface="Arial"/>
                <a:ea typeface="Arial"/>
                <a:cs typeface="Arial"/>
                <a:sym typeface="Arial"/>
              </a:rPr>
              <a:t>The key difference between a subject authority record and a genre form authority record</a:t>
            </a:r>
            <a:endParaRPr sz="2800" u="sng">
              <a:latin typeface="Arial"/>
              <a:ea typeface="Arial"/>
              <a:cs typeface="Arial"/>
              <a:sym typeface="Arial"/>
            </a:endParaRPr>
          </a:p>
          <a:p>
            <a:pPr marL="0" lvl="0" indent="0" algn="l" rtl="0">
              <a:spcBef>
                <a:spcPts val="0"/>
              </a:spcBef>
              <a:spcAft>
                <a:spcPts val="0"/>
              </a:spcAft>
              <a:buNone/>
            </a:pPr>
            <a:endParaRPr/>
          </a:p>
        </p:txBody>
      </p:sp>
      <p:sp>
        <p:nvSpPr>
          <p:cNvPr id="1452" name="Google Shape;1452;p191"/>
          <p:cNvSpPr txBox="1">
            <a:spLocks noGrp="1"/>
          </p:cNvSpPr>
          <p:nvPr>
            <p:ph type="body" idx="1"/>
          </p:nvPr>
        </p:nvSpPr>
        <p:spPr>
          <a:xfrm>
            <a:off x="88500" y="1120875"/>
            <a:ext cx="8967000" cy="3771300"/>
          </a:xfrm>
          <a:prstGeom prst="rect">
            <a:avLst/>
          </a:prstGeom>
          <a:ln>
            <a:noFill/>
          </a:ln>
        </p:spPr>
        <p:txBody>
          <a:bodyPr spcFirstLastPara="1" wrap="square" lIns="91425" tIns="91425" rIns="91425" bIns="91425" anchor="t" anchorCtr="0">
            <a:noAutofit/>
          </a:bodyPr>
          <a:lstStyle/>
          <a:p>
            <a:pPr marL="0" lvl="0" indent="457200" algn="l" rtl="0">
              <a:lnSpc>
                <a:spcPct val="100000"/>
              </a:lnSpc>
              <a:spcBef>
                <a:spcPts val="0"/>
              </a:spcBef>
              <a:spcAft>
                <a:spcPts val="0"/>
              </a:spcAft>
              <a:buNone/>
            </a:pPr>
            <a:endParaRPr sz="2400" b="1" u="sng">
              <a:solidFill>
                <a:srgbClr val="000000"/>
              </a:solidFill>
              <a:latin typeface="Arial"/>
              <a:ea typeface="Arial"/>
              <a:cs typeface="Arial"/>
              <a:sym typeface="Arial"/>
            </a:endParaRPr>
          </a:p>
          <a:p>
            <a:pPr marL="0" lvl="0" indent="457200" algn="l" rtl="0">
              <a:lnSpc>
                <a:spcPct val="100000"/>
              </a:lnSpc>
              <a:spcBef>
                <a:spcPts val="1600"/>
              </a:spcBef>
              <a:spcAft>
                <a:spcPts val="0"/>
              </a:spcAft>
              <a:buNone/>
            </a:pPr>
            <a:r>
              <a:rPr lang="en" sz="2400" b="1" u="sng">
                <a:solidFill>
                  <a:srgbClr val="000000"/>
                </a:solidFill>
                <a:latin typeface="Arial"/>
                <a:ea typeface="Arial"/>
                <a:cs typeface="Arial"/>
                <a:sym typeface="Arial"/>
              </a:rPr>
              <a:t>LCSH authority record		genre form authority record</a:t>
            </a:r>
            <a:endParaRPr sz="2400" b="1" u="sng">
              <a:solidFill>
                <a:srgbClr val="000000"/>
              </a:solidFill>
              <a:latin typeface="Arial"/>
              <a:ea typeface="Arial"/>
              <a:cs typeface="Arial"/>
              <a:sym typeface="Arial"/>
            </a:endParaRPr>
          </a:p>
          <a:p>
            <a:pPr marL="0" lvl="0" indent="457200" algn="l" rtl="0">
              <a:lnSpc>
                <a:spcPct val="100000"/>
              </a:lnSpc>
              <a:spcBef>
                <a:spcPts val="1600"/>
              </a:spcBef>
              <a:spcAft>
                <a:spcPts val="0"/>
              </a:spcAft>
              <a:buNone/>
            </a:pPr>
            <a:r>
              <a:rPr lang="en" sz="2400" b="1">
                <a:solidFill>
                  <a:srgbClr val="000000"/>
                </a:solidFill>
                <a:latin typeface="Arial"/>
                <a:ea typeface="Arial"/>
                <a:cs typeface="Arial"/>
                <a:sym typeface="Arial"/>
              </a:rPr>
              <a:t>1</a:t>
            </a:r>
            <a:r>
              <a:rPr lang="en" sz="2400" b="1">
                <a:solidFill>
                  <a:srgbClr val="FF00FF"/>
                </a:solidFill>
                <a:latin typeface="Arial"/>
                <a:ea typeface="Arial"/>
                <a:cs typeface="Arial"/>
                <a:sym typeface="Arial"/>
              </a:rPr>
              <a:t>50</a:t>
            </a:r>
            <a:r>
              <a:rPr lang="en" sz="2400" b="1">
                <a:solidFill>
                  <a:srgbClr val="000000"/>
                </a:solidFill>
                <a:latin typeface="Arial"/>
                <a:ea typeface="Arial"/>
                <a:cs typeface="Arial"/>
                <a:sym typeface="Arial"/>
              </a:rPr>
              <a:t>  Authorized term			1</a:t>
            </a:r>
            <a:r>
              <a:rPr lang="en" sz="2400" b="1">
                <a:solidFill>
                  <a:srgbClr val="FF00FF"/>
                </a:solidFill>
                <a:latin typeface="Arial"/>
                <a:ea typeface="Arial"/>
                <a:cs typeface="Arial"/>
                <a:sym typeface="Arial"/>
              </a:rPr>
              <a:t>55</a:t>
            </a:r>
            <a:r>
              <a:rPr lang="en" sz="2400" b="1">
                <a:solidFill>
                  <a:srgbClr val="000000"/>
                </a:solidFill>
                <a:latin typeface="Arial"/>
                <a:ea typeface="Arial"/>
                <a:cs typeface="Arial"/>
                <a:sym typeface="Arial"/>
              </a:rPr>
              <a:t>  Authorized term</a:t>
            </a:r>
            <a:endParaRPr sz="2400" b="1">
              <a:solidFill>
                <a:srgbClr val="000000"/>
              </a:solidFill>
              <a:latin typeface="Arial"/>
              <a:ea typeface="Arial"/>
              <a:cs typeface="Arial"/>
              <a:sym typeface="Arial"/>
            </a:endParaRPr>
          </a:p>
          <a:p>
            <a:pPr marL="0" lvl="0" indent="457200" algn="l" rtl="0">
              <a:lnSpc>
                <a:spcPct val="100000"/>
              </a:lnSpc>
              <a:spcBef>
                <a:spcPts val="1600"/>
              </a:spcBef>
              <a:spcAft>
                <a:spcPts val="0"/>
              </a:spcAft>
              <a:buNone/>
            </a:pPr>
            <a:r>
              <a:rPr lang="en" sz="2400" b="1">
                <a:solidFill>
                  <a:srgbClr val="000000"/>
                </a:solidFill>
                <a:latin typeface="Arial"/>
                <a:ea typeface="Arial"/>
                <a:cs typeface="Arial"/>
                <a:sym typeface="Arial"/>
              </a:rPr>
              <a:t>4</a:t>
            </a:r>
            <a:r>
              <a:rPr lang="en" sz="2400" b="1">
                <a:solidFill>
                  <a:srgbClr val="FF00FF"/>
                </a:solidFill>
                <a:latin typeface="Arial"/>
                <a:ea typeface="Arial"/>
                <a:cs typeface="Arial"/>
                <a:sym typeface="Arial"/>
              </a:rPr>
              <a:t>50 </a:t>
            </a:r>
            <a:r>
              <a:rPr lang="en" sz="2400" b="1">
                <a:solidFill>
                  <a:srgbClr val="000000"/>
                </a:solidFill>
                <a:latin typeface="Arial"/>
                <a:ea typeface="Arial"/>
                <a:cs typeface="Arial"/>
                <a:sym typeface="Arial"/>
              </a:rPr>
              <a:t> Used For reference(s)	4</a:t>
            </a:r>
            <a:r>
              <a:rPr lang="en" sz="2400" b="1">
                <a:solidFill>
                  <a:srgbClr val="FF00FF"/>
                </a:solidFill>
                <a:latin typeface="Arial"/>
                <a:ea typeface="Arial"/>
                <a:cs typeface="Arial"/>
                <a:sym typeface="Arial"/>
              </a:rPr>
              <a:t>55</a:t>
            </a:r>
            <a:r>
              <a:rPr lang="en" sz="2400" b="1">
                <a:solidFill>
                  <a:srgbClr val="000000"/>
                </a:solidFill>
                <a:latin typeface="Arial"/>
                <a:ea typeface="Arial"/>
                <a:cs typeface="Arial"/>
                <a:sym typeface="Arial"/>
              </a:rPr>
              <a:t>  </a:t>
            </a:r>
            <a:r>
              <a:rPr lang="en" b="1">
                <a:solidFill>
                  <a:srgbClr val="000000"/>
                </a:solidFill>
                <a:latin typeface="Arial"/>
                <a:ea typeface="Arial"/>
                <a:cs typeface="Arial"/>
                <a:sym typeface="Arial"/>
              </a:rPr>
              <a:t>Used For reference(s)</a:t>
            </a:r>
            <a:endParaRPr b="1">
              <a:solidFill>
                <a:srgbClr val="000000"/>
              </a:solidFill>
              <a:latin typeface="Arial"/>
              <a:ea typeface="Arial"/>
              <a:cs typeface="Arial"/>
              <a:sym typeface="Arial"/>
            </a:endParaRPr>
          </a:p>
          <a:p>
            <a:pPr marL="0" lvl="0" indent="457200" algn="l" rtl="0">
              <a:lnSpc>
                <a:spcPct val="100000"/>
              </a:lnSpc>
              <a:spcBef>
                <a:spcPts val="1600"/>
              </a:spcBef>
              <a:spcAft>
                <a:spcPts val="0"/>
              </a:spcAft>
              <a:buNone/>
            </a:pPr>
            <a:r>
              <a:rPr lang="en" sz="2400" b="1">
                <a:solidFill>
                  <a:srgbClr val="000000"/>
                </a:solidFill>
                <a:latin typeface="Arial"/>
                <a:ea typeface="Arial"/>
                <a:cs typeface="Arial"/>
                <a:sym typeface="Arial"/>
              </a:rPr>
              <a:t>5</a:t>
            </a:r>
            <a:r>
              <a:rPr lang="en" sz="2400" b="1">
                <a:solidFill>
                  <a:srgbClr val="FF00FF"/>
                </a:solidFill>
                <a:latin typeface="Arial"/>
                <a:ea typeface="Arial"/>
                <a:cs typeface="Arial"/>
                <a:sym typeface="Arial"/>
              </a:rPr>
              <a:t>50</a:t>
            </a:r>
            <a:r>
              <a:rPr lang="en" sz="2400" b="1">
                <a:solidFill>
                  <a:srgbClr val="000000"/>
                </a:solidFill>
                <a:latin typeface="Arial"/>
                <a:ea typeface="Arial"/>
                <a:cs typeface="Arial"/>
                <a:sym typeface="Arial"/>
              </a:rPr>
              <a:t>  Related Term and 		5</a:t>
            </a:r>
            <a:r>
              <a:rPr lang="en" sz="2400" b="1">
                <a:solidFill>
                  <a:srgbClr val="FF00FF"/>
                </a:solidFill>
                <a:latin typeface="Arial"/>
                <a:ea typeface="Arial"/>
                <a:cs typeface="Arial"/>
                <a:sym typeface="Arial"/>
              </a:rPr>
              <a:t>55</a:t>
            </a:r>
            <a:r>
              <a:rPr lang="en" sz="2400" b="1">
                <a:solidFill>
                  <a:srgbClr val="000000"/>
                </a:solidFill>
                <a:latin typeface="Arial"/>
                <a:ea typeface="Arial"/>
                <a:cs typeface="Arial"/>
                <a:sym typeface="Arial"/>
              </a:rPr>
              <a:t>  Related Term and</a:t>
            </a:r>
            <a:endParaRPr sz="2400" b="1">
              <a:solidFill>
                <a:srgbClr val="000000"/>
              </a:solidFill>
              <a:latin typeface="Arial"/>
              <a:ea typeface="Arial"/>
              <a:cs typeface="Arial"/>
              <a:sym typeface="Arial"/>
            </a:endParaRPr>
          </a:p>
          <a:p>
            <a:pPr marL="0" lvl="0" indent="457200" algn="l" rtl="0">
              <a:lnSpc>
                <a:spcPct val="100000"/>
              </a:lnSpc>
              <a:spcBef>
                <a:spcPts val="1600"/>
              </a:spcBef>
              <a:spcAft>
                <a:spcPts val="1600"/>
              </a:spcAft>
              <a:buNone/>
            </a:pPr>
            <a:r>
              <a:rPr lang="en" sz="2400" b="1">
                <a:solidFill>
                  <a:srgbClr val="000000"/>
                </a:solidFill>
                <a:latin typeface="Arial"/>
                <a:ea typeface="Arial"/>
                <a:cs typeface="Arial"/>
                <a:sym typeface="Arial"/>
              </a:rPr>
              <a:t>   Broader Term reference(s)	   Broader Term reference(s)</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0"/>
          <p:cNvPicPr preferRelativeResize="0"/>
          <p:nvPr/>
        </p:nvPicPr>
        <p:blipFill>
          <a:blip r:embed="rId3">
            <a:alphaModFix/>
          </a:blip>
          <a:stretch>
            <a:fillRect/>
          </a:stretch>
        </p:blipFill>
        <p:spPr>
          <a:xfrm>
            <a:off x="1652675" y="35825"/>
            <a:ext cx="5330952" cy="5107666"/>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192"/>
          <p:cNvSpPr txBox="1">
            <a:spLocks noGrp="1"/>
          </p:cNvSpPr>
          <p:nvPr>
            <p:ph type="title"/>
          </p:nvPr>
        </p:nvSpPr>
        <p:spPr>
          <a:xfrm>
            <a:off x="311700" y="73175"/>
            <a:ext cx="8520600" cy="5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a:solidFill>
                  <a:srgbClr val="EF6C00"/>
                </a:solidFill>
                <a:latin typeface="Arial"/>
                <a:ea typeface="Arial"/>
                <a:cs typeface="Arial"/>
                <a:sym typeface="Arial"/>
              </a:rPr>
              <a:t>The requirement for literary warrant - (the 670 field)</a:t>
            </a:r>
            <a:endParaRPr sz="2400" u="sng">
              <a:solidFill>
                <a:srgbClr val="EF6C00"/>
              </a:solidFill>
              <a:latin typeface="Arial"/>
              <a:ea typeface="Arial"/>
              <a:cs typeface="Arial"/>
              <a:sym typeface="Arial"/>
            </a:endParaRPr>
          </a:p>
          <a:p>
            <a:pPr marL="0" lvl="0" indent="0" algn="l" rtl="0">
              <a:spcBef>
                <a:spcPts val="1600"/>
              </a:spcBef>
              <a:spcAft>
                <a:spcPts val="0"/>
              </a:spcAft>
              <a:buNone/>
            </a:pPr>
            <a:endParaRPr/>
          </a:p>
        </p:txBody>
      </p:sp>
      <p:sp>
        <p:nvSpPr>
          <p:cNvPr id="1458" name="Google Shape;1458;p192"/>
          <p:cNvSpPr txBox="1">
            <a:spLocks noGrp="1"/>
          </p:cNvSpPr>
          <p:nvPr>
            <p:ph type="body" idx="1"/>
          </p:nvPr>
        </p:nvSpPr>
        <p:spPr>
          <a:xfrm>
            <a:off x="146350" y="648175"/>
            <a:ext cx="8886000" cy="4311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Arial"/>
              <a:buChar char="●"/>
            </a:pPr>
            <a:r>
              <a:rPr lang="en" sz="2400" b="1">
                <a:solidFill>
                  <a:srgbClr val="000000"/>
                </a:solidFill>
                <a:latin typeface="Arial"/>
                <a:ea typeface="Arial"/>
                <a:cs typeface="Arial"/>
                <a:sym typeface="Arial"/>
              </a:rPr>
              <a:t>Thorough research demonstrating that the wording chosen for the proposed term is appropriate is required for all terms</a:t>
            </a:r>
            <a:endParaRPr sz="1100" b="1">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Char char="●"/>
            </a:pPr>
            <a:r>
              <a:rPr lang="en" sz="2400" b="1">
                <a:solidFill>
                  <a:srgbClr val="000000"/>
                </a:solidFill>
                <a:latin typeface="Arial"/>
                <a:ea typeface="Arial"/>
                <a:cs typeface="Arial"/>
                <a:sym typeface="Arial"/>
              </a:rPr>
              <a:t>The purpose of doing authority research and listing the sources consulted, as well as providing information found in those sources in the genre/form authority record, is either to demonstrate the form(s) in which the word or phrase has been found in existing literature, or to document the fact that no information about the term can be found in the reference sources (675 field)</a:t>
            </a:r>
            <a:endParaRPr b="1">
              <a:solidFill>
                <a:srgbClr val="000000"/>
              </a:solidFill>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93"/>
          <p:cNvSpPr txBox="1">
            <a:spLocks noGrp="1"/>
          </p:cNvSpPr>
          <p:nvPr>
            <p:ph type="body" idx="1"/>
          </p:nvPr>
        </p:nvSpPr>
        <p:spPr>
          <a:xfrm>
            <a:off x="157125" y="115225"/>
            <a:ext cx="8820300" cy="47394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r>
              <a:rPr lang="en" sz="2400" b="1">
                <a:solidFill>
                  <a:srgbClr val="000000"/>
                </a:solidFill>
                <a:latin typeface="Arial"/>
                <a:ea typeface="Arial"/>
                <a:cs typeface="Arial"/>
                <a:sym typeface="Arial"/>
              </a:rPr>
              <a:t>The information in the 670 field serves three purposes: </a:t>
            </a:r>
            <a:endParaRPr sz="2400" b="1">
              <a:solidFill>
                <a:srgbClr val="000000"/>
              </a:solidFill>
              <a:latin typeface="Arial"/>
              <a:ea typeface="Arial"/>
              <a:cs typeface="Arial"/>
              <a:sym typeface="Arial"/>
            </a:endParaRPr>
          </a:p>
          <a:p>
            <a:pPr marL="457200" lvl="0" indent="0" algn="l" rtl="0">
              <a:lnSpc>
                <a:spcPct val="100000"/>
              </a:lnSpc>
              <a:spcBef>
                <a:spcPts val="1600"/>
              </a:spcBef>
              <a:spcAft>
                <a:spcPts val="0"/>
              </a:spcAft>
              <a:buNone/>
            </a:pPr>
            <a:r>
              <a:rPr lang="en" sz="2400" b="1">
                <a:solidFill>
                  <a:srgbClr val="000000"/>
                </a:solidFill>
                <a:latin typeface="Arial"/>
                <a:ea typeface="Arial"/>
                <a:cs typeface="Arial"/>
                <a:sym typeface="Arial"/>
              </a:rPr>
              <a:t>(1) to provide an indication of the relationship of the term to the work being cataloged; </a:t>
            </a:r>
            <a:endParaRPr sz="2400" b="1">
              <a:solidFill>
                <a:srgbClr val="000000"/>
              </a:solidFill>
              <a:latin typeface="Arial"/>
              <a:ea typeface="Arial"/>
              <a:cs typeface="Arial"/>
              <a:sym typeface="Arial"/>
            </a:endParaRPr>
          </a:p>
          <a:p>
            <a:pPr marL="457200" lvl="0" indent="0" algn="l" rtl="0">
              <a:lnSpc>
                <a:spcPct val="100000"/>
              </a:lnSpc>
              <a:spcBef>
                <a:spcPts val="1600"/>
              </a:spcBef>
              <a:spcAft>
                <a:spcPts val="0"/>
              </a:spcAft>
              <a:buNone/>
            </a:pPr>
            <a:r>
              <a:rPr lang="en" sz="2400" b="1">
                <a:solidFill>
                  <a:srgbClr val="000000"/>
                </a:solidFill>
                <a:latin typeface="Arial"/>
                <a:ea typeface="Arial"/>
                <a:cs typeface="Arial"/>
                <a:sym typeface="Arial"/>
              </a:rPr>
              <a:t>(2) to provide information on the cataloger’s choice of terminology for the authorized term, the UF and BT references, and the scope note (if provided); and </a:t>
            </a:r>
            <a:endParaRPr sz="2400" b="1">
              <a:solidFill>
                <a:srgbClr val="000000"/>
              </a:solidFill>
              <a:latin typeface="Arial"/>
              <a:ea typeface="Arial"/>
              <a:cs typeface="Arial"/>
              <a:sym typeface="Arial"/>
            </a:endParaRPr>
          </a:p>
          <a:p>
            <a:pPr marL="457200" lvl="0" indent="0" algn="l" rtl="0">
              <a:lnSpc>
                <a:spcPct val="100000"/>
              </a:lnSpc>
              <a:spcBef>
                <a:spcPts val="1600"/>
              </a:spcBef>
              <a:spcAft>
                <a:spcPts val="0"/>
              </a:spcAft>
              <a:buNone/>
            </a:pPr>
            <a:r>
              <a:rPr lang="en" sz="2400" b="1">
                <a:solidFill>
                  <a:srgbClr val="000000"/>
                </a:solidFill>
                <a:latin typeface="Arial"/>
                <a:ea typeface="Arial"/>
                <a:cs typeface="Arial"/>
                <a:sym typeface="Arial"/>
              </a:rPr>
              <a:t>(3) to provide definitions, information on the intended scope and usage of the proposed term, its relationship to, and distinction from, similar existing terms, and any peculiarities or other pertinent information about the term. </a:t>
            </a:r>
            <a:endParaRPr sz="2400" b="1">
              <a:solidFill>
                <a:srgbClr val="000000"/>
              </a:solidFill>
              <a:latin typeface="Arial"/>
              <a:ea typeface="Arial"/>
              <a:cs typeface="Arial"/>
              <a:sym typeface="Arial"/>
            </a:endParaRPr>
          </a:p>
          <a:p>
            <a:pPr marL="457200" lvl="0" indent="0" algn="l" rtl="0">
              <a:lnSpc>
                <a:spcPct val="100000"/>
              </a:lnSpc>
              <a:spcBef>
                <a:spcPts val="1600"/>
              </a:spcBef>
              <a:spcAft>
                <a:spcPts val="0"/>
              </a:spcAft>
              <a:buNone/>
            </a:pPr>
            <a:endParaRPr sz="2400"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endParaRPr b="1">
              <a:solidFill>
                <a:srgbClr val="000000"/>
              </a:solidFill>
              <a:latin typeface="Arial"/>
              <a:ea typeface="Arial"/>
              <a:cs typeface="Arial"/>
              <a:sym typeface="Arial"/>
            </a:endParaRPr>
          </a:p>
          <a:p>
            <a:pPr marL="0" lvl="0" indent="0" algn="l" rtl="0">
              <a:spcBef>
                <a:spcPts val="1600"/>
              </a:spcBef>
              <a:spcAft>
                <a:spcPts val="1600"/>
              </a:spcAft>
              <a:buNone/>
            </a:pPr>
            <a:endParaRPr>
              <a:solidFill>
                <a:srgbClr val="000000"/>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94"/>
          <p:cNvSpPr txBox="1">
            <a:spLocks noGrp="1"/>
          </p:cNvSpPr>
          <p:nvPr>
            <p:ph type="body" idx="1"/>
          </p:nvPr>
        </p:nvSpPr>
        <p:spPr>
          <a:xfrm>
            <a:off x="146650" y="98875"/>
            <a:ext cx="8841300" cy="489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b="1">
                <a:solidFill>
                  <a:srgbClr val="FF0000"/>
                </a:solidFill>
                <a:latin typeface="Arial"/>
                <a:ea typeface="Arial"/>
                <a:cs typeface="Arial"/>
                <a:sym typeface="Arial"/>
              </a:rPr>
              <a:t>lcgft</a:t>
            </a:r>
            <a:r>
              <a:rPr lang="en" sz="2400" b="1">
                <a:solidFill>
                  <a:srgbClr val="000000"/>
                </a:solidFill>
                <a:latin typeface="Arial"/>
                <a:ea typeface="Arial"/>
                <a:cs typeface="Arial"/>
                <a:sym typeface="Arial"/>
              </a:rPr>
              <a:t> is a stand‐alone vocabulary that may be used in conjunction with any subject heading system and any descriptive cataloging code.</a:t>
            </a:r>
            <a:endParaRPr sz="2400"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sz="2400" b="1">
                <a:solidFill>
                  <a:srgbClr val="000000"/>
                </a:solidFill>
                <a:latin typeface="Arial"/>
                <a:ea typeface="Arial"/>
                <a:cs typeface="Arial"/>
                <a:sym typeface="Arial"/>
              </a:rPr>
              <a:t>The terms in included in the lcgft vocabulary may describe the purpose, structure, content, and/or themes of resources.</a:t>
            </a:r>
            <a:endParaRPr sz="2400"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sz="2400" b="1">
                <a:solidFill>
                  <a:srgbClr val="000000"/>
                </a:solidFill>
                <a:latin typeface="Arial"/>
                <a:ea typeface="Arial"/>
                <a:cs typeface="Arial"/>
                <a:sym typeface="Arial"/>
              </a:rPr>
              <a:t>Examples:    </a:t>
            </a:r>
            <a:r>
              <a:rPr lang="en" sz="2400" b="1">
                <a:solidFill>
                  <a:srgbClr val="000000"/>
                </a:solidFill>
                <a:highlight>
                  <a:schemeClr val="lt1"/>
                </a:highlight>
                <a:latin typeface="Arial"/>
                <a:ea typeface="Arial"/>
                <a:cs typeface="Arial"/>
                <a:sym typeface="Arial"/>
              </a:rPr>
              <a:t>“</a:t>
            </a:r>
            <a:r>
              <a:rPr lang="en" sz="2400" b="1">
                <a:solidFill>
                  <a:srgbClr val="9900FF"/>
                </a:solidFill>
                <a:highlight>
                  <a:schemeClr val="lt1"/>
                </a:highlight>
                <a:latin typeface="Arial"/>
                <a:ea typeface="Arial"/>
                <a:cs typeface="Arial"/>
                <a:sym typeface="Arial"/>
              </a:rPr>
              <a:t>picture books</a:t>
            </a:r>
            <a:r>
              <a:rPr lang="en" sz="2400" b="1">
                <a:solidFill>
                  <a:srgbClr val="000000"/>
                </a:solidFill>
                <a:highlight>
                  <a:schemeClr val="lt1"/>
                </a:highlight>
                <a:latin typeface="Arial"/>
                <a:ea typeface="Arial"/>
                <a:cs typeface="Arial"/>
                <a:sym typeface="Arial"/>
              </a:rPr>
              <a:t>” (</a:t>
            </a:r>
            <a:r>
              <a:rPr lang="en" sz="2400" b="1">
                <a:solidFill>
                  <a:srgbClr val="000000"/>
                </a:solidFill>
                <a:latin typeface="Arial"/>
                <a:ea typeface="Arial"/>
                <a:cs typeface="Arial"/>
                <a:sym typeface="Arial"/>
              </a:rPr>
              <a:t>purpose) </a:t>
            </a:r>
            <a:endParaRPr sz="2400" b="1">
              <a:solidFill>
                <a:srgbClr val="000000"/>
              </a:solidFill>
              <a:latin typeface="Arial"/>
              <a:ea typeface="Arial"/>
              <a:cs typeface="Arial"/>
              <a:sym typeface="Arial"/>
            </a:endParaRPr>
          </a:p>
          <a:p>
            <a:pPr marL="1371600" lvl="0" indent="457200" algn="l" rtl="0">
              <a:lnSpc>
                <a:spcPct val="100000"/>
              </a:lnSpc>
              <a:spcBef>
                <a:spcPts val="1600"/>
              </a:spcBef>
              <a:spcAft>
                <a:spcPts val="0"/>
              </a:spcAft>
              <a:buNone/>
            </a:pPr>
            <a:r>
              <a:rPr lang="en" sz="2400" b="1">
                <a:solidFill>
                  <a:srgbClr val="000000"/>
                </a:solidFill>
                <a:latin typeface="Arial"/>
                <a:ea typeface="Arial"/>
                <a:cs typeface="Arial"/>
                <a:sym typeface="Arial"/>
              </a:rPr>
              <a:t>“</a:t>
            </a:r>
            <a:r>
              <a:rPr lang="en" sz="2400" b="1">
                <a:solidFill>
                  <a:srgbClr val="9900FF"/>
                </a:solidFill>
                <a:latin typeface="Arial"/>
                <a:ea typeface="Arial"/>
                <a:cs typeface="Arial"/>
                <a:sym typeface="Arial"/>
              </a:rPr>
              <a:t>dictionaries</a:t>
            </a:r>
            <a:r>
              <a:rPr lang="en" sz="2400" b="1">
                <a:solidFill>
                  <a:srgbClr val="000000"/>
                </a:solidFill>
                <a:latin typeface="Arial"/>
                <a:ea typeface="Arial"/>
                <a:cs typeface="Arial"/>
                <a:sym typeface="Arial"/>
              </a:rPr>
              <a:t>” (structure) </a:t>
            </a:r>
            <a:endParaRPr sz="2400" b="1">
              <a:solidFill>
                <a:srgbClr val="000000"/>
              </a:solidFill>
              <a:latin typeface="Arial"/>
              <a:ea typeface="Arial"/>
              <a:cs typeface="Arial"/>
              <a:sym typeface="Arial"/>
            </a:endParaRPr>
          </a:p>
          <a:p>
            <a:pPr marL="1371600" lvl="0" indent="457200" algn="l" rtl="0">
              <a:lnSpc>
                <a:spcPct val="100000"/>
              </a:lnSpc>
              <a:spcBef>
                <a:spcPts val="1600"/>
              </a:spcBef>
              <a:spcAft>
                <a:spcPts val="0"/>
              </a:spcAft>
              <a:buNone/>
            </a:pPr>
            <a:r>
              <a:rPr lang="en" sz="2400" b="1">
                <a:solidFill>
                  <a:srgbClr val="000000"/>
                </a:solidFill>
                <a:latin typeface="Arial"/>
                <a:ea typeface="Arial"/>
                <a:cs typeface="Arial"/>
                <a:sym typeface="Arial"/>
              </a:rPr>
              <a:t>“</a:t>
            </a:r>
            <a:r>
              <a:rPr lang="en" sz="2400" b="1">
                <a:solidFill>
                  <a:srgbClr val="9900FF"/>
                </a:solidFill>
                <a:latin typeface="Arial"/>
                <a:ea typeface="Arial"/>
                <a:cs typeface="Arial"/>
                <a:sym typeface="Arial"/>
              </a:rPr>
              <a:t>poetry</a:t>
            </a:r>
            <a:r>
              <a:rPr lang="en" sz="2400" b="1">
                <a:solidFill>
                  <a:srgbClr val="000000"/>
                </a:solidFill>
                <a:latin typeface="Arial"/>
                <a:ea typeface="Arial"/>
                <a:cs typeface="Arial"/>
                <a:sym typeface="Arial"/>
              </a:rPr>
              <a:t>” (content)</a:t>
            </a:r>
            <a:endParaRPr sz="2400" b="1">
              <a:solidFill>
                <a:srgbClr val="000000"/>
              </a:solidFill>
              <a:latin typeface="Arial"/>
              <a:ea typeface="Arial"/>
              <a:cs typeface="Arial"/>
              <a:sym typeface="Arial"/>
            </a:endParaRPr>
          </a:p>
          <a:p>
            <a:pPr marL="1371600" lvl="0" indent="457200" algn="l" rtl="0">
              <a:lnSpc>
                <a:spcPct val="100000"/>
              </a:lnSpc>
              <a:spcBef>
                <a:spcPts val="1600"/>
              </a:spcBef>
              <a:spcAft>
                <a:spcPts val="0"/>
              </a:spcAft>
              <a:buNone/>
            </a:pPr>
            <a:r>
              <a:rPr lang="en" sz="2400" b="1">
                <a:solidFill>
                  <a:srgbClr val="000000"/>
                </a:solidFill>
                <a:latin typeface="Arial"/>
                <a:ea typeface="Arial"/>
                <a:cs typeface="Arial"/>
                <a:sym typeface="Arial"/>
              </a:rPr>
              <a:t>“</a:t>
            </a:r>
            <a:r>
              <a:rPr lang="en" sz="2400" b="1">
                <a:solidFill>
                  <a:srgbClr val="9900FF"/>
                </a:solidFill>
                <a:latin typeface="Arial"/>
                <a:ea typeface="Arial"/>
                <a:cs typeface="Arial"/>
                <a:sym typeface="Arial"/>
              </a:rPr>
              <a:t>romance fiction</a:t>
            </a:r>
            <a:r>
              <a:rPr lang="en" sz="2400" b="1">
                <a:solidFill>
                  <a:srgbClr val="000000"/>
                </a:solidFill>
                <a:latin typeface="Arial"/>
                <a:ea typeface="Arial"/>
                <a:cs typeface="Arial"/>
                <a:sym typeface="Arial"/>
              </a:rPr>
              <a:t>” (themes)</a:t>
            </a:r>
            <a:endParaRPr sz="2400" b="1">
              <a:solidFill>
                <a:srgbClr val="000000"/>
              </a:solidFill>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95"/>
          <p:cNvSpPr txBox="1">
            <a:spLocks noGrp="1"/>
          </p:cNvSpPr>
          <p:nvPr>
            <p:ph type="title"/>
          </p:nvPr>
        </p:nvSpPr>
        <p:spPr>
          <a:xfrm>
            <a:off x="311700" y="73175"/>
            <a:ext cx="8520600" cy="9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u="sng">
                <a:solidFill>
                  <a:srgbClr val="0000FF"/>
                </a:solidFill>
                <a:latin typeface="Arial"/>
                <a:ea typeface="Arial"/>
                <a:cs typeface="Arial"/>
                <a:sym typeface="Arial"/>
              </a:rPr>
              <a:t>l</a:t>
            </a:r>
            <a:r>
              <a:rPr lang="en" sz="2400" u="sng">
                <a:solidFill>
                  <a:srgbClr val="0000FF"/>
                </a:solidFill>
                <a:latin typeface="Arial"/>
                <a:ea typeface="Arial"/>
                <a:cs typeface="Arial"/>
                <a:sym typeface="Arial"/>
              </a:rPr>
              <a:t>cgft</a:t>
            </a:r>
            <a:r>
              <a:rPr lang="en" sz="2400" b="0" u="sng">
                <a:latin typeface="Arial"/>
                <a:ea typeface="Arial"/>
                <a:cs typeface="Arial"/>
                <a:sym typeface="Arial"/>
              </a:rPr>
              <a:t> terms are divided into several different categories</a:t>
            </a:r>
            <a:endParaRPr sz="2400"/>
          </a:p>
        </p:txBody>
      </p:sp>
      <p:sp>
        <p:nvSpPr>
          <p:cNvPr id="1474" name="Google Shape;1474;p195"/>
          <p:cNvSpPr txBox="1">
            <a:spLocks noGrp="1"/>
          </p:cNvSpPr>
          <p:nvPr>
            <p:ph type="body" idx="1"/>
          </p:nvPr>
        </p:nvSpPr>
        <p:spPr>
          <a:xfrm>
            <a:off x="135900" y="736375"/>
            <a:ext cx="8907000" cy="4181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000000"/>
                </a:solidFill>
                <a:latin typeface="Arial"/>
                <a:ea typeface="Arial"/>
                <a:cs typeface="Arial"/>
                <a:sym typeface="Arial"/>
              </a:rPr>
              <a:t>Artistic and visual works (paintings, sculptures, etc.)</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Cartographic materials (maps, atlases)</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General terms (dictionaries, encyclopedias, etc.) </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Law materials </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Literature terms (fiction, drama, poetry, comics)</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Moving images (films and television programs)</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Music </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Non-musical sound recordings (primarily radio programs, audiobooks) </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00"/>
                </a:solidFill>
                <a:latin typeface="Arial"/>
                <a:ea typeface="Arial"/>
                <a:cs typeface="Arial"/>
                <a:sym typeface="Arial"/>
              </a:rPr>
              <a:t>Religious materials </a:t>
            </a:r>
            <a:endParaRPr b="1">
              <a:solidFill>
                <a:srgbClr val="000000"/>
              </a:solidFill>
              <a:latin typeface="Arial"/>
              <a:ea typeface="Arial"/>
              <a:cs typeface="Arial"/>
              <a:sym typeface="Arial"/>
            </a:endParaRPr>
          </a:p>
          <a:p>
            <a:pPr marL="0" lvl="0" indent="0" algn="l" rtl="0">
              <a:lnSpc>
                <a:spcPct val="100000"/>
              </a:lnSpc>
              <a:spcBef>
                <a:spcPts val="1600"/>
              </a:spcBef>
              <a:spcAft>
                <a:spcPts val="0"/>
              </a:spcAft>
              <a:buNone/>
            </a:pPr>
            <a:endParaRPr b="1">
              <a:solidFill>
                <a:srgbClr val="000000"/>
              </a:solidFill>
              <a:latin typeface="Arial"/>
              <a:ea typeface="Arial"/>
              <a:cs typeface="Arial"/>
              <a:sym typeface="Arial"/>
            </a:endParaRPr>
          </a:p>
          <a:p>
            <a:pPr marL="0" lvl="0" indent="0" algn="l" rtl="0">
              <a:spcBef>
                <a:spcPts val="1600"/>
              </a:spcBef>
              <a:spcAft>
                <a:spcPts val="1600"/>
              </a:spcAft>
              <a:buNone/>
            </a:pPr>
            <a:endParaRPr>
              <a:solidFill>
                <a:srgbClr val="000000"/>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96"/>
          <p:cNvSpPr txBox="1">
            <a:spLocks noGrp="1"/>
          </p:cNvSpPr>
          <p:nvPr>
            <p:ph type="title"/>
          </p:nvPr>
        </p:nvSpPr>
        <p:spPr>
          <a:xfrm>
            <a:off x="311700" y="180400"/>
            <a:ext cx="8520600" cy="59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a:latin typeface="Arial"/>
                <a:ea typeface="Arial"/>
                <a:cs typeface="Arial"/>
                <a:sym typeface="Arial"/>
              </a:rPr>
              <a:t>Structure of a basic </a:t>
            </a:r>
            <a:r>
              <a:rPr lang="en" sz="2400" u="sng">
                <a:solidFill>
                  <a:srgbClr val="9900FF"/>
                </a:solidFill>
                <a:latin typeface="Arial"/>
                <a:ea typeface="Arial"/>
                <a:cs typeface="Arial"/>
                <a:sym typeface="Arial"/>
              </a:rPr>
              <a:t>lcgft</a:t>
            </a:r>
            <a:r>
              <a:rPr lang="en" sz="2400" u="sng">
                <a:latin typeface="Arial"/>
                <a:ea typeface="Arial"/>
                <a:cs typeface="Arial"/>
                <a:sym typeface="Arial"/>
              </a:rPr>
              <a:t> genre authority record</a:t>
            </a:r>
            <a:endParaRPr sz="2400" u="sng">
              <a:latin typeface="Arial"/>
              <a:ea typeface="Arial"/>
              <a:cs typeface="Arial"/>
              <a:sym typeface="Arial"/>
            </a:endParaRPr>
          </a:p>
          <a:p>
            <a:pPr marL="0" lvl="0" indent="0" algn="l" rtl="0">
              <a:spcBef>
                <a:spcPts val="0"/>
              </a:spcBef>
              <a:spcAft>
                <a:spcPts val="0"/>
              </a:spcAft>
              <a:buNone/>
            </a:pPr>
            <a:endParaRPr/>
          </a:p>
        </p:txBody>
      </p:sp>
      <p:sp>
        <p:nvSpPr>
          <p:cNvPr id="1480" name="Google Shape;1480;p196"/>
          <p:cNvSpPr txBox="1">
            <a:spLocks noGrp="1"/>
          </p:cNvSpPr>
          <p:nvPr>
            <p:ph type="body" idx="1"/>
          </p:nvPr>
        </p:nvSpPr>
        <p:spPr>
          <a:xfrm>
            <a:off x="311700" y="777425"/>
            <a:ext cx="8520600" cy="4176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u="sng">
                <a:solidFill>
                  <a:srgbClr val="E69138"/>
                </a:solidFill>
                <a:latin typeface="Arial"/>
                <a:ea typeface="Arial"/>
                <a:cs typeface="Arial"/>
                <a:sym typeface="Arial"/>
              </a:rPr>
              <a:t>Fixed field</a:t>
            </a:r>
            <a:r>
              <a:rPr lang="en" b="1" u="sng">
                <a:solidFill>
                  <a:srgbClr val="595959"/>
                </a:solidFill>
                <a:latin typeface="Arial"/>
                <a:ea typeface="Arial"/>
                <a:cs typeface="Arial"/>
                <a:sym typeface="Arial"/>
              </a:rPr>
              <a:t>						</a:t>
            </a:r>
            <a:r>
              <a:rPr lang="en" b="1" u="sng">
                <a:solidFill>
                  <a:srgbClr val="FF00FF"/>
                </a:solidFill>
                <a:latin typeface="Arial"/>
                <a:ea typeface="Arial"/>
                <a:cs typeface="Arial"/>
                <a:sym typeface="Arial"/>
              </a:rPr>
              <a:t>Control number</a:t>
            </a:r>
            <a:r>
              <a:rPr lang="en" b="1" u="sng">
                <a:solidFill>
                  <a:srgbClr val="595959"/>
                </a:solidFill>
                <a:latin typeface="Arial"/>
                <a:ea typeface="Arial"/>
                <a:cs typeface="Arial"/>
                <a:sym typeface="Arial"/>
              </a:rPr>
              <a:t>			</a:t>
            </a:r>
            <a:endParaRPr b="1" u="sng">
              <a:solidFill>
                <a:srgbClr val="595959"/>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E69138"/>
                </a:solidFill>
                <a:highlight>
                  <a:srgbClr val="FEFEFE"/>
                </a:highlight>
                <a:latin typeface="Arial"/>
                <a:ea typeface="Arial"/>
                <a:cs typeface="Arial"/>
                <a:sym typeface="Arial"/>
              </a:rPr>
              <a:t>008/11</a:t>
            </a:r>
            <a:r>
              <a:rPr lang="en" b="1">
                <a:solidFill>
                  <a:srgbClr val="333333"/>
                </a:solidFill>
                <a:highlight>
                  <a:srgbClr val="FEFEFE"/>
                </a:highlight>
                <a:latin typeface="Arial"/>
                <a:ea typeface="Arial"/>
                <a:cs typeface="Arial"/>
                <a:sym typeface="Arial"/>
              </a:rPr>
              <a:t> </a:t>
            </a:r>
            <a:r>
              <a:rPr lang="en" b="1">
                <a:solidFill>
                  <a:srgbClr val="FF0000"/>
                </a:solidFill>
                <a:highlight>
                  <a:srgbClr val="FEFEFE"/>
                </a:highlight>
                <a:latin typeface="Arial"/>
                <a:ea typeface="Arial"/>
                <a:cs typeface="Arial"/>
                <a:sym typeface="Arial"/>
              </a:rPr>
              <a:t>z</a:t>
            </a:r>
            <a:r>
              <a:rPr lang="en" b="1">
                <a:solidFill>
                  <a:srgbClr val="333333"/>
                </a:solidFill>
                <a:highlight>
                  <a:srgbClr val="FEFEFE"/>
                </a:highlight>
                <a:latin typeface="Arial"/>
                <a:ea typeface="Arial"/>
                <a:cs typeface="Arial"/>
                <a:sym typeface="Arial"/>
              </a:rPr>
              <a:t>	</a:t>
            </a:r>
            <a:r>
              <a:rPr lang="en">
                <a:solidFill>
                  <a:srgbClr val="333333"/>
                </a:solidFill>
                <a:highlight>
                  <a:srgbClr val="FEFEFE"/>
                </a:highlight>
                <a:latin typeface="Arial"/>
                <a:ea typeface="Arial"/>
                <a:cs typeface="Arial"/>
                <a:sym typeface="Arial"/>
              </a:rPr>
              <a:t>				</a:t>
            </a:r>
            <a:r>
              <a:rPr lang="en" b="1" u="sng">
                <a:solidFill>
                  <a:srgbClr val="595959"/>
                </a:solidFill>
                <a:latin typeface="Arial"/>
                <a:ea typeface="Arial"/>
                <a:cs typeface="Arial"/>
                <a:sym typeface="Arial"/>
              </a:rPr>
              <a:t>		</a:t>
            </a:r>
            <a:r>
              <a:rPr lang="en" b="1">
                <a:solidFill>
                  <a:srgbClr val="FF00FF"/>
                </a:solidFill>
                <a:latin typeface="Arial"/>
                <a:ea typeface="Arial"/>
                <a:cs typeface="Arial"/>
                <a:sym typeface="Arial"/>
              </a:rPr>
              <a:t>010 </a:t>
            </a:r>
            <a:r>
              <a:rPr lang="en" b="1">
                <a:solidFill>
                  <a:srgbClr val="595959"/>
                </a:solidFill>
                <a:latin typeface="Arial"/>
                <a:ea typeface="Arial"/>
                <a:cs typeface="Arial"/>
                <a:sym typeface="Arial"/>
              </a:rPr>
              <a:t>  </a:t>
            </a:r>
            <a:r>
              <a:rPr lang="en" b="1">
                <a:solidFill>
                  <a:srgbClr val="FF0000"/>
                </a:solidFill>
                <a:highlight>
                  <a:schemeClr val="lt1"/>
                </a:highlight>
                <a:latin typeface="Arial"/>
                <a:ea typeface="Arial"/>
                <a:cs typeface="Arial"/>
                <a:sym typeface="Arial"/>
              </a:rPr>
              <a:t>gf     </a:t>
            </a:r>
            <a:endParaRPr b="1">
              <a:solidFill>
                <a:srgbClr val="595959"/>
              </a:solidFill>
              <a:latin typeface="Arial"/>
              <a:ea typeface="Arial"/>
              <a:cs typeface="Arial"/>
              <a:sym typeface="Arial"/>
            </a:endParaRPr>
          </a:p>
          <a:p>
            <a:pPr marL="0" lvl="0" indent="0" algn="l" rtl="0">
              <a:lnSpc>
                <a:spcPct val="100000"/>
              </a:lnSpc>
              <a:spcBef>
                <a:spcPts val="1600"/>
              </a:spcBef>
              <a:spcAft>
                <a:spcPts val="0"/>
              </a:spcAft>
              <a:buNone/>
            </a:pPr>
            <a:r>
              <a:rPr lang="en" b="1" u="sng">
                <a:solidFill>
                  <a:srgbClr val="0000FF"/>
                </a:solidFill>
                <a:latin typeface="Arial"/>
                <a:ea typeface="Arial"/>
                <a:cs typeface="Arial"/>
                <a:sym typeface="Arial"/>
              </a:rPr>
              <a:t>Data fields</a:t>
            </a:r>
            <a:endParaRPr b="1" u="sng">
              <a:solidFill>
                <a:srgbClr val="0000FF"/>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FF"/>
                </a:solidFill>
                <a:latin typeface="Arial"/>
                <a:ea typeface="Arial"/>
                <a:cs typeface="Arial"/>
                <a:sym typeface="Arial"/>
              </a:rPr>
              <a:t>040   </a:t>
            </a:r>
            <a:r>
              <a:rPr lang="en" b="1">
                <a:solidFill>
                  <a:srgbClr val="0000FF"/>
                </a:solidFill>
                <a:highlight>
                  <a:srgbClr val="FFFF00"/>
                </a:highlight>
                <a:latin typeface="Arial"/>
                <a:ea typeface="Arial"/>
                <a:cs typeface="Arial"/>
                <a:sym typeface="Arial"/>
              </a:rPr>
              <a:t>$f </a:t>
            </a:r>
            <a:r>
              <a:rPr lang="en" b="1">
                <a:solidFill>
                  <a:srgbClr val="FF0000"/>
                </a:solidFill>
                <a:latin typeface="Arial"/>
                <a:ea typeface="Arial"/>
                <a:cs typeface="Arial"/>
                <a:sym typeface="Arial"/>
              </a:rPr>
              <a:t>lcgft</a:t>
            </a:r>
            <a:endParaRPr b="1">
              <a:solidFill>
                <a:srgbClr val="FF0000"/>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FF"/>
                </a:solidFill>
                <a:latin typeface="Arial"/>
                <a:ea typeface="Arial"/>
                <a:cs typeface="Arial"/>
                <a:sym typeface="Arial"/>
              </a:rPr>
              <a:t>155</a:t>
            </a:r>
            <a:r>
              <a:rPr lang="en" b="1">
                <a:solidFill>
                  <a:srgbClr val="595959"/>
                </a:solidFill>
                <a:latin typeface="Arial"/>
                <a:ea typeface="Arial"/>
                <a:cs typeface="Arial"/>
                <a:sym typeface="Arial"/>
              </a:rPr>
              <a:t>    Authorized term</a:t>
            </a:r>
            <a:endParaRPr b="1">
              <a:solidFill>
                <a:srgbClr val="595959"/>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FF"/>
                </a:solidFill>
                <a:latin typeface="Arial"/>
                <a:ea typeface="Arial"/>
                <a:cs typeface="Arial"/>
                <a:sym typeface="Arial"/>
              </a:rPr>
              <a:t>455</a:t>
            </a:r>
            <a:r>
              <a:rPr lang="en" b="1">
                <a:solidFill>
                  <a:srgbClr val="595959"/>
                </a:solidFill>
                <a:latin typeface="Arial"/>
                <a:ea typeface="Arial"/>
                <a:cs typeface="Arial"/>
                <a:sym typeface="Arial"/>
              </a:rPr>
              <a:t>    Used For reference(s)</a:t>
            </a:r>
            <a:endParaRPr b="1">
              <a:solidFill>
                <a:srgbClr val="595959"/>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FF"/>
                </a:solidFill>
                <a:latin typeface="Arial"/>
                <a:ea typeface="Arial"/>
                <a:cs typeface="Arial"/>
                <a:sym typeface="Arial"/>
              </a:rPr>
              <a:t>555</a:t>
            </a:r>
            <a:r>
              <a:rPr lang="en" b="1">
                <a:solidFill>
                  <a:srgbClr val="595959"/>
                </a:solidFill>
                <a:latin typeface="Arial"/>
                <a:ea typeface="Arial"/>
                <a:cs typeface="Arial"/>
                <a:sym typeface="Arial"/>
              </a:rPr>
              <a:t>    Related Term and Broader Term reference(s)</a:t>
            </a:r>
            <a:endParaRPr b="1">
              <a:solidFill>
                <a:srgbClr val="595959"/>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0000FF"/>
                </a:solidFill>
                <a:latin typeface="Arial"/>
                <a:ea typeface="Arial"/>
                <a:cs typeface="Arial"/>
                <a:sym typeface="Arial"/>
              </a:rPr>
              <a:t>670</a:t>
            </a:r>
            <a:r>
              <a:rPr lang="en" b="1">
                <a:solidFill>
                  <a:srgbClr val="595959"/>
                </a:solidFill>
                <a:latin typeface="Arial"/>
                <a:ea typeface="Arial"/>
                <a:cs typeface="Arial"/>
                <a:sym typeface="Arial"/>
              </a:rPr>
              <a:t>’s Literary warrant</a:t>
            </a:r>
            <a:endParaRPr b="1">
              <a:solidFill>
                <a:srgbClr val="595959"/>
              </a:solidFill>
              <a:latin typeface="Arial"/>
              <a:ea typeface="Arial"/>
              <a:cs typeface="Arial"/>
              <a:sym typeface="Arial"/>
            </a:endParaRPr>
          </a:p>
          <a:p>
            <a:pPr marL="0" lvl="0" indent="0" algn="l" rtl="0">
              <a:lnSpc>
                <a:spcPct val="100000"/>
              </a:lnSpc>
              <a:spcBef>
                <a:spcPts val="1600"/>
              </a:spcBef>
              <a:spcAft>
                <a:spcPts val="0"/>
              </a:spcAft>
              <a:buNone/>
            </a:pPr>
            <a:r>
              <a:rPr lang="en" b="1">
                <a:solidFill>
                  <a:srgbClr val="595959"/>
                </a:solidFill>
                <a:latin typeface="Arial"/>
                <a:ea typeface="Arial"/>
                <a:cs typeface="Arial"/>
                <a:sym typeface="Arial"/>
              </a:rPr>
              <a:t>May also contain </a:t>
            </a:r>
            <a:r>
              <a:rPr lang="en" b="1">
                <a:solidFill>
                  <a:srgbClr val="0000FF"/>
                </a:solidFill>
                <a:latin typeface="Arial"/>
                <a:ea typeface="Arial"/>
                <a:cs typeface="Arial"/>
                <a:sym typeface="Arial"/>
              </a:rPr>
              <a:t>675, 680</a:t>
            </a:r>
            <a:r>
              <a:rPr lang="en" b="1">
                <a:solidFill>
                  <a:srgbClr val="595959"/>
                </a:solidFill>
                <a:latin typeface="Arial"/>
                <a:ea typeface="Arial"/>
                <a:cs typeface="Arial"/>
                <a:sym typeface="Arial"/>
              </a:rPr>
              <a:t>, and </a:t>
            </a:r>
            <a:r>
              <a:rPr lang="en" b="1">
                <a:solidFill>
                  <a:srgbClr val="0000FF"/>
                </a:solidFill>
                <a:latin typeface="Arial"/>
                <a:ea typeface="Arial"/>
                <a:cs typeface="Arial"/>
                <a:sym typeface="Arial"/>
              </a:rPr>
              <a:t>681</a:t>
            </a:r>
            <a:r>
              <a:rPr lang="en" b="1">
                <a:solidFill>
                  <a:srgbClr val="595959"/>
                </a:solidFill>
                <a:latin typeface="Arial"/>
                <a:ea typeface="Arial"/>
                <a:cs typeface="Arial"/>
                <a:sym typeface="Arial"/>
              </a:rPr>
              <a:t>.</a:t>
            </a:r>
            <a:endParaRPr b="1">
              <a:solidFill>
                <a:srgbClr val="595959"/>
              </a:solidFill>
              <a:latin typeface="Arial"/>
              <a:ea typeface="Arial"/>
              <a:cs typeface="Arial"/>
              <a:sym typeface="Arial"/>
            </a:endParaRPr>
          </a:p>
          <a:p>
            <a:pPr marL="0" lvl="0" indent="0" algn="l" rtl="0">
              <a:lnSpc>
                <a:spcPct val="100000"/>
              </a:lnSpc>
              <a:spcBef>
                <a:spcPts val="1600"/>
              </a:spcBef>
              <a:spcAft>
                <a:spcPts val="0"/>
              </a:spcAft>
              <a:buNone/>
            </a:pPr>
            <a:endParaRPr>
              <a:solidFill>
                <a:srgbClr val="595959"/>
              </a:solidFill>
              <a:latin typeface="Arial"/>
              <a:ea typeface="Arial"/>
              <a:cs typeface="Arial"/>
              <a:sym typeface="Arial"/>
            </a:endParaRPr>
          </a:p>
          <a:p>
            <a:pPr marL="0" lvl="0" indent="0" algn="l" rtl="0">
              <a:spcBef>
                <a:spcPts val="1600"/>
              </a:spcBef>
              <a:spcAft>
                <a:spcPts val="1600"/>
              </a:spcAft>
              <a:buNone/>
            </a:pPr>
            <a:endParaRPr/>
          </a:p>
        </p:txBody>
      </p:sp>
      <p:sp>
        <p:nvSpPr>
          <p:cNvPr id="1481" name="Google Shape;1481;p196"/>
          <p:cNvSpPr/>
          <p:nvPr/>
        </p:nvSpPr>
        <p:spPr>
          <a:xfrm>
            <a:off x="1477550" y="1282375"/>
            <a:ext cx="1338000" cy="418200"/>
          </a:xfrm>
          <a:prstGeom prst="leftArrow">
            <a:avLst>
              <a:gd name="adj1" fmla="val 50000"/>
              <a:gd name="adj2" fmla="val 50000"/>
            </a:avLst>
          </a:prstGeom>
          <a:solidFill>
            <a:srgbClr val="EF6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6"/>
          <p:cNvSpPr/>
          <p:nvPr/>
        </p:nvSpPr>
        <p:spPr>
          <a:xfrm>
            <a:off x="5003200" y="1282375"/>
            <a:ext cx="1338000" cy="418200"/>
          </a:xfrm>
          <a:prstGeom prst="leftArrow">
            <a:avLst>
              <a:gd name="adj1" fmla="val 50000"/>
              <a:gd name="adj2" fmla="val 50000"/>
            </a:avLst>
          </a:prstGeom>
          <a:solidFill>
            <a:srgbClr val="EF6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6"/>
          <p:cNvSpPr/>
          <p:nvPr/>
        </p:nvSpPr>
        <p:spPr>
          <a:xfrm>
            <a:off x="1866900" y="2271125"/>
            <a:ext cx="1338000" cy="418200"/>
          </a:xfrm>
          <a:prstGeom prst="leftArrow">
            <a:avLst>
              <a:gd name="adj1" fmla="val 50000"/>
              <a:gd name="adj2" fmla="val 50000"/>
            </a:avLst>
          </a:prstGeom>
          <a:solidFill>
            <a:srgbClr val="EF6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97"/>
          <p:cNvSpPr txBox="1">
            <a:spLocks noGrp="1"/>
          </p:cNvSpPr>
          <p:nvPr>
            <p:ph type="title"/>
          </p:nvPr>
        </p:nvSpPr>
        <p:spPr>
          <a:xfrm>
            <a:off x="311700" y="0"/>
            <a:ext cx="8520600" cy="62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u="sng">
                <a:latin typeface="Arial"/>
                <a:ea typeface="Arial"/>
                <a:cs typeface="Arial"/>
                <a:sym typeface="Arial"/>
              </a:rPr>
              <a:t>Authority record for “Picture books”</a:t>
            </a:r>
            <a:endParaRPr sz="3000" u="sng">
              <a:latin typeface="Arial"/>
              <a:ea typeface="Arial"/>
              <a:cs typeface="Arial"/>
              <a:sym typeface="Arial"/>
            </a:endParaRPr>
          </a:p>
          <a:p>
            <a:pPr marL="0" lvl="0" indent="0" algn="l" rtl="0">
              <a:spcBef>
                <a:spcPts val="0"/>
              </a:spcBef>
              <a:spcAft>
                <a:spcPts val="0"/>
              </a:spcAft>
              <a:buNone/>
            </a:pPr>
            <a:endParaRPr/>
          </a:p>
        </p:txBody>
      </p:sp>
      <p:sp>
        <p:nvSpPr>
          <p:cNvPr id="1489" name="Google Shape;1489;p197"/>
          <p:cNvSpPr txBox="1">
            <a:spLocks noGrp="1"/>
          </p:cNvSpPr>
          <p:nvPr>
            <p:ph type="body" idx="1"/>
          </p:nvPr>
        </p:nvSpPr>
        <p:spPr>
          <a:xfrm>
            <a:off x="311700" y="872075"/>
            <a:ext cx="8520600" cy="405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0000"/>
                </a:solidFill>
                <a:highlight>
                  <a:schemeClr val="lt1"/>
                </a:highlight>
                <a:latin typeface="Arial"/>
                <a:ea typeface="Arial"/>
                <a:cs typeface="Arial"/>
                <a:sym typeface="Arial"/>
              </a:rPr>
              <a:t>010__</a:t>
            </a:r>
            <a:r>
              <a:rPr lang="en" sz="3000" b="1">
                <a:solidFill>
                  <a:srgbClr val="000000"/>
                </a:solidFill>
                <a:highlight>
                  <a:schemeClr val="lt1"/>
                </a:highlight>
                <a:latin typeface="Arial"/>
                <a:ea typeface="Arial"/>
                <a:cs typeface="Arial"/>
                <a:sym typeface="Arial"/>
              </a:rPr>
              <a:t> |a </a:t>
            </a:r>
            <a:r>
              <a:rPr lang="en" sz="3000">
                <a:solidFill>
                  <a:srgbClr val="000000"/>
                </a:solidFill>
                <a:highlight>
                  <a:srgbClr val="FFFF00"/>
                </a:highlight>
                <a:latin typeface="Arial"/>
                <a:ea typeface="Arial"/>
                <a:cs typeface="Arial"/>
                <a:sym typeface="Arial"/>
              </a:rPr>
              <a:t>gf</a:t>
            </a:r>
            <a:r>
              <a:rPr lang="en" sz="3000">
                <a:solidFill>
                  <a:srgbClr val="000000"/>
                </a:solidFill>
                <a:highlight>
                  <a:schemeClr val="lt1"/>
                </a:highlight>
                <a:latin typeface="Arial"/>
                <a:ea typeface="Arial"/>
                <a:cs typeface="Arial"/>
                <a:sym typeface="Arial"/>
              </a:rPr>
              <a:t>2016026096</a:t>
            </a:r>
            <a:r>
              <a:rPr lang="en" sz="3000" b="1">
                <a:solidFill>
                  <a:srgbClr val="000000"/>
                </a:solidFill>
                <a:highlight>
                  <a:schemeClr val="lt1"/>
                </a:highlight>
                <a:latin typeface="Arial"/>
                <a:ea typeface="Arial"/>
                <a:cs typeface="Arial"/>
                <a:sym typeface="Arial"/>
              </a:rPr>
              <a:t>035</a:t>
            </a:r>
            <a:endParaRPr sz="3000" b="1">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r>
              <a:rPr lang="en" sz="3000">
                <a:solidFill>
                  <a:srgbClr val="000000"/>
                </a:solidFill>
                <a:highlight>
                  <a:schemeClr val="lt1"/>
                </a:highlight>
                <a:latin typeface="Arial"/>
                <a:ea typeface="Arial"/>
                <a:cs typeface="Arial"/>
                <a:sym typeface="Arial"/>
              </a:rPr>
              <a:t>035__</a:t>
            </a:r>
            <a:r>
              <a:rPr lang="en" sz="3000" b="1">
                <a:solidFill>
                  <a:srgbClr val="000000"/>
                </a:solidFill>
                <a:highlight>
                  <a:schemeClr val="lt1"/>
                </a:highlight>
                <a:latin typeface="Arial"/>
                <a:ea typeface="Arial"/>
                <a:cs typeface="Arial"/>
                <a:sym typeface="Arial"/>
              </a:rPr>
              <a:t> |a </a:t>
            </a:r>
            <a:r>
              <a:rPr lang="en" sz="3000">
                <a:solidFill>
                  <a:srgbClr val="000000"/>
                </a:solidFill>
                <a:highlight>
                  <a:srgbClr val="FFFF00"/>
                </a:highlight>
                <a:latin typeface="Arial"/>
                <a:ea typeface="Arial"/>
                <a:cs typeface="Arial"/>
                <a:sym typeface="Arial"/>
              </a:rPr>
              <a:t>gf</a:t>
            </a:r>
            <a:r>
              <a:rPr lang="en" sz="3000">
                <a:solidFill>
                  <a:srgbClr val="000000"/>
                </a:solidFill>
                <a:highlight>
                  <a:schemeClr val="lt1"/>
                </a:highlight>
                <a:latin typeface="Arial"/>
                <a:ea typeface="Arial"/>
                <a:cs typeface="Arial"/>
                <a:sym typeface="Arial"/>
              </a:rPr>
              <a:t>2016026096</a:t>
            </a:r>
            <a:r>
              <a:rPr lang="en" sz="3000" b="1">
                <a:solidFill>
                  <a:srgbClr val="000000"/>
                </a:solidFill>
                <a:highlight>
                  <a:schemeClr val="lt1"/>
                </a:highlight>
                <a:latin typeface="Arial"/>
                <a:ea typeface="Arial"/>
                <a:cs typeface="Arial"/>
                <a:sym typeface="Arial"/>
              </a:rPr>
              <a:t>040</a:t>
            </a:r>
            <a:endParaRPr sz="3000" b="1">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r>
              <a:rPr lang="en" sz="3000">
                <a:solidFill>
                  <a:srgbClr val="000000"/>
                </a:solidFill>
                <a:highlight>
                  <a:schemeClr val="lt1"/>
                </a:highlight>
                <a:latin typeface="Arial"/>
                <a:ea typeface="Arial"/>
                <a:cs typeface="Arial"/>
                <a:sym typeface="Arial"/>
              </a:rPr>
              <a:t>040__</a:t>
            </a:r>
            <a:r>
              <a:rPr lang="en" sz="3000" b="1">
                <a:solidFill>
                  <a:srgbClr val="000000"/>
                </a:solidFill>
                <a:highlight>
                  <a:schemeClr val="lt1"/>
                </a:highlight>
                <a:latin typeface="Arial"/>
                <a:ea typeface="Arial"/>
                <a:cs typeface="Arial"/>
                <a:sym typeface="Arial"/>
              </a:rPr>
              <a:t> |a </a:t>
            </a:r>
            <a:r>
              <a:rPr lang="en" sz="3000">
                <a:solidFill>
                  <a:srgbClr val="000000"/>
                </a:solidFill>
                <a:highlight>
                  <a:schemeClr val="lt1"/>
                </a:highlight>
                <a:latin typeface="Arial"/>
                <a:ea typeface="Arial"/>
                <a:cs typeface="Arial"/>
                <a:sym typeface="Arial"/>
              </a:rPr>
              <a:t>WaU</a:t>
            </a:r>
            <a:r>
              <a:rPr lang="en" sz="3000" b="1">
                <a:solidFill>
                  <a:srgbClr val="000000"/>
                </a:solidFill>
                <a:highlight>
                  <a:schemeClr val="lt1"/>
                </a:highlight>
                <a:latin typeface="Arial"/>
                <a:ea typeface="Arial"/>
                <a:cs typeface="Arial"/>
                <a:sym typeface="Arial"/>
              </a:rPr>
              <a:t> |b </a:t>
            </a:r>
            <a:r>
              <a:rPr lang="en" sz="3000">
                <a:solidFill>
                  <a:srgbClr val="000000"/>
                </a:solidFill>
                <a:highlight>
                  <a:schemeClr val="lt1"/>
                </a:highlight>
                <a:latin typeface="Arial"/>
                <a:ea typeface="Arial"/>
                <a:cs typeface="Arial"/>
                <a:sym typeface="Arial"/>
              </a:rPr>
              <a:t>eng</a:t>
            </a:r>
            <a:r>
              <a:rPr lang="en" sz="3000" b="1">
                <a:solidFill>
                  <a:srgbClr val="000000"/>
                </a:solidFill>
                <a:highlight>
                  <a:schemeClr val="lt1"/>
                </a:highlight>
                <a:latin typeface="Arial"/>
                <a:ea typeface="Arial"/>
                <a:cs typeface="Arial"/>
                <a:sym typeface="Arial"/>
              </a:rPr>
              <a:t> |c </a:t>
            </a:r>
            <a:r>
              <a:rPr lang="en" sz="3000">
                <a:solidFill>
                  <a:srgbClr val="000000"/>
                </a:solidFill>
                <a:highlight>
                  <a:schemeClr val="lt1"/>
                </a:highlight>
                <a:latin typeface="Arial"/>
                <a:ea typeface="Arial"/>
                <a:cs typeface="Arial"/>
                <a:sym typeface="Arial"/>
              </a:rPr>
              <a:t>DLC</a:t>
            </a:r>
            <a:r>
              <a:rPr lang="en" sz="3000" b="1">
                <a:solidFill>
                  <a:srgbClr val="000000"/>
                </a:solidFill>
                <a:highlight>
                  <a:schemeClr val="lt1"/>
                </a:highlight>
                <a:latin typeface="Arial"/>
                <a:ea typeface="Arial"/>
                <a:cs typeface="Arial"/>
                <a:sym typeface="Arial"/>
              </a:rPr>
              <a:t> |</a:t>
            </a:r>
            <a:r>
              <a:rPr lang="en" sz="3000" b="1">
                <a:solidFill>
                  <a:srgbClr val="FF0000"/>
                </a:solidFill>
                <a:highlight>
                  <a:schemeClr val="lt1"/>
                </a:highlight>
                <a:latin typeface="Arial"/>
                <a:ea typeface="Arial"/>
                <a:cs typeface="Arial"/>
                <a:sym typeface="Arial"/>
              </a:rPr>
              <a:t>f</a:t>
            </a:r>
            <a:r>
              <a:rPr lang="en" sz="3000" b="1">
                <a:solidFill>
                  <a:srgbClr val="000000"/>
                </a:solidFill>
                <a:highlight>
                  <a:schemeClr val="lt1"/>
                </a:highlight>
                <a:latin typeface="Arial"/>
                <a:ea typeface="Arial"/>
                <a:cs typeface="Arial"/>
                <a:sym typeface="Arial"/>
              </a:rPr>
              <a:t> </a:t>
            </a:r>
            <a:r>
              <a:rPr lang="en" sz="3000">
                <a:solidFill>
                  <a:srgbClr val="000000"/>
                </a:solidFill>
                <a:highlight>
                  <a:srgbClr val="FFFF00"/>
                </a:highlight>
                <a:latin typeface="Arial"/>
                <a:ea typeface="Arial"/>
                <a:cs typeface="Arial"/>
                <a:sym typeface="Arial"/>
              </a:rPr>
              <a:t>lcgft</a:t>
            </a:r>
            <a:endParaRPr sz="3000">
              <a:solidFill>
                <a:srgbClr val="000000"/>
              </a:solidFill>
              <a:highlight>
                <a:srgbClr val="FFFF00"/>
              </a:highlight>
              <a:latin typeface="Arial"/>
              <a:ea typeface="Arial"/>
              <a:cs typeface="Arial"/>
              <a:sym typeface="Arial"/>
            </a:endParaRPr>
          </a:p>
          <a:p>
            <a:pPr marL="0" lvl="0" indent="0" algn="l" rtl="0">
              <a:spcBef>
                <a:spcPts val="0"/>
              </a:spcBef>
              <a:spcAft>
                <a:spcPts val="0"/>
              </a:spcAft>
              <a:buNone/>
            </a:pPr>
            <a:r>
              <a:rPr lang="en" sz="3000" b="1">
                <a:solidFill>
                  <a:srgbClr val="FF0000"/>
                </a:solidFill>
                <a:highlight>
                  <a:schemeClr val="lt1"/>
                </a:highlight>
                <a:latin typeface="Arial"/>
                <a:ea typeface="Arial"/>
                <a:cs typeface="Arial"/>
                <a:sym typeface="Arial"/>
              </a:rPr>
              <a:t>155</a:t>
            </a:r>
            <a:r>
              <a:rPr lang="en" sz="3000">
                <a:solidFill>
                  <a:srgbClr val="000000"/>
                </a:solidFill>
                <a:highlight>
                  <a:schemeClr val="lt1"/>
                </a:highlight>
                <a:latin typeface="Arial"/>
                <a:ea typeface="Arial"/>
                <a:cs typeface="Arial"/>
                <a:sym typeface="Arial"/>
              </a:rPr>
              <a:t>__</a:t>
            </a:r>
            <a:r>
              <a:rPr lang="en" sz="3000" b="1">
                <a:solidFill>
                  <a:srgbClr val="000000"/>
                </a:solidFill>
                <a:highlight>
                  <a:schemeClr val="lt1"/>
                </a:highlight>
                <a:latin typeface="Arial"/>
                <a:ea typeface="Arial"/>
                <a:cs typeface="Arial"/>
                <a:sym typeface="Arial"/>
              </a:rPr>
              <a:t> |a </a:t>
            </a:r>
            <a:r>
              <a:rPr lang="en" sz="3000" b="1">
                <a:solidFill>
                  <a:srgbClr val="FF0000"/>
                </a:solidFill>
                <a:highlight>
                  <a:schemeClr val="lt1"/>
                </a:highlight>
                <a:latin typeface="Arial"/>
                <a:ea typeface="Arial"/>
                <a:cs typeface="Arial"/>
                <a:sym typeface="Arial"/>
              </a:rPr>
              <a:t>Picture books</a:t>
            </a:r>
            <a:endParaRPr sz="3000" b="1">
              <a:solidFill>
                <a:srgbClr val="FF0000"/>
              </a:solidFill>
              <a:highlight>
                <a:schemeClr val="lt1"/>
              </a:highlight>
              <a:latin typeface="Arial"/>
              <a:ea typeface="Arial"/>
              <a:cs typeface="Arial"/>
              <a:sym typeface="Arial"/>
            </a:endParaRPr>
          </a:p>
          <a:p>
            <a:pPr marL="0" lvl="0" indent="0" algn="l" rtl="0">
              <a:spcBef>
                <a:spcPts val="0"/>
              </a:spcBef>
              <a:spcAft>
                <a:spcPts val="0"/>
              </a:spcAft>
              <a:buNone/>
            </a:pPr>
            <a:r>
              <a:rPr lang="en" sz="3000" b="1">
                <a:solidFill>
                  <a:srgbClr val="0000FF"/>
                </a:solidFill>
                <a:highlight>
                  <a:schemeClr val="lt1"/>
                </a:highlight>
                <a:latin typeface="Arial"/>
                <a:ea typeface="Arial"/>
                <a:cs typeface="Arial"/>
                <a:sym typeface="Arial"/>
              </a:rPr>
              <a:t>555</a:t>
            </a:r>
            <a:r>
              <a:rPr lang="en" sz="3000">
                <a:solidFill>
                  <a:srgbClr val="000000"/>
                </a:solidFill>
                <a:highlight>
                  <a:schemeClr val="lt1"/>
                </a:highlight>
                <a:latin typeface="Arial"/>
                <a:ea typeface="Arial"/>
                <a:cs typeface="Arial"/>
                <a:sym typeface="Arial"/>
              </a:rPr>
              <a:t>__ </a:t>
            </a:r>
            <a:r>
              <a:rPr lang="en" sz="3000" b="1">
                <a:solidFill>
                  <a:srgbClr val="000000"/>
                </a:solidFill>
                <a:highlight>
                  <a:schemeClr val="lt1"/>
                </a:highlight>
                <a:latin typeface="Arial"/>
                <a:ea typeface="Arial"/>
                <a:cs typeface="Arial"/>
                <a:sym typeface="Arial"/>
              </a:rPr>
              <a:t>|w </a:t>
            </a:r>
            <a:r>
              <a:rPr lang="en" sz="3000">
                <a:solidFill>
                  <a:srgbClr val="000000"/>
                </a:solidFill>
                <a:highlight>
                  <a:schemeClr val="lt1"/>
                </a:highlight>
                <a:latin typeface="Arial"/>
                <a:ea typeface="Arial"/>
                <a:cs typeface="Arial"/>
                <a:sym typeface="Arial"/>
              </a:rPr>
              <a:t>g</a:t>
            </a:r>
            <a:r>
              <a:rPr lang="en" sz="3000" b="1">
                <a:solidFill>
                  <a:srgbClr val="000000"/>
                </a:solidFill>
                <a:highlight>
                  <a:schemeClr val="lt1"/>
                </a:highlight>
                <a:latin typeface="Arial"/>
                <a:ea typeface="Arial"/>
                <a:cs typeface="Arial"/>
                <a:sym typeface="Arial"/>
              </a:rPr>
              <a:t> |a </a:t>
            </a:r>
            <a:r>
              <a:rPr lang="en" sz="3000" b="1">
                <a:solidFill>
                  <a:srgbClr val="0000FF"/>
                </a:solidFill>
                <a:highlight>
                  <a:schemeClr val="lt1"/>
                </a:highlight>
                <a:latin typeface="Arial"/>
                <a:ea typeface="Arial"/>
                <a:cs typeface="Arial"/>
                <a:sym typeface="Arial"/>
              </a:rPr>
              <a:t>Illustrative works</a:t>
            </a:r>
            <a:endParaRPr sz="3000" b="1">
              <a:solidFill>
                <a:srgbClr val="0000FF"/>
              </a:solidFill>
              <a:highlight>
                <a:schemeClr val="lt1"/>
              </a:highlight>
              <a:latin typeface="Arial"/>
              <a:ea typeface="Arial"/>
              <a:cs typeface="Arial"/>
              <a:sym typeface="Arial"/>
            </a:endParaRPr>
          </a:p>
          <a:p>
            <a:pPr marL="0" lvl="0" indent="0" algn="l" rtl="0">
              <a:spcBef>
                <a:spcPts val="0"/>
              </a:spcBef>
              <a:spcAft>
                <a:spcPts val="0"/>
              </a:spcAft>
              <a:buNone/>
            </a:pPr>
            <a:r>
              <a:rPr lang="en" sz="3000">
                <a:solidFill>
                  <a:srgbClr val="000000"/>
                </a:solidFill>
                <a:highlight>
                  <a:schemeClr val="lt1"/>
                </a:highlight>
                <a:latin typeface="Arial"/>
                <a:ea typeface="Arial"/>
                <a:cs typeface="Arial"/>
                <a:sym typeface="Arial"/>
              </a:rPr>
              <a:t>670__</a:t>
            </a:r>
            <a:r>
              <a:rPr lang="en" sz="3000" b="1">
                <a:solidFill>
                  <a:srgbClr val="000000"/>
                </a:solidFill>
                <a:highlight>
                  <a:schemeClr val="lt1"/>
                </a:highlight>
                <a:latin typeface="Arial"/>
                <a:ea typeface="Arial"/>
                <a:cs typeface="Arial"/>
                <a:sym typeface="Arial"/>
              </a:rPr>
              <a:t> |a </a:t>
            </a:r>
            <a:r>
              <a:rPr lang="en" sz="3000" b="1">
                <a:solidFill>
                  <a:srgbClr val="9900FF"/>
                </a:solidFill>
                <a:highlight>
                  <a:schemeClr val="lt1"/>
                </a:highlight>
                <a:latin typeface="Arial"/>
                <a:ea typeface="Arial"/>
                <a:cs typeface="Arial"/>
                <a:sym typeface="Arial"/>
              </a:rPr>
              <a:t>Work cat</a:t>
            </a:r>
            <a:r>
              <a:rPr lang="en" sz="3000">
                <a:solidFill>
                  <a:srgbClr val="000000"/>
                </a:solidFill>
                <a:highlight>
                  <a:schemeClr val="lt1"/>
                </a:highlight>
                <a:latin typeface="Arial"/>
                <a:ea typeface="Arial"/>
                <a:cs typeface="Arial"/>
                <a:sym typeface="Arial"/>
              </a:rPr>
              <a:t>.: Alexie, Sherman. Thunder Boy Jr., 2016</a:t>
            </a:r>
            <a:r>
              <a:rPr lang="en" sz="3000" b="1">
                <a:solidFill>
                  <a:srgbClr val="000000"/>
                </a:solidFill>
                <a:highlight>
                  <a:schemeClr val="lt1"/>
                </a:highlight>
                <a:latin typeface="Arial"/>
                <a:ea typeface="Arial"/>
                <a:cs typeface="Arial"/>
                <a:sym typeface="Arial"/>
              </a:rPr>
              <a:t> |b </a:t>
            </a:r>
            <a:r>
              <a:rPr lang="en" sz="3000">
                <a:solidFill>
                  <a:srgbClr val="000000"/>
                </a:solidFill>
                <a:highlight>
                  <a:schemeClr val="lt1"/>
                </a:highlight>
                <a:latin typeface="Arial"/>
                <a:ea typeface="Arial"/>
                <a:cs typeface="Arial"/>
                <a:sym typeface="Arial"/>
              </a:rPr>
              <a:t>(a picture book for children)</a:t>
            </a:r>
            <a:endParaRPr sz="3000">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endParaRPr sz="3000" b="1">
              <a:solidFill>
                <a:srgbClr val="0000FF"/>
              </a:solidFill>
              <a:highlight>
                <a:schemeClr val="lt1"/>
              </a:highlight>
              <a:latin typeface="Arial"/>
              <a:ea typeface="Arial"/>
              <a:cs typeface="Arial"/>
              <a:sym typeface="Arial"/>
            </a:endParaRPr>
          </a:p>
          <a:p>
            <a:pPr marL="0" lvl="0" indent="0" algn="r" rtl="0">
              <a:spcBef>
                <a:spcPts val="0"/>
              </a:spcBef>
              <a:spcAft>
                <a:spcPts val="0"/>
              </a:spcAft>
              <a:buNone/>
            </a:pPr>
            <a:endParaRPr sz="1400" b="1">
              <a:solidFill>
                <a:srgbClr val="000000"/>
              </a:solidFill>
              <a:highlight>
                <a:schemeClr val="lt1"/>
              </a:highlight>
              <a:latin typeface="Arial"/>
              <a:ea typeface="Arial"/>
              <a:cs typeface="Arial"/>
              <a:sym typeface="Arial"/>
            </a:endParaRPr>
          </a:p>
          <a:p>
            <a:pPr marL="0" lvl="0" indent="0" algn="r" rtl="0">
              <a:spcBef>
                <a:spcPts val="0"/>
              </a:spcBef>
              <a:spcAft>
                <a:spcPts val="0"/>
              </a:spcAft>
              <a:buNone/>
            </a:pPr>
            <a:endParaRPr sz="1400" b="1">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endParaRPr sz="1400">
              <a:solidFill>
                <a:srgbClr val="595959"/>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98"/>
          <p:cNvSpPr txBox="1">
            <a:spLocks noGrp="1"/>
          </p:cNvSpPr>
          <p:nvPr>
            <p:ph type="title"/>
          </p:nvPr>
        </p:nvSpPr>
        <p:spPr>
          <a:xfrm>
            <a:off x="311700" y="105425"/>
            <a:ext cx="8520600" cy="94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latin typeface="Arial"/>
                <a:ea typeface="Arial"/>
                <a:cs typeface="Arial"/>
                <a:sym typeface="Arial"/>
              </a:rPr>
              <a:t>Continuation of the authority record for </a:t>
            </a:r>
            <a:endParaRPr sz="2800">
              <a:latin typeface="Arial"/>
              <a:ea typeface="Arial"/>
              <a:cs typeface="Arial"/>
              <a:sym typeface="Arial"/>
            </a:endParaRPr>
          </a:p>
          <a:p>
            <a:pPr marL="0" lvl="0" indent="0" algn="ctr" rtl="0">
              <a:spcBef>
                <a:spcPts val="0"/>
              </a:spcBef>
              <a:spcAft>
                <a:spcPts val="0"/>
              </a:spcAft>
              <a:buNone/>
            </a:pPr>
            <a:r>
              <a:rPr lang="en" sz="2800">
                <a:latin typeface="Arial"/>
                <a:ea typeface="Arial"/>
                <a:cs typeface="Arial"/>
                <a:sym typeface="Arial"/>
              </a:rPr>
              <a:t>“Picture books”</a:t>
            </a:r>
            <a:endParaRPr sz="2800">
              <a:latin typeface="Arial"/>
              <a:ea typeface="Arial"/>
              <a:cs typeface="Arial"/>
              <a:sym typeface="Arial"/>
            </a:endParaRPr>
          </a:p>
          <a:p>
            <a:pPr marL="0" lvl="0" indent="0" algn="l" rtl="0">
              <a:spcBef>
                <a:spcPts val="0"/>
              </a:spcBef>
              <a:spcAft>
                <a:spcPts val="0"/>
              </a:spcAft>
              <a:buNone/>
            </a:pPr>
            <a:endParaRPr/>
          </a:p>
        </p:txBody>
      </p:sp>
      <p:sp>
        <p:nvSpPr>
          <p:cNvPr id="1495" name="Google Shape;1495;p198"/>
          <p:cNvSpPr txBox="1">
            <a:spLocks noGrp="1"/>
          </p:cNvSpPr>
          <p:nvPr>
            <p:ph type="body" idx="1"/>
          </p:nvPr>
        </p:nvSpPr>
        <p:spPr>
          <a:xfrm>
            <a:off x="311700" y="1164775"/>
            <a:ext cx="8520600" cy="37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r>
              <a:rPr lang="en" sz="1400">
                <a:solidFill>
                  <a:srgbClr val="000000"/>
                </a:solidFill>
                <a:highlight>
                  <a:schemeClr val="lt1"/>
                </a:highlight>
                <a:latin typeface="Arial"/>
                <a:ea typeface="Arial"/>
                <a:cs typeface="Arial"/>
                <a:sym typeface="Arial"/>
              </a:rPr>
              <a:t>670__</a:t>
            </a:r>
            <a:r>
              <a:rPr lang="en" sz="1400" b="1">
                <a:solidFill>
                  <a:srgbClr val="000000"/>
                </a:solidFill>
                <a:highlight>
                  <a:schemeClr val="lt1"/>
                </a:highlight>
                <a:latin typeface="Arial"/>
                <a:ea typeface="Arial"/>
                <a:cs typeface="Arial"/>
                <a:sym typeface="Arial"/>
              </a:rPr>
              <a:t> |a </a:t>
            </a:r>
            <a:r>
              <a:rPr lang="en" sz="1400">
                <a:solidFill>
                  <a:srgbClr val="000000"/>
                </a:solidFill>
                <a:highlight>
                  <a:schemeClr val="lt1"/>
                </a:highlight>
                <a:latin typeface="Arial"/>
                <a:ea typeface="Arial"/>
                <a:cs typeface="Arial"/>
                <a:sym typeface="Arial"/>
              </a:rPr>
              <a:t>Sherman Alexie website, Oct. 4, 2016:</a:t>
            </a:r>
            <a:r>
              <a:rPr lang="en" sz="1400" b="1">
                <a:solidFill>
                  <a:srgbClr val="000000"/>
                </a:solidFill>
                <a:highlight>
                  <a:schemeClr val="lt1"/>
                </a:highlight>
                <a:latin typeface="Arial"/>
                <a:ea typeface="Arial"/>
                <a:cs typeface="Arial"/>
                <a:sym typeface="Arial"/>
              </a:rPr>
              <a:t> |b </a:t>
            </a:r>
            <a:r>
              <a:rPr lang="en" sz="1400">
                <a:solidFill>
                  <a:srgbClr val="000000"/>
                </a:solidFill>
                <a:highlight>
                  <a:schemeClr val="lt1"/>
                </a:highlight>
                <a:latin typeface="Arial"/>
                <a:ea typeface="Arial"/>
                <a:cs typeface="Arial"/>
                <a:sym typeface="Arial"/>
              </a:rPr>
              <a:t>bio (Sherman Alexie is a poet, short story writer, novelist, and performer. He has published 25 books including his first </a:t>
            </a:r>
            <a:r>
              <a:rPr lang="en" sz="1400">
                <a:solidFill>
                  <a:srgbClr val="000000"/>
                </a:solidFill>
                <a:highlight>
                  <a:srgbClr val="FFFF00"/>
                </a:highlight>
                <a:latin typeface="Arial"/>
                <a:ea typeface="Arial"/>
                <a:cs typeface="Arial"/>
                <a:sym typeface="Arial"/>
              </a:rPr>
              <a:t>picture book</a:t>
            </a:r>
            <a:r>
              <a:rPr lang="en" sz="1400">
                <a:solidFill>
                  <a:srgbClr val="000000"/>
                </a:solidFill>
                <a:highlight>
                  <a:schemeClr val="lt1"/>
                </a:highlight>
                <a:latin typeface="Arial"/>
                <a:ea typeface="Arial"/>
                <a:cs typeface="Arial"/>
                <a:sym typeface="Arial"/>
              </a:rPr>
              <a:t>, Thunder Boy Jr, and young adult novel, The Absolutely True Diary of a Part-Time Indian, both from Little, Brown Books for Young Readers)</a:t>
            </a:r>
            <a:endParaRPr sz="1400">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r>
              <a:rPr lang="en" sz="1400">
                <a:solidFill>
                  <a:srgbClr val="000000"/>
                </a:solidFill>
                <a:highlight>
                  <a:schemeClr val="lt1"/>
                </a:highlight>
                <a:latin typeface="Arial"/>
                <a:ea typeface="Arial"/>
                <a:cs typeface="Arial"/>
                <a:sym typeface="Arial"/>
              </a:rPr>
              <a:t>670__</a:t>
            </a:r>
            <a:r>
              <a:rPr lang="en" sz="1400" b="1">
                <a:solidFill>
                  <a:srgbClr val="000000"/>
                </a:solidFill>
                <a:highlight>
                  <a:schemeClr val="lt1"/>
                </a:highlight>
                <a:latin typeface="Arial"/>
                <a:ea typeface="Arial"/>
                <a:cs typeface="Arial"/>
                <a:sym typeface="Arial"/>
              </a:rPr>
              <a:t> |a </a:t>
            </a:r>
            <a:r>
              <a:rPr lang="en" sz="1400">
                <a:solidFill>
                  <a:srgbClr val="000000"/>
                </a:solidFill>
                <a:highlight>
                  <a:schemeClr val="lt1"/>
                </a:highlight>
                <a:latin typeface="Arial"/>
                <a:ea typeface="Arial"/>
                <a:cs typeface="Arial"/>
                <a:sym typeface="Arial"/>
              </a:rPr>
              <a:t>School library journal, Feb. 2016:</a:t>
            </a:r>
            <a:r>
              <a:rPr lang="en" sz="1400" b="1">
                <a:solidFill>
                  <a:srgbClr val="000000"/>
                </a:solidFill>
                <a:highlight>
                  <a:schemeClr val="lt1"/>
                </a:highlight>
                <a:latin typeface="Arial"/>
                <a:ea typeface="Arial"/>
                <a:cs typeface="Arial"/>
                <a:sym typeface="Arial"/>
              </a:rPr>
              <a:t> |b </a:t>
            </a:r>
            <a:r>
              <a:rPr lang="en" sz="1400">
                <a:solidFill>
                  <a:srgbClr val="000000"/>
                </a:solidFill>
                <a:highlight>
                  <a:schemeClr val="lt1"/>
                </a:highlight>
                <a:latin typeface="Arial"/>
                <a:ea typeface="Arial"/>
                <a:cs typeface="Arial"/>
                <a:sym typeface="Arial"/>
              </a:rPr>
              <a:t>p. 58 (review of Thunder Boy Jr.: "An enchanting and humorous </a:t>
            </a:r>
            <a:r>
              <a:rPr lang="en" sz="1400">
                <a:solidFill>
                  <a:srgbClr val="000000"/>
                </a:solidFill>
                <a:highlight>
                  <a:srgbClr val="FFFF00"/>
                </a:highlight>
                <a:latin typeface="Arial"/>
                <a:ea typeface="Arial"/>
                <a:cs typeface="Arial"/>
                <a:sym typeface="Arial"/>
              </a:rPr>
              <a:t>picture book</a:t>
            </a:r>
            <a:r>
              <a:rPr lang="en" sz="1400">
                <a:solidFill>
                  <a:srgbClr val="000000"/>
                </a:solidFill>
                <a:highlight>
                  <a:schemeClr val="lt1"/>
                </a:highlight>
                <a:latin typeface="Arial"/>
                <a:ea typeface="Arial"/>
                <a:cs typeface="Arial"/>
                <a:sym typeface="Arial"/>
              </a:rPr>
              <a:t> about a little boy frustrated with his name. ... Highly recommended for all </a:t>
            </a:r>
            <a:r>
              <a:rPr lang="en" sz="1400">
                <a:solidFill>
                  <a:srgbClr val="000000"/>
                </a:solidFill>
                <a:highlight>
                  <a:srgbClr val="FFFF00"/>
                </a:highlight>
                <a:latin typeface="Arial"/>
                <a:ea typeface="Arial"/>
                <a:cs typeface="Arial"/>
                <a:sym typeface="Arial"/>
              </a:rPr>
              <a:t>picture book </a:t>
            </a:r>
            <a:r>
              <a:rPr lang="en" sz="1400">
                <a:solidFill>
                  <a:srgbClr val="000000"/>
                </a:solidFill>
                <a:highlight>
                  <a:schemeClr val="lt1"/>
                </a:highlight>
                <a:latin typeface="Arial"/>
                <a:ea typeface="Arial"/>
                <a:cs typeface="Arial"/>
                <a:sym typeface="Arial"/>
              </a:rPr>
              <a:t>collections.")</a:t>
            </a:r>
            <a:endParaRPr sz="1400">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r>
              <a:rPr lang="en" sz="1400">
                <a:solidFill>
                  <a:srgbClr val="000000"/>
                </a:solidFill>
                <a:highlight>
                  <a:schemeClr val="lt1"/>
                </a:highlight>
                <a:latin typeface="Arial"/>
                <a:ea typeface="Arial"/>
                <a:cs typeface="Arial"/>
                <a:sym typeface="Arial"/>
              </a:rPr>
              <a:t>670__</a:t>
            </a:r>
            <a:r>
              <a:rPr lang="en" sz="1400" b="1">
                <a:solidFill>
                  <a:srgbClr val="000000"/>
                </a:solidFill>
                <a:highlight>
                  <a:schemeClr val="lt1"/>
                </a:highlight>
                <a:latin typeface="Arial"/>
                <a:ea typeface="Arial"/>
                <a:cs typeface="Arial"/>
                <a:sym typeface="Arial"/>
              </a:rPr>
              <a:t> |a </a:t>
            </a:r>
            <a:r>
              <a:rPr lang="en" sz="1400">
                <a:solidFill>
                  <a:srgbClr val="000000"/>
                </a:solidFill>
                <a:highlight>
                  <a:schemeClr val="lt1"/>
                </a:highlight>
                <a:latin typeface="Arial"/>
                <a:ea typeface="Arial"/>
                <a:cs typeface="Arial"/>
                <a:sym typeface="Arial"/>
              </a:rPr>
              <a:t>The ALA glossary of library and information science, 1983</a:t>
            </a:r>
            <a:r>
              <a:rPr lang="en" sz="1400" b="1">
                <a:solidFill>
                  <a:srgbClr val="000000"/>
                </a:solidFill>
                <a:highlight>
                  <a:schemeClr val="lt1"/>
                </a:highlight>
                <a:latin typeface="Arial"/>
                <a:ea typeface="Arial"/>
                <a:cs typeface="Arial"/>
                <a:sym typeface="Arial"/>
              </a:rPr>
              <a:t> |b </a:t>
            </a:r>
            <a:r>
              <a:rPr lang="en" sz="1400">
                <a:solidFill>
                  <a:srgbClr val="000000"/>
                </a:solidFill>
                <a:highlight>
                  <a:schemeClr val="lt1"/>
                </a:highlight>
                <a:latin typeface="Arial"/>
                <a:ea typeface="Arial"/>
                <a:cs typeface="Arial"/>
                <a:sym typeface="Arial"/>
              </a:rPr>
              <a:t>(</a:t>
            </a:r>
            <a:r>
              <a:rPr lang="en" sz="1400">
                <a:solidFill>
                  <a:srgbClr val="000000"/>
                </a:solidFill>
                <a:highlight>
                  <a:srgbClr val="FFFF00"/>
                </a:highlight>
                <a:latin typeface="Arial"/>
                <a:ea typeface="Arial"/>
                <a:cs typeface="Arial"/>
                <a:sym typeface="Arial"/>
              </a:rPr>
              <a:t>picture book</a:t>
            </a:r>
            <a:r>
              <a:rPr lang="en" sz="1400">
                <a:solidFill>
                  <a:srgbClr val="000000"/>
                </a:solidFill>
                <a:highlight>
                  <a:schemeClr val="lt1"/>
                </a:highlight>
                <a:latin typeface="Arial"/>
                <a:ea typeface="Arial"/>
                <a:cs typeface="Arial"/>
                <a:sym typeface="Arial"/>
              </a:rPr>
              <a:t>: A children’s book, consisting of illustrations and little or no text, such as an alphabet or counting book, generally intended for preschool children; picture storybook: A children’s book consisting of a narrative and illustrations that are synchronized with the text, generally requiring a reading ability level of at least third grade and intended to be read by children)</a:t>
            </a:r>
            <a:endParaRPr sz="1400">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endParaRPr>
              <a:solidFill>
                <a:srgbClr val="595959"/>
              </a:solidFill>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99"/>
          <p:cNvSpPr txBox="1">
            <a:spLocks noGrp="1"/>
          </p:cNvSpPr>
          <p:nvPr>
            <p:ph type="body" idx="1"/>
          </p:nvPr>
        </p:nvSpPr>
        <p:spPr>
          <a:xfrm>
            <a:off x="311700" y="418175"/>
            <a:ext cx="8520600" cy="4150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01" name="Google Shape;1501;p199"/>
          <p:cNvPicPr preferRelativeResize="0"/>
          <p:nvPr/>
        </p:nvPicPr>
        <p:blipFill>
          <a:blip r:embed="rId3">
            <a:alphaModFix/>
          </a:blip>
          <a:stretch>
            <a:fillRect/>
          </a:stretch>
        </p:blipFill>
        <p:spPr>
          <a:xfrm>
            <a:off x="145282" y="-78175"/>
            <a:ext cx="8853436" cy="5143500"/>
          </a:xfrm>
          <a:prstGeom prst="rect">
            <a:avLst/>
          </a:prstGeom>
          <a:noFill/>
          <a:ln>
            <a:noFill/>
          </a:ln>
        </p:spPr>
      </p:pic>
      <p:sp>
        <p:nvSpPr>
          <p:cNvPr id="1502" name="Google Shape;1502;p199"/>
          <p:cNvSpPr/>
          <p:nvPr/>
        </p:nvSpPr>
        <p:spPr>
          <a:xfrm>
            <a:off x="3847175" y="599375"/>
            <a:ext cx="2007900" cy="320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9"/>
          <p:cNvSpPr/>
          <p:nvPr/>
        </p:nvSpPr>
        <p:spPr>
          <a:xfrm>
            <a:off x="3049300" y="2333225"/>
            <a:ext cx="1104600" cy="320700"/>
          </a:xfrm>
          <a:prstGeom prst="lef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9"/>
          <p:cNvSpPr/>
          <p:nvPr/>
        </p:nvSpPr>
        <p:spPr>
          <a:xfrm>
            <a:off x="828475" y="1628925"/>
            <a:ext cx="368100" cy="487800"/>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pic>
        <p:nvPicPr>
          <p:cNvPr id="1509" name="Google Shape;1509;p200"/>
          <p:cNvPicPr preferRelativeResize="0"/>
          <p:nvPr/>
        </p:nvPicPr>
        <p:blipFill>
          <a:blip r:embed="rId3">
            <a:alphaModFix/>
          </a:blip>
          <a:stretch>
            <a:fillRect/>
          </a:stretch>
        </p:blipFill>
        <p:spPr>
          <a:xfrm>
            <a:off x="1094599" y="32400"/>
            <a:ext cx="6650003" cy="5143501"/>
          </a:xfrm>
          <a:prstGeom prst="rect">
            <a:avLst/>
          </a:prstGeom>
          <a:noFill/>
          <a:ln>
            <a:noFill/>
          </a:ln>
        </p:spPr>
      </p:pic>
      <p:sp>
        <p:nvSpPr>
          <p:cNvPr id="1510" name="Google Shape;1510;p200"/>
          <p:cNvSpPr/>
          <p:nvPr/>
        </p:nvSpPr>
        <p:spPr>
          <a:xfrm>
            <a:off x="4373850" y="973800"/>
            <a:ext cx="1775100" cy="4278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00"/>
          <p:cNvSpPr/>
          <p:nvPr/>
        </p:nvSpPr>
        <p:spPr>
          <a:xfrm>
            <a:off x="2320700" y="2032450"/>
            <a:ext cx="342300" cy="646200"/>
          </a:xfrm>
          <a:prstGeom prst="downArrow">
            <a:avLst>
              <a:gd name="adj1" fmla="val 50000"/>
              <a:gd name="adj2" fmla="val 51081"/>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00"/>
          <p:cNvSpPr/>
          <p:nvPr/>
        </p:nvSpPr>
        <p:spPr>
          <a:xfrm>
            <a:off x="4419600" y="2107275"/>
            <a:ext cx="342300" cy="819900"/>
          </a:xfrm>
          <a:prstGeom prst="downArrow">
            <a:avLst>
              <a:gd name="adj1" fmla="val 50000"/>
              <a:gd name="adj2" fmla="val 51081"/>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201"/>
          <p:cNvSpPr txBox="1">
            <a:spLocks noGrp="1"/>
          </p:cNvSpPr>
          <p:nvPr>
            <p:ph type="body" idx="1"/>
          </p:nvPr>
        </p:nvSpPr>
        <p:spPr>
          <a:xfrm>
            <a:off x="0" y="763675"/>
            <a:ext cx="8970600" cy="39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
              <a:t>										</a:t>
            </a:r>
            <a:endParaRPr/>
          </a:p>
        </p:txBody>
      </p:sp>
      <p:pic>
        <p:nvPicPr>
          <p:cNvPr id="1518" name="Google Shape;1518;p201"/>
          <p:cNvPicPr preferRelativeResize="0"/>
          <p:nvPr/>
        </p:nvPicPr>
        <p:blipFill>
          <a:blip r:embed="rId3">
            <a:alphaModFix/>
          </a:blip>
          <a:stretch>
            <a:fillRect/>
          </a:stretch>
        </p:blipFill>
        <p:spPr>
          <a:xfrm>
            <a:off x="122475" y="841838"/>
            <a:ext cx="4297125" cy="3133725"/>
          </a:xfrm>
          <a:prstGeom prst="rect">
            <a:avLst/>
          </a:prstGeom>
          <a:noFill/>
          <a:ln>
            <a:noFill/>
          </a:ln>
        </p:spPr>
      </p:pic>
      <p:pic>
        <p:nvPicPr>
          <p:cNvPr id="1519" name="Google Shape;1519;p201"/>
          <p:cNvPicPr preferRelativeResize="0"/>
          <p:nvPr/>
        </p:nvPicPr>
        <p:blipFill>
          <a:blip r:embed="rId4">
            <a:alphaModFix/>
          </a:blip>
          <a:stretch>
            <a:fillRect/>
          </a:stretch>
        </p:blipFill>
        <p:spPr>
          <a:xfrm>
            <a:off x="3279074" y="2396725"/>
            <a:ext cx="5864925" cy="2619375"/>
          </a:xfrm>
          <a:prstGeom prst="rect">
            <a:avLst/>
          </a:prstGeom>
          <a:noFill/>
          <a:ln>
            <a:noFill/>
          </a:ln>
        </p:spPr>
      </p:pic>
      <p:sp>
        <p:nvSpPr>
          <p:cNvPr id="1520" name="Google Shape;1520;p201"/>
          <p:cNvSpPr/>
          <p:nvPr/>
        </p:nvSpPr>
        <p:spPr>
          <a:xfrm>
            <a:off x="346175" y="2021450"/>
            <a:ext cx="894600" cy="4992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01"/>
          <p:cNvSpPr/>
          <p:nvPr/>
        </p:nvSpPr>
        <p:spPr>
          <a:xfrm>
            <a:off x="3279075" y="4449650"/>
            <a:ext cx="489900" cy="4992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01"/>
          <p:cNvSpPr/>
          <p:nvPr/>
        </p:nvSpPr>
        <p:spPr>
          <a:xfrm>
            <a:off x="3849850" y="4377800"/>
            <a:ext cx="489900" cy="6429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01"/>
          <p:cNvSpPr/>
          <p:nvPr/>
        </p:nvSpPr>
        <p:spPr>
          <a:xfrm>
            <a:off x="5498575" y="4521500"/>
            <a:ext cx="234300" cy="4992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01"/>
          <p:cNvSpPr txBox="1"/>
          <p:nvPr/>
        </p:nvSpPr>
        <p:spPr>
          <a:xfrm>
            <a:off x="185900" y="4047400"/>
            <a:ext cx="2664600" cy="9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525" name="Google Shape;1525;p201"/>
          <p:cNvSpPr txBox="1"/>
          <p:nvPr/>
        </p:nvSpPr>
        <p:spPr>
          <a:xfrm>
            <a:off x="5087325" y="763675"/>
            <a:ext cx="3948000" cy="149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9900FF"/>
                </a:solidFill>
              </a:rPr>
              <a:t>lcgft </a:t>
            </a:r>
            <a:r>
              <a:rPr lang="en" sz="3000">
                <a:solidFill>
                  <a:schemeClr val="accent1"/>
                </a:solidFill>
              </a:rPr>
              <a:t>authority record</a:t>
            </a:r>
            <a:endParaRPr>
              <a:latin typeface="Open Sans"/>
              <a:ea typeface="Open Sans"/>
              <a:cs typeface="Open Sans"/>
              <a:sym typeface="Open Sans"/>
            </a:endParaRPr>
          </a:p>
          <a:p>
            <a:pPr marL="0" lvl="0" indent="0" algn="l" rtl="0">
              <a:spcBef>
                <a:spcPts val="0"/>
              </a:spcBef>
              <a:spcAft>
                <a:spcPts val="0"/>
              </a:spcAft>
              <a:buNone/>
            </a:pPr>
            <a:endParaRPr sz="3000">
              <a:solidFill>
                <a:schemeClr val="accent1"/>
              </a:solidFill>
            </a:endParaRPr>
          </a:p>
          <a:p>
            <a:pPr marL="0" lvl="0" indent="0" algn="l" rtl="0">
              <a:spcBef>
                <a:spcPts val="0"/>
              </a:spcBef>
              <a:spcAft>
                <a:spcPts val="0"/>
              </a:spcAft>
              <a:buNone/>
            </a:pPr>
            <a:r>
              <a:rPr lang="en" sz="3000">
                <a:solidFill>
                  <a:schemeClr val="accent1"/>
                </a:solidFill>
              </a:rPr>
              <a:t>Bibliographic record</a:t>
            </a:r>
            <a:endParaRPr>
              <a:latin typeface="Open Sans"/>
              <a:ea typeface="Open Sans"/>
              <a:cs typeface="Open Sans"/>
              <a:sym typeface="Open Sans"/>
            </a:endParaRPr>
          </a:p>
        </p:txBody>
      </p:sp>
      <p:sp>
        <p:nvSpPr>
          <p:cNvPr id="1526" name="Google Shape;1526;p201"/>
          <p:cNvSpPr txBox="1"/>
          <p:nvPr/>
        </p:nvSpPr>
        <p:spPr>
          <a:xfrm>
            <a:off x="76875" y="0"/>
            <a:ext cx="9144000" cy="8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EF6C00"/>
                </a:solidFill>
              </a:rPr>
              <a:t>Treatment of </a:t>
            </a:r>
            <a:r>
              <a:rPr lang="en" sz="3000" b="1">
                <a:solidFill>
                  <a:srgbClr val="0000FF"/>
                </a:solidFill>
              </a:rPr>
              <a:t>lcgft</a:t>
            </a:r>
            <a:r>
              <a:rPr lang="en" sz="3000" b="1">
                <a:solidFill>
                  <a:srgbClr val="EF6C00"/>
                </a:solidFill>
              </a:rPr>
              <a:t> terms in bibliographic records</a:t>
            </a:r>
            <a:r>
              <a:rPr lang="en" sz="1800" b="1">
                <a:solidFill>
                  <a:srgbClr val="EF6C00"/>
                </a:solidFill>
              </a:rPr>
              <a:t>.</a:t>
            </a:r>
            <a:endParaRPr>
              <a:latin typeface="Open Sans"/>
              <a:ea typeface="Open Sans"/>
              <a:cs typeface="Open Sans"/>
              <a:sym typeface="Open Sans"/>
            </a:endParaRPr>
          </a:p>
        </p:txBody>
      </p:sp>
      <p:sp>
        <p:nvSpPr>
          <p:cNvPr id="1527" name="Google Shape;1527;p201"/>
          <p:cNvSpPr/>
          <p:nvPr/>
        </p:nvSpPr>
        <p:spPr>
          <a:xfrm>
            <a:off x="4364700" y="899325"/>
            <a:ext cx="719400" cy="436800"/>
          </a:xfrm>
          <a:prstGeom prst="lef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01"/>
          <p:cNvSpPr/>
          <p:nvPr/>
        </p:nvSpPr>
        <p:spPr>
          <a:xfrm>
            <a:off x="8536800" y="1912475"/>
            <a:ext cx="433800" cy="832800"/>
          </a:xfrm>
          <a:prstGeom prst="downArrow">
            <a:avLst>
              <a:gd name="adj1" fmla="val 50000"/>
              <a:gd name="adj2" fmla="val 50000"/>
            </a:avLst>
          </a:prstGeom>
          <a:solidFill>
            <a:srgbClr val="EF6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a:spLocks noGrp="1"/>
          </p:cNvSpPr>
          <p:nvPr>
            <p:ph type="title" idx="4294967295"/>
          </p:nvPr>
        </p:nvSpPr>
        <p:spPr>
          <a:xfrm>
            <a:off x="311700" y="734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Arial"/>
                <a:ea typeface="Arial"/>
                <a:cs typeface="Arial"/>
                <a:sym typeface="Arial"/>
              </a:rPr>
              <a:t>008 - Topical Subject Heading Authority Records</a:t>
            </a:r>
            <a:endParaRPr sz="2800">
              <a:latin typeface="Arial"/>
              <a:ea typeface="Arial"/>
              <a:cs typeface="Arial"/>
              <a:sym typeface="Arial"/>
            </a:endParaRPr>
          </a:p>
        </p:txBody>
      </p:sp>
      <p:graphicFrame>
        <p:nvGraphicFramePr>
          <p:cNvPr id="205" name="Google Shape;205;p31"/>
          <p:cNvGraphicFramePr/>
          <p:nvPr/>
        </p:nvGraphicFramePr>
        <p:xfrm>
          <a:off x="592375" y="780843"/>
          <a:ext cx="8163825" cy="4012906"/>
        </p:xfrm>
        <a:graphic>
          <a:graphicData uri="http://schemas.openxmlformats.org/drawingml/2006/table">
            <a:tbl>
              <a:tblPr>
                <a:noFill/>
                <a:tableStyleId>{1F3FE656-48F4-4B02-94B3-99F8293DC98F}</a:tableStyleId>
              </a:tblPr>
              <a:tblGrid>
                <a:gridCol w="4068575">
                  <a:extLst>
                    <a:ext uri="{9D8B030D-6E8A-4147-A177-3AD203B41FA5}">
                      <a16:colId xmlns:a16="http://schemas.microsoft.com/office/drawing/2014/main" val="20000"/>
                    </a:ext>
                  </a:extLst>
                </a:gridCol>
                <a:gridCol w="4095250">
                  <a:extLst>
                    <a:ext uri="{9D8B030D-6E8A-4147-A177-3AD203B41FA5}">
                      <a16:colId xmlns:a16="http://schemas.microsoft.com/office/drawing/2014/main" val="20001"/>
                    </a:ext>
                  </a:extLst>
                </a:gridCol>
              </a:tblGrid>
              <a:tr h="487500">
                <a:tc>
                  <a:txBody>
                    <a:bodyPr/>
                    <a:lstStyle/>
                    <a:p>
                      <a:pPr marL="0" lvl="0" indent="0" algn="l" rtl="0">
                        <a:spcBef>
                          <a:spcPts val="0"/>
                        </a:spcBef>
                        <a:spcAft>
                          <a:spcPts val="0"/>
                        </a:spcAft>
                        <a:buNone/>
                      </a:pPr>
                      <a:r>
                        <a:rPr lang="en" sz="1800" b="1"/>
                        <a:t>Character Position</a:t>
                      </a:r>
                      <a:endParaRPr sz="1800" b="1"/>
                    </a:p>
                  </a:txBody>
                  <a:tcPr marL="91425" marR="91425" marT="91425" marB="91425"/>
                </a:tc>
                <a:tc>
                  <a:txBody>
                    <a:bodyPr/>
                    <a:lstStyle/>
                    <a:p>
                      <a:pPr marL="0" lvl="0" indent="0" algn="l" rtl="0">
                        <a:spcBef>
                          <a:spcPts val="0"/>
                        </a:spcBef>
                        <a:spcAft>
                          <a:spcPts val="0"/>
                        </a:spcAft>
                        <a:buNone/>
                      </a:pPr>
                      <a:r>
                        <a:rPr lang="en" sz="1800" b="1"/>
                        <a:t>Value</a:t>
                      </a:r>
                      <a:endParaRPr sz="1800" b="1"/>
                    </a:p>
                  </a:txBody>
                  <a:tcPr marL="91425" marR="91425" marT="91425" marB="91425"/>
                </a:tc>
                <a:extLst>
                  <a:ext uri="{0D108BD9-81ED-4DB2-BD59-A6C34878D82A}">
                    <a16:rowId xmlns:a16="http://schemas.microsoft.com/office/drawing/2014/main" val="10000"/>
                  </a:ext>
                </a:extLst>
              </a:tr>
              <a:tr h="882125">
                <a:tc>
                  <a:txBody>
                    <a:bodyPr/>
                    <a:lstStyle/>
                    <a:p>
                      <a:pPr marL="0" lvl="0" indent="0" algn="l" rtl="0">
                        <a:spcBef>
                          <a:spcPts val="0"/>
                        </a:spcBef>
                        <a:spcAft>
                          <a:spcPts val="0"/>
                        </a:spcAft>
                        <a:buNone/>
                      </a:pPr>
                      <a:r>
                        <a:rPr lang="en" sz="1800" b="1"/>
                        <a:t>06</a:t>
                      </a:r>
                      <a:endParaRPr sz="1800" b="1"/>
                    </a:p>
                  </a:txBody>
                  <a:tcPr marL="91425" marR="91425" marT="91425" marB="91425"/>
                </a:tc>
                <a:tc>
                  <a:txBody>
                    <a:bodyPr/>
                    <a:lstStyle/>
                    <a:p>
                      <a:pPr marL="0" lvl="0" indent="0" algn="l" rtl="0">
                        <a:spcBef>
                          <a:spcPts val="0"/>
                        </a:spcBef>
                        <a:spcAft>
                          <a:spcPts val="0"/>
                        </a:spcAft>
                        <a:buNone/>
                      </a:pPr>
                      <a:r>
                        <a:rPr lang="en" sz="1800" b="1"/>
                        <a:t>Geographic subdivision - Not subdivided geographically (#) or subdivided geographically (a)</a:t>
                      </a:r>
                      <a:endParaRPr sz="1800" b="1"/>
                    </a:p>
                  </a:txBody>
                  <a:tcPr marL="91425" marR="91425" marT="91425" marB="91425"/>
                </a:tc>
                <a:extLst>
                  <a:ext uri="{0D108BD9-81ED-4DB2-BD59-A6C34878D82A}">
                    <a16:rowId xmlns:a16="http://schemas.microsoft.com/office/drawing/2014/main" val="10001"/>
                  </a:ext>
                </a:extLst>
              </a:tr>
              <a:tr h="630150">
                <a:tc>
                  <a:txBody>
                    <a:bodyPr/>
                    <a:lstStyle/>
                    <a:p>
                      <a:pPr marL="0" lvl="0" indent="0" algn="l" rtl="0">
                        <a:spcBef>
                          <a:spcPts val="0"/>
                        </a:spcBef>
                        <a:spcAft>
                          <a:spcPts val="0"/>
                        </a:spcAft>
                        <a:buNone/>
                      </a:pPr>
                      <a:r>
                        <a:rPr lang="en" sz="1800" b="1"/>
                        <a:t>09</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t>Kind of record - Established Heading (a) or Reference (b) </a:t>
                      </a:r>
                      <a:endParaRPr sz="1800" b="1"/>
                    </a:p>
                  </a:txBody>
                  <a:tcPr marL="91425" marR="91425" marT="91425" marB="91425"/>
                </a:tc>
                <a:extLst>
                  <a:ext uri="{0D108BD9-81ED-4DB2-BD59-A6C34878D82A}">
                    <a16:rowId xmlns:a16="http://schemas.microsoft.com/office/drawing/2014/main" val="10002"/>
                  </a:ext>
                </a:extLst>
              </a:tr>
              <a:tr h="630150">
                <a:tc>
                  <a:txBody>
                    <a:bodyPr/>
                    <a:lstStyle/>
                    <a:p>
                      <a:pPr marL="0" lvl="0" indent="0" algn="l" rtl="0">
                        <a:spcBef>
                          <a:spcPts val="0"/>
                        </a:spcBef>
                        <a:spcAft>
                          <a:spcPts val="0"/>
                        </a:spcAft>
                        <a:buNone/>
                      </a:pPr>
                      <a:r>
                        <a:rPr lang="en" sz="1800" b="1"/>
                        <a:t>11</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t>Subject Heading System - LCSH (a)</a:t>
                      </a:r>
                      <a:endParaRPr sz="1800" b="1"/>
                    </a:p>
                  </a:txBody>
                  <a:tcPr marL="91425" marR="91425" marT="91425" marB="91425"/>
                </a:tc>
                <a:extLst>
                  <a:ext uri="{0D108BD9-81ED-4DB2-BD59-A6C34878D82A}">
                    <a16:rowId xmlns:a16="http://schemas.microsoft.com/office/drawing/2014/main" val="10003"/>
                  </a:ext>
                </a:extLst>
              </a:tr>
              <a:tr h="630150">
                <a:tc>
                  <a:txBody>
                    <a:bodyPr/>
                    <a:lstStyle/>
                    <a:p>
                      <a:pPr marL="0" lvl="0" indent="0" algn="l" rtl="0">
                        <a:spcBef>
                          <a:spcPts val="0"/>
                        </a:spcBef>
                        <a:spcAft>
                          <a:spcPts val="0"/>
                        </a:spcAft>
                        <a:buNone/>
                      </a:pPr>
                      <a:r>
                        <a:rPr lang="en" sz="1800" b="1"/>
                        <a:t>15</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t>Heading Use - Subject Added Entry - Appropriate (a) ; Not appropriate (b)</a:t>
                      </a:r>
                      <a:endParaRPr sz="1800" b="1"/>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202"/>
          <p:cNvSpPr txBox="1">
            <a:spLocks noGrp="1"/>
          </p:cNvSpPr>
          <p:nvPr>
            <p:ph type="title"/>
          </p:nvPr>
        </p:nvSpPr>
        <p:spPr>
          <a:xfrm>
            <a:off x="375600" y="53925"/>
            <a:ext cx="8520600" cy="63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Treatment of </a:t>
            </a:r>
            <a:r>
              <a:rPr lang="en">
                <a:solidFill>
                  <a:srgbClr val="0000FF"/>
                </a:solidFill>
              </a:rPr>
              <a:t>lcgft</a:t>
            </a:r>
            <a:r>
              <a:rPr lang="en"/>
              <a:t> terms in bibliographic records</a:t>
            </a:r>
            <a:endParaRPr/>
          </a:p>
        </p:txBody>
      </p:sp>
      <p:sp>
        <p:nvSpPr>
          <p:cNvPr id="1534" name="Google Shape;1534;p202"/>
          <p:cNvSpPr txBox="1">
            <a:spLocks noGrp="1"/>
          </p:cNvSpPr>
          <p:nvPr>
            <p:ph type="body" idx="1"/>
          </p:nvPr>
        </p:nvSpPr>
        <p:spPr>
          <a:xfrm>
            <a:off x="74700" y="784975"/>
            <a:ext cx="8945100" cy="416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Arial"/>
                <a:ea typeface="Arial"/>
                <a:cs typeface="Arial"/>
                <a:sym typeface="Arial"/>
              </a:rPr>
              <a:t>100 1  </a:t>
            </a:r>
            <a:r>
              <a:rPr lang="en" sz="2400" b="1">
                <a:solidFill>
                  <a:srgbClr val="000000"/>
                </a:solidFill>
                <a:latin typeface="Arial"/>
                <a:ea typeface="Arial"/>
                <a:cs typeface="Arial"/>
                <a:sym typeface="Arial"/>
              </a:rPr>
              <a:t>|a</a:t>
            </a:r>
            <a:r>
              <a:rPr lang="en" sz="2400">
                <a:solidFill>
                  <a:srgbClr val="000000"/>
                </a:solidFill>
                <a:latin typeface="Arial"/>
                <a:ea typeface="Arial"/>
                <a:cs typeface="Arial"/>
                <a:sym typeface="Arial"/>
              </a:rPr>
              <a:t> Bridwell, Norman</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245 10</a:t>
            </a:r>
            <a:r>
              <a:rPr lang="en" sz="2400" b="1">
                <a:solidFill>
                  <a:srgbClr val="000000"/>
                </a:solidFill>
                <a:latin typeface="Arial"/>
                <a:ea typeface="Arial"/>
                <a:cs typeface="Arial"/>
                <a:sym typeface="Arial"/>
              </a:rPr>
              <a:t>|a </a:t>
            </a:r>
            <a:r>
              <a:rPr lang="en" sz="2400">
                <a:solidFill>
                  <a:srgbClr val="000000"/>
                </a:solidFill>
                <a:latin typeface="Arial"/>
                <a:ea typeface="Arial"/>
                <a:cs typeface="Arial"/>
                <a:sym typeface="Arial"/>
              </a:rPr>
              <a:t>Clifford visits the hospital / </a:t>
            </a:r>
            <a:r>
              <a:rPr lang="en" sz="2400" b="1">
                <a:solidFill>
                  <a:srgbClr val="000000"/>
                </a:solidFill>
                <a:latin typeface="Arial"/>
                <a:ea typeface="Arial"/>
                <a:cs typeface="Arial"/>
                <a:sym typeface="Arial"/>
              </a:rPr>
              <a:t>|c</a:t>
            </a:r>
            <a:r>
              <a:rPr lang="en" sz="2400">
                <a:solidFill>
                  <a:srgbClr val="000000"/>
                </a:solidFill>
                <a:latin typeface="Arial"/>
                <a:ea typeface="Arial"/>
                <a:cs typeface="Arial"/>
                <a:sym typeface="Arial"/>
              </a:rPr>
              <a:t> Norman Bridwell.</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highlight>
                  <a:schemeClr val="lt1"/>
                </a:highlight>
                <a:latin typeface="Arial"/>
                <a:ea typeface="Arial"/>
                <a:cs typeface="Arial"/>
                <a:sym typeface="Arial"/>
              </a:rPr>
              <a:t>650  0</a:t>
            </a:r>
            <a:r>
              <a:rPr lang="en" sz="2400" b="1">
                <a:solidFill>
                  <a:srgbClr val="000000"/>
                </a:solidFill>
                <a:highlight>
                  <a:schemeClr val="lt1"/>
                </a:highlight>
                <a:latin typeface="Arial"/>
                <a:ea typeface="Arial"/>
                <a:cs typeface="Arial"/>
                <a:sym typeface="Arial"/>
              </a:rPr>
              <a:t>|a</a:t>
            </a:r>
            <a:r>
              <a:rPr lang="en" sz="2400">
                <a:solidFill>
                  <a:srgbClr val="000000"/>
                </a:solidFill>
                <a:highlight>
                  <a:schemeClr val="lt1"/>
                </a:highlight>
                <a:latin typeface="Arial"/>
                <a:ea typeface="Arial"/>
                <a:cs typeface="Arial"/>
                <a:sym typeface="Arial"/>
              </a:rPr>
              <a:t> Clifford (Fictitious character : Bridwell)</a:t>
            </a:r>
            <a:r>
              <a:rPr lang="en" sz="2400" b="1">
                <a:solidFill>
                  <a:srgbClr val="000000"/>
                </a:solidFill>
                <a:highlight>
                  <a:schemeClr val="lt1"/>
                </a:highlight>
                <a:latin typeface="Arial"/>
                <a:ea typeface="Arial"/>
                <a:cs typeface="Arial"/>
                <a:sym typeface="Arial"/>
              </a:rPr>
              <a:t>|v</a:t>
            </a:r>
            <a:r>
              <a:rPr lang="en" sz="2400">
                <a:solidFill>
                  <a:srgbClr val="000000"/>
                </a:solidFill>
                <a:highlight>
                  <a:schemeClr val="lt1"/>
                </a:highlight>
                <a:latin typeface="Arial"/>
                <a:ea typeface="Arial"/>
                <a:cs typeface="Arial"/>
                <a:sym typeface="Arial"/>
              </a:rPr>
              <a:t> Fiction.</a:t>
            </a:r>
            <a:endParaRPr sz="2400">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r>
              <a:rPr lang="en" sz="2400">
                <a:solidFill>
                  <a:srgbClr val="000000"/>
                </a:solidFill>
                <a:highlight>
                  <a:schemeClr val="lt1"/>
                </a:highlight>
                <a:latin typeface="Arial"/>
                <a:ea typeface="Arial"/>
                <a:cs typeface="Arial"/>
                <a:sym typeface="Arial"/>
              </a:rPr>
              <a:t>650  0</a:t>
            </a:r>
            <a:r>
              <a:rPr lang="en" sz="2400" b="1">
                <a:solidFill>
                  <a:srgbClr val="000000"/>
                </a:solidFill>
                <a:highlight>
                  <a:schemeClr val="lt1"/>
                </a:highlight>
                <a:latin typeface="Arial"/>
                <a:ea typeface="Arial"/>
                <a:cs typeface="Arial"/>
                <a:sym typeface="Arial"/>
              </a:rPr>
              <a:t>|a</a:t>
            </a:r>
            <a:r>
              <a:rPr lang="en" sz="2400">
                <a:solidFill>
                  <a:srgbClr val="000000"/>
                </a:solidFill>
                <a:highlight>
                  <a:schemeClr val="lt1"/>
                </a:highlight>
                <a:latin typeface="Arial"/>
                <a:ea typeface="Arial"/>
                <a:cs typeface="Arial"/>
                <a:sym typeface="Arial"/>
              </a:rPr>
              <a:t> Dogs</a:t>
            </a:r>
            <a:r>
              <a:rPr lang="en" sz="2400" b="1">
                <a:solidFill>
                  <a:srgbClr val="000000"/>
                </a:solidFill>
                <a:highlight>
                  <a:schemeClr val="lt1"/>
                </a:highlight>
                <a:latin typeface="Arial"/>
                <a:ea typeface="Arial"/>
                <a:cs typeface="Arial"/>
                <a:sym typeface="Arial"/>
              </a:rPr>
              <a:t>|v</a:t>
            </a:r>
            <a:r>
              <a:rPr lang="en" sz="2400">
                <a:solidFill>
                  <a:srgbClr val="000000"/>
                </a:solidFill>
                <a:highlight>
                  <a:schemeClr val="lt1"/>
                </a:highlight>
                <a:latin typeface="Arial"/>
                <a:ea typeface="Arial"/>
                <a:cs typeface="Arial"/>
                <a:sym typeface="Arial"/>
              </a:rPr>
              <a:t> Fiction.</a:t>
            </a:r>
            <a:endParaRPr sz="2400" b="1">
              <a:solidFill>
                <a:srgbClr val="000000"/>
              </a:solidFill>
              <a:highlight>
                <a:schemeClr val="lt1"/>
              </a:highlight>
              <a:latin typeface="Arial"/>
              <a:ea typeface="Arial"/>
              <a:cs typeface="Arial"/>
              <a:sym typeface="Arial"/>
            </a:endParaRPr>
          </a:p>
          <a:p>
            <a:pPr marL="0" lvl="0" indent="0" algn="l" rtl="0">
              <a:spcBef>
                <a:spcPts val="0"/>
              </a:spcBef>
              <a:spcAft>
                <a:spcPts val="0"/>
              </a:spcAft>
              <a:buNone/>
            </a:pPr>
            <a:r>
              <a:rPr lang="en" sz="2400" b="1">
                <a:solidFill>
                  <a:srgbClr val="FF0000"/>
                </a:solidFill>
                <a:highlight>
                  <a:schemeClr val="lt1"/>
                </a:highlight>
                <a:latin typeface="Arial"/>
                <a:ea typeface="Arial"/>
                <a:cs typeface="Arial"/>
                <a:sym typeface="Arial"/>
              </a:rPr>
              <a:t>655</a:t>
            </a:r>
            <a:r>
              <a:rPr lang="en" sz="2400">
                <a:solidFill>
                  <a:srgbClr val="000000"/>
                </a:solidFill>
                <a:highlight>
                  <a:schemeClr val="lt1"/>
                </a:highlight>
                <a:latin typeface="Arial"/>
                <a:ea typeface="Arial"/>
                <a:cs typeface="Arial"/>
                <a:sym typeface="Arial"/>
              </a:rPr>
              <a:t>  </a:t>
            </a:r>
            <a:r>
              <a:rPr lang="en" sz="2400" b="1">
                <a:solidFill>
                  <a:srgbClr val="FF0000"/>
                </a:solidFill>
                <a:highlight>
                  <a:srgbClr val="FFFF00"/>
                </a:highlight>
                <a:latin typeface="Arial"/>
                <a:ea typeface="Arial"/>
                <a:cs typeface="Arial"/>
                <a:sym typeface="Arial"/>
              </a:rPr>
              <a:t>7</a:t>
            </a:r>
            <a:r>
              <a:rPr lang="en" sz="2400" b="1">
                <a:solidFill>
                  <a:srgbClr val="000000"/>
                </a:solidFill>
                <a:highlight>
                  <a:schemeClr val="lt1"/>
                </a:highlight>
                <a:latin typeface="Arial"/>
                <a:ea typeface="Arial"/>
                <a:cs typeface="Arial"/>
                <a:sym typeface="Arial"/>
              </a:rPr>
              <a:t>|a </a:t>
            </a:r>
            <a:r>
              <a:rPr lang="en" sz="2400" b="1">
                <a:solidFill>
                  <a:srgbClr val="FF0000"/>
                </a:solidFill>
                <a:highlight>
                  <a:schemeClr val="lt1"/>
                </a:highlight>
                <a:latin typeface="Arial"/>
                <a:ea typeface="Arial"/>
                <a:cs typeface="Arial"/>
                <a:sym typeface="Arial"/>
              </a:rPr>
              <a:t>Picture books. </a:t>
            </a:r>
            <a:r>
              <a:rPr lang="en" sz="2400" b="1">
                <a:solidFill>
                  <a:srgbClr val="000000"/>
                </a:solidFill>
                <a:highlight>
                  <a:schemeClr val="lt1"/>
                </a:highlight>
                <a:latin typeface="Arial"/>
                <a:ea typeface="Arial"/>
                <a:cs typeface="Arial"/>
                <a:sym typeface="Arial"/>
              </a:rPr>
              <a:t>|</a:t>
            </a:r>
            <a:r>
              <a:rPr lang="en" sz="2400" b="1">
                <a:solidFill>
                  <a:srgbClr val="000000"/>
                </a:solidFill>
                <a:highlight>
                  <a:srgbClr val="FFFF00"/>
                </a:highlight>
                <a:latin typeface="Arial"/>
                <a:ea typeface="Arial"/>
                <a:cs typeface="Arial"/>
                <a:sym typeface="Arial"/>
              </a:rPr>
              <a:t>2</a:t>
            </a:r>
            <a:r>
              <a:rPr lang="en" sz="2400" b="1">
                <a:solidFill>
                  <a:srgbClr val="000000"/>
                </a:solidFill>
                <a:highlight>
                  <a:schemeClr val="lt1"/>
                </a:highlight>
                <a:latin typeface="Arial"/>
                <a:ea typeface="Arial"/>
                <a:cs typeface="Arial"/>
                <a:sym typeface="Arial"/>
              </a:rPr>
              <a:t> </a:t>
            </a:r>
            <a:r>
              <a:rPr lang="en" sz="2400" b="1">
                <a:solidFill>
                  <a:srgbClr val="FF0000"/>
                </a:solidFill>
                <a:highlight>
                  <a:schemeClr val="lt1"/>
                </a:highlight>
                <a:latin typeface="Arial"/>
                <a:ea typeface="Arial"/>
                <a:cs typeface="Arial"/>
                <a:sym typeface="Arial"/>
              </a:rPr>
              <a:t>lcgft</a:t>
            </a:r>
            <a:endParaRPr sz="2400" b="1">
              <a:solidFill>
                <a:srgbClr val="FF0000"/>
              </a:solidFill>
              <a:highlight>
                <a:schemeClr val="lt1"/>
              </a:highlight>
              <a:latin typeface="Arial"/>
              <a:ea typeface="Arial"/>
              <a:cs typeface="Arial"/>
              <a:sym typeface="Arial"/>
            </a:endParaRPr>
          </a:p>
          <a:p>
            <a:pPr marL="0" lvl="0" indent="0" algn="l" rtl="0">
              <a:spcBef>
                <a:spcPts val="0"/>
              </a:spcBef>
              <a:spcAft>
                <a:spcPts val="0"/>
              </a:spcAft>
              <a:buNone/>
            </a:pPr>
            <a:r>
              <a:rPr lang="en" sz="2400" b="1">
                <a:solidFill>
                  <a:srgbClr val="FF0000"/>
                </a:solidFill>
                <a:highlight>
                  <a:schemeClr val="lt1"/>
                </a:highlight>
                <a:latin typeface="Arial"/>
                <a:ea typeface="Arial"/>
                <a:cs typeface="Arial"/>
                <a:sym typeface="Arial"/>
              </a:rPr>
              <a:t>655</a:t>
            </a:r>
            <a:r>
              <a:rPr lang="en" sz="2400">
                <a:solidFill>
                  <a:srgbClr val="000000"/>
                </a:solidFill>
                <a:highlight>
                  <a:schemeClr val="lt1"/>
                </a:highlight>
                <a:latin typeface="Arial"/>
                <a:ea typeface="Arial"/>
                <a:cs typeface="Arial"/>
                <a:sym typeface="Arial"/>
              </a:rPr>
              <a:t>  </a:t>
            </a:r>
            <a:r>
              <a:rPr lang="en" sz="2400" b="1">
                <a:solidFill>
                  <a:srgbClr val="FF0000"/>
                </a:solidFill>
                <a:highlight>
                  <a:srgbClr val="FFFF00"/>
                </a:highlight>
                <a:latin typeface="Arial"/>
                <a:ea typeface="Arial"/>
                <a:cs typeface="Arial"/>
                <a:sym typeface="Arial"/>
              </a:rPr>
              <a:t>7</a:t>
            </a:r>
            <a:r>
              <a:rPr lang="en" sz="2400" b="1">
                <a:solidFill>
                  <a:srgbClr val="000000"/>
                </a:solidFill>
                <a:highlight>
                  <a:schemeClr val="lt1"/>
                </a:highlight>
                <a:latin typeface="Arial"/>
                <a:ea typeface="Arial"/>
                <a:cs typeface="Arial"/>
                <a:sym typeface="Arial"/>
              </a:rPr>
              <a:t>|a </a:t>
            </a:r>
            <a:r>
              <a:rPr lang="en" sz="2400" b="1">
                <a:solidFill>
                  <a:srgbClr val="FF0000"/>
                </a:solidFill>
                <a:highlight>
                  <a:schemeClr val="lt1"/>
                </a:highlight>
                <a:latin typeface="Arial"/>
                <a:ea typeface="Arial"/>
                <a:cs typeface="Arial"/>
                <a:sym typeface="Arial"/>
              </a:rPr>
              <a:t>Animal fiction. </a:t>
            </a:r>
            <a:r>
              <a:rPr lang="en" sz="2400" b="1">
                <a:solidFill>
                  <a:srgbClr val="000000"/>
                </a:solidFill>
                <a:highlight>
                  <a:schemeClr val="lt1"/>
                </a:highlight>
                <a:latin typeface="Arial"/>
                <a:ea typeface="Arial"/>
                <a:cs typeface="Arial"/>
                <a:sym typeface="Arial"/>
              </a:rPr>
              <a:t>|</a:t>
            </a:r>
            <a:r>
              <a:rPr lang="en" sz="2400" b="1">
                <a:solidFill>
                  <a:srgbClr val="000000"/>
                </a:solidFill>
                <a:highlight>
                  <a:srgbClr val="FFFF00"/>
                </a:highlight>
                <a:latin typeface="Arial"/>
                <a:ea typeface="Arial"/>
                <a:cs typeface="Arial"/>
                <a:sym typeface="Arial"/>
              </a:rPr>
              <a:t>2</a:t>
            </a:r>
            <a:r>
              <a:rPr lang="en" sz="2400" b="1">
                <a:solidFill>
                  <a:srgbClr val="000000"/>
                </a:solidFill>
                <a:highlight>
                  <a:schemeClr val="lt1"/>
                </a:highlight>
                <a:latin typeface="Arial"/>
                <a:ea typeface="Arial"/>
                <a:cs typeface="Arial"/>
                <a:sym typeface="Arial"/>
              </a:rPr>
              <a:t> </a:t>
            </a:r>
            <a:r>
              <a:rPr lang="en" sz="2400" b="1">
                <a:solidFill>
                  <a:srgbClr val="FF0000"/>
                </a:solidFill>
                <a:highlight>
                  <a:schemeClr val="lt1"/>
                </a:highlight>
                <a:latin typeface="Arial"/>
                <a:ea typeface="Arial"/>
                <a:cs typeface="Arial"/>
                <a:sym typeface="Arial"/>
              </a:rPr>
              <a:t>lcgft</a:t>
            </a:r>
            <a:endParaRPr sz="2400" b="1">
              <a:solidFill>
                <a:srgbClr val="FF0000"/>
              </a:solidFill>
              <a:highlight>
                <a:schemeClr val="lt1"/>
              </a:highlight>
              <a:latin typeface="Arial"/>
              <a:ea typeface="Arial"/>
              <a:cs typeface="Arial"/>
              <a:sym typeface="Arial"/>
            </a:endParaRPr>
          </a:p>
          <a:p>
            <a:pPr marL="0" lvl="0" indent="0" algn="l" rtl="0">
              <a:spcBef>
                <a:spcPts val="0"/>
              </a:spcBef>
              <a:spcAft>
                <a:spcPts val="0"/>
              </a:spcAft>
              <a:buNone/>
            </a:pPr>
            <a:endParaRPr sz="2400" b="1">
              <a:solidFill>
                <a:srgbClr val="FF0000"/>
              </a:solidFill>
              <a:highlight>
                <a:schemeClr val="lt1"/>
              </a:highlight>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The 7 in the second indicator position instructs the cataloger to specify the source of the term in subfield $2. In this case, the source is the lcgft vocabulary.</a:t>
            </a:r>
            <a:endParaRPr sz="2400">
              <a:solidFill>
                <a:srgbClr val="000000"/>
              </a:solidFill>
              <a:latin typeface="Arial"/>
              <a:ea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203"/>
          <p:cNvSpPr txBox="1">
            <a:spLocks noGrp="1"/>
          </p:cNvSpPr>
          <p:nvPr>
            <p:ph type="title"/>
          </p:nvPr>
        </p:nvSpPr>
        <p:spPr>
          <a:xfrm>
            <a:off x="464100" y="776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Bibliographic record containing </a:t>
            </a:r>
            <a:r>
              <a:rPr lang="en">
                <a:solidFill>
                  <a:srgbClr val="9900FF"/>
                </a:solidFill>
              </a:rPr>
              <a:t>lcgft</a:t>
            </a:r>
            <a:r>
              <a:rPr lang="en"/>
              <a:t> terms</a:t>
            </a:r>
            <a:endParaRPr/>
          </a:p>
        </p:txBody>
      </p:sp>
      <p:sp>
        <p:nvSpPr>
          <p:cNvPr id="1540" name="Google Shape;1540;p20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41" name="Google Shape;1541;p203"/>
          <p:cNvPicPr preferRelativeResize="0"/>
          <p:nvPr/>
        </p:nvPicPr>
        <p:blipFill>
          <a:blip r:embed="rId3">
            <a:alphaModFix/>
          </a:blip>
          <a:stretch>
            <a:fillRect/>
          </a:stretch>
        </p:blipFill>
        <p:spPr>
          <a:xfrm>
            <a:off x="311688" y="974454"/>
            <a:ext cx="8403674" cy="3705745"/>
          </a:xfrm>
          <a:prstGeom prst="rect">
            <a:avLst/>
          </a:prstGeom>
          <a:noFill/>
          <a:ln>
            <a:noFill/>
          </a:ln>
        </p:spPr>
      </p:pic>
      <p:sp>
        <p:nvSpPr>
          <p:cNvPr id="1542" name="Google Shape;1542;p203"/>
          <p:cNvSpPr/>
          <p:nvPr/>
        </p:nvSpPr>
        <p:spPr>
          <a:xfrm>
            <a:off x="1537450" y="1683900"/>
            <a:ext cx="551400" cy="29697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03"/>
          <p:cNvSpPr/>
          <p:nvPr/>
        </p:nvSpPr>
        <p:spPr>
          <a:xfrm>
            <a:off x="5644250" y="2290900"/>
            <a:ext cx="1454400" cy="474600"/>
          </a:xfrm>
          <a:prstGeom prst="lef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03"/>
          <p:cNvSpPr/>
          <p:nvPr/>
        </p:nvSpPr>
        <p:spPr>
          <a:xfrm>
            <a:off x="3471750" y="1683900"/>
            <a:ext cx="330000" cy="7074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204"/>
          <p:cNvSpPr txBox="1">
            <a:spLocks noGrp="1"/>
          </p:cNvSpPr>
          <p:nvPr>
            <p:ph type="title"/>
          </p:nvPr>
        </p:nvSpPr>
        <p:spPr>
          <a:xfrm>
            <a:off x="311700" y="51025"/>
            <a:ext cx="8520600" cy="53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u="sng">
                <a:solidFill>
                  <a:srgbClr val="EF6C00"/>
                </a:solidFill>
                <a:latin typeface="Arial"/>
                <a:ea typeface="Arial"/>
                <a:cs typeface="Arial"/>
                <a:sym typeface="Arial"/>
              </a:rPr>
              <a:t>Other genre form vocabularies</a:t>
            </a:r>
            <a:endParaRPr sz="2800" u="sng">
              <a:solidFill>
                <a:srgbClr val="EF6C00"/>
              </a:solidFill>
              <a:latin typeface="Arial"/>
              <a:ea typeface="Arial"/>
              <a:cs typeface="Arial"/>
              <a:sym typeface="Arial"/>
            </a:endParaRPr>
          </a:p>
          <a:p>
            <a:pPr marL="0" lvl="0" indent="0" algn="l" rtl="0">
              <a:spcBef>
                <a:spcPts val="0"/>
              </a:spcBef>
              <a:spcAft>
                <a:spcPts val="0"/>
              </a:spcAft>
              <a:buNone/>
            </a:pPr>
            <a:endParaRPr/>
          </a:p>
        </p:txBody>
      </p:sp>
      <p:sp>
        <p:nvSpPr>
          <p:cNvPr id="1550" name="Google Shape;1550;p204"/>
          <p:cNvSpPr txBox="1">
            <a:spLocks noGrp="1"/>
          </p:cNvSpPr>
          <p:nvPr>
            <p:ph type="body" idx="1"/>
          </p:nvPr>
        </p:nvSpPr>
        <p:spPr>
          <a:xfrm>
            <a:off x="311700" y="646550"/>
            <a:ext cx="8520600" cy="4376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u="sng">
                <a:solidFill>
                  <a:srgbClr val="000000"/>
                </a:solidFill>
                <a:latin typeface="Arial"/>
                <a:ea typeface="Arial"/>
                <a:cs typeface="Arial"/>
                <a:sym typeface="Arial"/>
              </a:rPr>
              <a:t>GSAFD </a:t>
            </a:r>
            <a:endParaRPr sz="2400" u="sng">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i="1">
                <a:solidFill>
                  <a:srgbClr val="000000"/>
                </a:solidFill>
                <a:highlight>
                  <a:srgbClr val="FEFEFE"/>
                </a:highlight>
                <a:latin typeface="Arial"/>
                <a:ea typeface="Arial"/>
                <a:cs typeface="Arial"/>
                <a:sym typeface="Arial"/>
              </a:rPr>
              <a:t>(Guidelines on Subject Access to Individual Works of Fiction, Drama, Etc.</a:t>
            </a:r>
            <a:r>
              <a:rPr lang="en">
                <a:solidFill>
                  <a:srgbClr val="000000"/>
                </a:solidFill>
                <a:highlight>
                  <a:srgbClr val="FEFEFE"/>
                </a:highlight>
                <a:latin typeface="Arial"/>
                <a:ea typeface="Arial"/>
                <a:cs typeface="Arial"/>
                <a:sym typeface="Arial"/>
              </a:rPr>
              <a:t>) </a:t>
            </a:r>
            <a:endParaRPr sz="2400" u="sng">
              <a:solidFill>
                <a:srgbClr val="000000"/>
              </a:solidFill>
              <a:latin typeface="Arial"/>
              <a:ea typeface="Arial"/>
              <a:cs typeface="Arial"/>
              <a:sym typeface="Arial"/>
            </a:endParaRPr>
          </a:p>
          <a:p>
            <a:pPr marL="457200" lvl="0" indent="-342900" algn="l" rtl="0">
              <a:lnSpc>
                <a:spcPct val="100000"/>
              </a:lnSpc>
              <a:spcBef>
                <a:spcPts val="1600"/>
              </a:spcBef>
              <a:spcAft>
                <a:spcPts val="0"/>
              </a:spcAft>
              <a:buClr>
                <a:srgbClr val="000000"/>
              </a:buClr>
              <a:buSzPts val="1800"/>
              <a:buFont typeface="Arial"/>
              <a:buChar char="●"/>
            </a:pPr>
            <a:r>
              <a:rPr lang="en">
                <a:solidFill>
                  <a:srgbClr val="000000"/>
                </a:solidFill>
                <a:latin typeface="Arial"/>
                <a:ea typeface="Arial"/>
                <a:cs typeface="Arial"/>
                <a:sym typeface="Arial"/>
              </a:rPr>
              <a:t>Pre-dates the lcgft terms for literature (2000?)</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Used heavily by public libraries until the various lcgft literature terms were published by LC</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Contains 153 terms</a:t>
            </a:r>
            <a:endParaRPr>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sz="2400" u="sng">
                <a:solidFill>
                  <a:srgbClr val="000000"/>
                </a:solidFill>
                <a:latin typeface="Arial"/>
                <a:ea typeface="Arial"/>
                <a:cs typeface="Arial"/>
                <a:sym typeface="Arial"/>
              </a:rPr>
              <a:t>OLACVGGT </a:t>
            </a:r>
            <a:endParaRPr sz="2400" i="1">
              <a:solidFill>
                <a:srgbClr val="000000"/>
              </a:solidFill>
              <a:latin typeface="Arial"/>
              <a:ea typeface="Arial"/>
              <a:cs typeface="Arial"/>
              <a:sym typeface="Arial"/>
            </a:endParaRPr>
          </a:p>
          <a:p>
            <a:pPr marL="0" lvl="0" indent="0" algn="l" rtl="0">
              <a:lnSpc>
                <a:spcPct val="100000"/>
              </a:lnSpc>
              <a:spcBef>
                <a:spcPts val="1600"/>
              </a:spcBef>
              <a:spcAft>
                <a:spcPts val="0"/>
              </a:spcAft>
              <a:buNone/>
            </a:pPr>
            <a:r>
              <a:rPr lang="en" i="1">
                <a:solidFill>
                  <a:srgbClr val="000000"/>
                </a:solidFill>
                <a:latin typeface="Arial"/>
                <a:ea typeface="Arial"/>
                <a:cs typeface="Arial"/>
                <a:sym typeface="Arial"/>
              </a:rPr>
              <a:t>(Online Audiovisual Catalogers Video Game Genre Terms)</a:t>
            </a:r>
            <a:endParaRPr>
              <a:solidFill>
                <a:srgbClr val="000000"/>
              </a:solidFill>
              <a:latin typeface="Arial"/>
              <a:ea typeface="Arial"/>
              <a:cs typeface="Arial"/>
              <a:sym typeface="Arial"/>
            </a:endParaRPr>
          </a:p>
          <a:p>
            <a:pPr marL="457200" lvl="0" indent="-342900" algn="l" rtl="0">
              <a:lnSpc>
                <a:spcPct val="100000"/>
              </a:lnSpc>
              <a:spcBef>
                <a:spcPts val="1600"/>
              </a:spcBef>
              <a:spcAft>
                <a:spcPts val="0"/>
              </a:spcAft>
              <a:buClr>
                <a:srgbClr val="000000"/>
              </a:buClr>
              <a:buSzPts val="1800"/>
              <a:buFont typeface="Arial"/>
              <a:buChar char="●"/>
            </a:pPr>
            <a:r>
              <a:rPr lang="en">
                <a:solidFill>
                  <a:srgbClr val="000000"/>
                </a:solidFill>
                <a:latin typeface="Arial"/>
                <a:ea typeface="Arial"/>
                <a:cs typeface="Arial"/>
                <a:sym typeface="Arial"/>
              </a:rPr>
              <a:t>Published in October 2018 by OLAC</a:t>
            </a:r>
            <a:r>
              <a:rPr lang="en" i="1">
                <a:solidFill>
                  <a:srgbClr val="000000"/>
                </a:solidFill>
                <a:latin typeface="Arial"/>
                <a:ea typeface="Arial"/>
                <a:cs typeface="Arial"/>
                <a:sym typeface="Arial"/>
              </a:rPr>
              <a:t> </a:t>
            </a:r>
            <a:endParaRPr i="1">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Libraries with video game collections have begun to adopt its use</a:t>
            </a:r>
            <a:endParaRPr>
              <a:solidFill>
                <a:srgbClr val="000000"/>
              </a:solidFill>
              <a:latin typeface="Arial"/>
              <a:ea typeface="Arial"/>
              <a:cs typeface="Arial"/>
              <a:sym typeface="Arial"/>
            </a:endParaRPr>
          </a:p>
          <a:p>
            <a:pPr marL="457200" lvl="0" indent="-342900" algn="l" rtl="0">
              <a:lnSpc>
                <a:spcPct val="100000"/>
              </a:lnSpc>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Contains 66  terms</a:t>
            </a:r>
            <a:endParaRPr>
              <a:solidFill>
                <a:srgbClr val="000000"/>
              </a:solidFill>
              <a:latin typeface="Arial"/>
              <a:ea typeface="Arial"/>
              <a:cs typeface="Arial"/>
              <a:sym typeface="Arial"/>
            </a:endParaRPr>
          </a:p>
          <a:p>
            <a:pPr marL="0" lvl="0" indent="0" algn="l" rtl="0">
              <a:lnSpc>
                <a:spcPct val="100000"/>
              </a:lnSpc>
              <a:spcBef>
                <a:spcPts val="1600"/>
              </a:spcBef>
              <a:spcAft>
                <a:spcPts val="0"/>
              </a:spcAft>
              <a:buNone/>
            </a:pPr>
            <a:endParaRPr i="1">
              <a:solidFill>
                <a:srgbClr val="000000"/>
              </a:solidFill>
              <a:latin typeface="Arial"/>
              <a:ea typeface="Arial"/>
              <a:cs typeface="Arial"/>
              <a:sym typeface="Arial"/>
            </a:endParaRPr>
          </a:p>
          <a:p>
            <a:pPr marL="0" lvl="0" indent="0" algn="l" rtl="0">
              <a:spcBef>
                <a:spcPts val="1600"/>
              </a:spcBef>
              <a:spcAft>
                <a:spcPts val="1600"/>
              </a:spcAft>
              <a:buNone/>
            </a:pPr>
            <a:endParaRPr>
              <a:solidFill>
                <a:srgbClr val="000000"/>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205"/>
          <p:cNvSpPr txBox="1">
            <a:spLocks noGrp="1"/>
          </p:cNvSpPr>
          <p:nvPr>
            <p:ph type="title"/>
          </p:nvPr>
        </p:nvSpPr>
        <p:spPr>
          <a:xfrm>
            <a:off x="311700" y="60850"/>
            <a:ext cx="8520600" cy="62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u="sng">
                <a:solidFill>
                  <a:srgbClr val="FF0000"/>
                </a:solidFill>
                <a:latin typeface="Arial"/>
                <a:ea typeface="Arial"/>
                <a:cs typeface="Arial"/>
                <a:sym typeface="Arial"/>
              </a:rPr>
              <a:t>gsafd</a:t>
            </a:r>
            <a:r>
              <a:rPr lang="en" sz="2800" u="sng">
                <a:latin typeface="Arial"/>
                <a:ea typeface="Arial"/>
                <a:cs typeface="Arial"/>
                <a:sym typeface="Arial"/>
              </a:rPr>
              <a:t> authority record</a:t>
            </a:r>
            <a:endParaRPr sz="2800" u="sng">
              <a:latin typeface="Arial"/>
              <a:ea typeface="Arial"/>
              <a:cs typeface="Arial"/>
              <a:sym typeface="Arial"/>
            </a:endParaRPr>
          </a:p>
          <a:p>
            <a:pPr marL="0" lvl="0" indent="0" algn="ctr" rtl="0">
              <a:spcBef>
                <a:spcPts val="0"/>
              </a:spcBef>
              <a:spcAft>
                <a:spcPts val="0"/>
              </a:spcAft>
              <a:buNone/>
            </a:pPr>
            <a:endParaRPr u="sng"/>
          </a:p>
        </p:txBody>
      </p:sp>
      <p:sp>
        <p:nvSpPr>
          <p:cNvPr id="1556" name="Google Shape;1556;p205"/>
          <p:cNvSpPr txBox="1">
            <a:spLocks noGrp="1"/>
          </p:cNvSpPr>
          <p:nvPr>
            <p:ph type="body" idx="1"/>
          </p:nvPr>
        </p:nvSpPr>
        <p:spPr>
          <a:xfrm>
            <a:off x="311700" y="689050"/>
            <a:ext cx="8520600" cy="387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57" name="Google Shape;1557;p205"/>
          <p:cNvPicPr preferRelativeResize="0"/>
          <p:nvPr/>
        </p:nvPicPr>
        <p:blipFill>
          <a:blip r:embed="rId3">
            <a:alphaModFix/>
          </a:blip>
          <a:stretch>
            <a:fillRect/>
          </a:stretch>
        </p:blipFill>
        <p:spPr>
          <a:xfrm>
            <a:off x="152400" y="759725"/>
            <a:ext cx="9144001" cy="4128900"/>
          </a:xfrm>
          <a:prstGeom prst="rect">
            <a:avLst/>
          </a:prstGeom>
          <a:noFill/>
          <a:ln>
            <a:noFill/>
          </a:ln>
        </p:spPr>
      </p:pic>
      <p:sp>
        <p:nvSpPr>
          <p:cNvPr id="1558" name="Google Shape;1558;p205"/>
          <p:cNvSpPr/>
          <p:nvPr/>
        </p:nvSpPr>
        <p:spPr>
          <a:xfrm>
            <a:off x="2854125" y="607700"/>
            <a:ext cx="883800" cy="5646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05"/>
          <p:cNvSpPr/>
          <p:nvPr/>
        </p:nvSpPr>
        <p:spPr>
          <a:xfrm>
            <a:off x="6176625" y="3482925"/>
            <a:ext cx="1022400" cy="319500"/>
          </a:xfrm>
          <a:prstGeom prst="lef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05"/>
          <p:cNvSpPr/>
          <p:nvPr/>
        </p:nvSpPr>
        <p:spPr>
          <a:xfrm>
            <a:off x="3631500" y="2077250"/>
            <a:ext cx="1382400" cy="4188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206"/>
          <p:cNvSpPr txBox="1">
            <a:spLocks noGrp="1"/>
          </p:cNvSpPr>
          <p:nvPr>
            <p:ph type="title"/>
          </p:nvPr>
        </p:nvSpPr>
        <p:spPr>
          <a:xfrm>
            <a:off x="311700" y="362975"/>
            <a:ext cx="8520600" cy="74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t>Treatment of </a:t>
            </a:r>
            <a:r>
              <a:rPr lang="en" u="sng">
                <a:solidFill>
                  <a:srgbClr val="FF0000"/>
                </a:solidFill>
              </a:rPr>
              <a:t>gsafd</a:t>
            </a:r>
            <a:r>
              <a:rPr lang="en" u="sng"/>
              <a:t> terms in bibliographic records</a:t>
            </a:r>
            <a:endParaRPr u="sng"/>
          </a:p>
        </p:txBody>
      </p:sp>
      <p:sp>
        <p:nvSpPr>
          <p:cNvPr id="1566" name="Google Shape;1566;p206"/>
          <p:cNvSpPr txBox="1"/>
          <p:nvPr/>
        </p:nvSpPr>
        <p:spPr>
          <a:xfrm>
            <a:off x="1927675" y="1881825"/>
            <a:ext cx="8210400" cy="18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567" name="Google Shape;1567;p206"/>
          <p:cNvPicPr preferRelativeResize="0"/>
          <p:nvPr/>
        </p:nvPicPr>
        <p:blipFill>
          <a:blip r:embed="rId3">
            <a:alphaModFix/>
          </a:blip>
          <a:stretch>
            <a:fillRect/>
          </a:stretch>
        </p:blipFill>
        <p:spPr>
          <a:xfrm>
            <a:off x="460325" y="1666653"/>
            <a:ext cx="7143750" cy="1810200"/>
          </a:xfrm>
          <a:prstGeom prst="rect">
            <a:avLst/>
          </a:prstGeom>
          <a:noFill/>
          <a:ln>
            <a:noFill/>
          </a:ln>
        </p:spPr>
      </p:pic>
      <p:sp>
        <p:nvSpPr>
          <p:cNvPr id="1568" name="Google Shape;1568;p206"/>
          <p:cNvSpPr/>
          <p:nvPr/>
        </p:nvSpPr>
        <p:spPr>
          <a:xfrm>
            <a:off x="3024525" y="2334450"/>
            <a:ext cx="470100" cy="11454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06"/>
          <p:cNvSpPr/>
          <p:nvPr/>
        </p:nvSpPr>
        <p:spPr>
          <a:xfrm>
            <a:off x="7377900" y="2270550"/>
            <a:ext cx="1454400" cy="474600"/>
          </a:xfrm>
          <a:prstGeom prst="left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06"/>
          <p:cNvSpPr/>
          <p:nvPr/>
        </p:nvSpPr>
        <p:spPr>
          <a:xfrm>
            <a:off x="6316300" y="2669850"/>
            <a:ext cx="1454400" cy="474600"/>
          </a:xfrm>
          <a:prstGeom prst="lef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207"/>
          <p:cNvSpPr txBox="1">
            <a:spLocks noGrp="1"/>
          </p:cNvSpPr>
          <p:nvPr>
            <p:ph type="title"/>
          </p:nvPr>
        </p:nvSpPr>
        <p:spPr>
          <a:xfrm>
            <a:off x="311700" y="61725"/>
            <a:ext cx="8520600" cy="67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FF0000"/>
                </a:solidFill>
              </a:rPr>
              <a:t>olacvggt</a:t>
            </a:r>
            <a:r>
              <a:rPr lang="en" u="sng"/>
              <a:t> genre authority record</a:t>
            </a:r>
            <a:endParaRPr u="sng"/>
          </a:p>
        </p:txBody>
      </p:sp>
      <p:sp>
        <p:nvSpPr>
          <p:cNvPr id="1576" name="Google Shape;1576;p207"/>
          <p:cNvSpPr txBox="1">
            <a:spLocks noGrp="1"/>
          </p:cNvSpPr>
          <p:nvPr>
            <p:ph type="body" idx="1"/>
          </p:nvPr>
        </p:nvSpPr>
        <p:spPr>
          <a:xfrm>
            <a:off x="311700" y="872100"/>
            <a:ext cx="8520600" cy="3696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77" name="Google Shape;1577;p207"/>
          <p:cNvPicPr preferRelativeResize="0"/>
          <p:nvPr/>
        </p:nvPicPr>
        <p:blipFill>
          <a:blip r:embed="rId3">
            <a:alphaModFix/>
          </a:blip>
          <a:stretch>
            <a:fillRect/>
          </a:stretch>
        </p:blipFill>
        <p:spPr>
          <a:xfrm>
            <a:off x="304800" y="927100"/>
            <a:ext cx="9143999" cy="3924675"/>
          </a:xfrm>
          <a:prstGeom prst="rect">
            <a:avLst/>
          </a:prstGeom>
          <a:noFill/>
          <a:ln>
            <a:noFill/>
          </a:ln>
        </p:spPr>
      </p:pic>
      <p:sp>
        <p:nvSpPr>
          <p:cNvPr id="1578" name="Google Shape;1578;p207"/>
          <p:cNvSpPr/>
          <p:nvPr/>
        </p:nvSpPr>
        <p:spPr>
          <a:xfrm>
            <a:off x="3759300" y="2481925"/>
            <a:ext cx="1565400" cy="6174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07"/>
          <p:cNvSpPr/>
          <p:nvPr/>
        </p:nvSpPr>
        <p:spPr>
          <a:xfrm>
            <a:off x="6591950" y="4238700"/>
            <a:ext cx="1022400" cy="330300"/>
          </a:xfrm>
          <a:prstGeom prst="lef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07"/>
          <p:cNvSpPr/>
          <p:nvPr/>
        </p:nvSpPr>
        <p:spPr>
          <a:xfrm>
            <a:off x="3113025" y="927100"/>
            <a:ext cx="511200" cy="4755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20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t>List of terms in the </a:t>
            </a:r>
            <a:r>
              <a:rPr lang="en" u="sng">
                <a:solidFill>
                  <a:srgbClr val="FF0000"/>
                </a:solidFill>
              </a:rPr>
              <a:t>olacvggt</a:t>
            </a:r>
            <a:r>
              <a:rPr lang="en" u="sng"/>
              <a:t> vocabulary</a:t>
            </a:r>
            <a:endParaRPr u="sng"/>
          </a:p>
        </p:txBody>
      </p:sp>
      <p:sp>
        <p:nvSpPr>
          <p:cNvPr id="1586" name="Google Shape;1586;p208"/>
          <p:cNvSpPr txBox="1">
            <a:spLocks noGrp="1"/>
          </p:cNvSpPr>
          <p:nvPr>
            <p:ph type="body" idx="1"/>
          </p:nvPr>
        </p:nvSpPr>
        <p:spPr>
          <a:xfrm>
            <a:off x="311700" y="1266325"/>
            <a:ext cx="8520600" cy="359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the resources associated with the OLAC Video Game Genre Terms vocabulary can be found on the OLAC website at:</a:t>
            </a:r>
            <a:endParaRPr/>
          </a:p>
          <a:p>
            <a:pPr marL="0" lvl="0" indent="0" algn="l" rtl="0">
              <a:spcBef>
                <a:spcPts val="1600"/>
              </a:spcBef>
              <a:spcAft>
                <a:spcPts val="0"/>
              </a:spcAft>
              <a:buNone/>
            </a:pPr>
            <a:r>
              <a:rPr lang="en" u="sng">
                <a:solidFill>
                  <a:schemeClr val="hlink"/>
                </a:solidFill>
                <a:latin typeface="Arial"/>
                <a:ea typeface="Arial"/>
                <a:cs typeface="Arial"/>
                <a:sym typeface="Arial"/>
                <a:hlinkClick r:id="rId3"/>
              </a:rPr>
              <a:t>https://www.olacinc.org/olac-video-game-vocabulary</a:t>
            </a:r>
            <a:endParaRPr>
              <a:latin typeface="Arial"/>
              <a:ea typeface="Arial"/>
              <a:cs typeface="Arial"/>
              <a:sym typeface="Arial"/>
            </a:endParaRPr>
          </a:p>
          <a:p>
            <a:pPr marL="0" lvl="0" indent="0" algn="l" rtl="0">
              <a:spcBef>
                <a:spcPts val="1600"/>
              </a:spcBef>
              <a:spcAft>
                <a:spcPts val="0"/>
              </a:spcAft>
              <a:buNone/>
            </a:pPr>
            <a:r>
              <a:rPr lang="en"/>
              <a:t>One of the resources you’ll find there is the list of all of the terms included in the vocabulary can be found there as well:</a:t>
            </a:r>
            <a:endParaRPr/>
          </a:p>
          <a:p>
            <a:pPr marL="0" lvl="0" indent="0" algn="l" rtl="0">
              <a:spcBef>
                <a:spcPts val="1600"/>
              </a:spcBef>
              <a:spcAft>
                <a:spcPts val="0"/>
              </a:spcAft>
              <a:buNone/>
            </a:pPr>
            <a:r>
              <a:rPr lang="en" u="sng">
                <a:solidFill>
                  <a:schemeClr val="hlink"/>
                </a:solidFill>
                <a:hlinkClick r:id="rId4"/>
              </a:rPr>
              <a:t>https://www.olacinc.org/alphabetical-list-genre-terms-olac-video-game-genre-vocabulary</a:t>
            </a:r>
            <a:endParaRPr/>
          </a:p>
          <a:p>
            <a:pPr marL="0" lvl="0" indent="0" algn="l" rtl="0">
              <a:spcBef>
                <a:spcPts val="1600"/>
              </a:spcBef>
              <a:spcAft>
                <a:spcPts val="0"/>
              </a:spcAft>
              <a:buNone/>
            </a:pPr>
            <a:r>
              <a:rPr lang="en"/>
              <a:t>T</a:t>
            </a:r>
            <a:endParaRPr/>
          </a:p>
          <a:p>
            <a:pPr marL="0" lvl="0" indent="0" algn="l" rtl="0">
              <a:spcBef>
                <a:spcPts val="1600"/>
              </a:spcBef>
              <a:spcAft>
                <a:spcPts val="1600"/>
              </a:spcAft>
              <a:buNone/>
            </a:pPr>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209"/>
          <p:cNvSpPr txBox="1">
            <a:spLocks noGrp="1"/>
          </p:cNvSpPr>
          <p:nvPr>
            <p:ph type="title"/>
          </p:nvPr>
        </p:nvSpPr>
        <p:spPr>
          <a:xfrm>
            <a:off x="-58350" y="61675"/>
            <a:ext cx="8955900" cy="64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t>Treatment of </a:t>
            </a:r>
            <a:r>
              <a:rPr lang="en" u="sng">
                <a:solidFill>
                  <a:srgbClr val="FF0000"/>
                </a:solidFill>
              </a:rPr>
              <a:t>olacvggt</a:t>
            </a:r>
            <a:r>
              <a:rPr lang="en" u="sng"/>
              <a:t> terms in bibliographic records</a:t>
            </a:r>
            <a:endParaRPr u="sng"/>
          </a:p>
          <a:p>
            <a:pPr marL="0" lvl="0" indent="0" algn="l" rtl="0">
              <a:spcBef>
                <a:spcPts val="0"/>
              </a:spcBef>
              <a:spcAft>
                <a:spcPts val="0"/>
              </a:spcAft>
              <a:buNone/>
            </a:pPr>
            <a:endParaRPr/>
          </a:p>
        </p:txBody>
      </p:sp>
      <p:sp>
        <p:nvSpPr>
          <p:cNvPr id="1592" name="Google Shape;1592;p209"/>
          <p:cNvSpPr txBox="1">
            <a:spLocks noGrp="1"/>
          </p:cNvSpPr>
          <p:nvPr>
            <p:ph type="body" idx="1"/>
          </p:nvPr>
        </p:nvSpPr>
        <p:spPr>
          <a:xfrm>
            <a:off x="3304050" y="1168350"/>
            <a:ext cx="6035400" cy="378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655 _7 Fantasy video games. </a:t>
            </a:r>
            <a:r>
              <a:rPr lang="en" sz="2400">
                <a:solidFill>
                  <a:srgbClr val="000000"/>
                </a:solidFill>
                <a:highlight>
                  <a:srgbClr val="FFFF00"/>
                </a:highlight>
                <a:latin typeface="Arial"/>
                <a:ea typeface="Arial"/>
                <a:cs typeface="Arial"/>
                <a:sym typeface="Arial"/>
              </a:rPr>
              <a:t>$2</a:t>
            </a:r>
            <a:r>
              <a:rPr lang="en" sz="2400">
                <a:solidFill>
                  <a:srgbClr val="000000"/>
                </a:solidFill>
                <a:latin typeface="Arial"/>
                <a:ea typeface="Arial"/>
                <a:cs typeface="Arial"/>
                <a:sym typeface="Arial"/>
              </a:rPr>
              <a:t> olacvggt</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655 _7 Action video games. $2 olacvggt</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655 _7 Platform video games. $2 olacvggt</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655 _7 Third person video games. $2 olacvggt</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 sz="2400">
                <a:solidFill>
                  <a:srgbClr val="000000"/>
                </a:solidFill>
                <a:latin typeface="Arial"/>
                <a:ea typeface="Arial"/>
                <a:cs typeface="Arial"/>
                <a:sym typeface="Arial"/>
              </a:rPr>
              <a:t>655_7  Video games. $2 olacvggt</a:t>
            </a:r>
            <a:endParaRPr sz="2400">
              <a:solidFill>
                <a:srgbClr val="000000"/>
              </a:solidFill>
              <a:latin typeface="Arial"/>
              <a:ea typeface="Arial"/>
              <a:cs typeface="Arial"/>
              <a:sym typeface="Arial"/>
            </a:endParaRPr>
          </a:p>
          <a:p>
            <a:pPr marL="0" lvl="0" indent="0" algn="l" rtl="0">
              <a:spcBef>
                <a:spcPts val="0"/>
              </a:spcBef>
              <a:spcAft>
                <a:spcPts val="1600"/>
              </a:spcAft>
              <a:buNone/>
            </a:pPr>
            <a:endParaRPr sz="2400">
              <a:latin typeface="Arial"/>
              <a:ea typeface="Arial"/>
              <a:cs typeface="Arial"/>
              <a:sym typeface="Arial"/>
            </a:endParaRPr>
          </a:p>
        </p:txBody>
      </p:sp>
      <p:sp>
        <p:nvSpPr>
          <p:cNvPr id="1593" name="Google Shape;1593;p209"/>
          <p:cNvSpPr txBox="1"/>
          <p:nvPr/>
        </p:nvSpPr>
        <p:spPr>
          <a:xfrm>
            <a:off x="0" y="870175"/>
            <a:ext cx="2886000" cy="39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594" name="Google Shape;1594;p209"/>
          <p:cNvPicPr preferRelativeResize="0"/>
          <p:nvPr/>
        </p:nvPicPr>
        <p:blipFill>
          <a:blip r:embed="rId3">
            <a:alphaModFix/>
          </a:blip>
          <a:stretch>
            <a:fillRect/>
          </a:stretch>
        </p:blipFill>
        <p:spPr>
          <a:xfrm>
            <a:off x="0" y="700087"/>
            <a:ext cx="3246000" cy="4312175"/>
          </a:xfrm>
          <a:prstGeom prst="rect">
            <a:avLst/>
          </a:prstGeom>
          <a:noFill/>
          <a:ln>
            <a:noFill/>
          </a:ln>
        </p:spPr>
      </p:pic>
      <p:sp>
        <p:nvSpPr>
          <p:cNvPr id="1595" name="Google Shape;1595;p209"/>
          <p:cNvSpPr/>
          <p:nvPr/>
        </p:nvSpPr>
        <p:spPr>
          <a:xfrm>
            <a:off x="3929700" y="1453513"/>
            <a:ext cx="489900" cy="28053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09"/>
          <p:cNvSpPr/>
          <p:nvPr/>
        </p:nvSpPr>
        <p:spPr>
          <a:xfrm>
            <a:off x="8125400" y="870175"/>
            <a:ext cx="511200" cy="813000"/>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210"/>
          <p:cNvSpPr txBox="1">
            <a:spLocks noGrp="1"/>
          </p:cNvSpPr>
          <p:nvPr>
            <p:ph type="title"/>
          </p:nvPr>
        </p:nvSpPr>
        <p:spPr>
          <a:xfrm>
            <a:off x="96000" y="511850"/>
            <a:ext cx="8966400" cy="129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Demonstration of the use of authority records in the MPPL online catalog</a:t>
            </a:r>
            <a:endParaRPr/>
          </a:p>
        </p:txBody>
      </p:sp>
      <p:sp>
        <p:nvSpPr>
          <p:cNvPr id="1602" name="Google Shape;1602;p210"/>
          <p:cNvSpPr txBox="1">
            <a:spLocks noGrp="1"/>
          </p:cNvSpPr>
          <p:nvPr>
            <p:ph type="body" idx="1"/>
          </p:nvPr>
        </p:nvSpPr>
        <p:spPr>
          <a:xfrm>
            <a:off x="203850" y="2141250"/>
            <a:ext cx="8750700" cy="1817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u="sng">
                <a:solidFill>
                  <a:schemeClr val="hlink"/>
                </a:solidFill>
                <a:latin typeface="Arial"/>
                <a:ea typeface="Arial"/>
                <a:cs typeface="Arial"/>
                <a:sym typeface="Arial"/>
                <a:hlinkClick r:id="rId3"/>
              </a:rPr>
              <a:t>https://mtpros.ent.sirsi.net/client/en_US/default/?dt=list</a:t>
            </a:r>
            <a:endParaRPr sz="2400" b="1">
              <a:latin typeface="Arial"/>
              <a:ea typeface="Arial"/>
              <a:cs typeface="Arial"/>
              <a:sym typeface="Aria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211"/>
          <p:cNvSpPr txBox="1">
            <a:spLocks noGrp="1"/>
          </p:cNvSpPr>
          <p:nvPr>
            <p:ph type="title"/>
          </p:nvPr>
        </p:nvSpPr>
        <p:spPr>
          <a:xfrm>
            <a:off x="254225" y="1002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Sources</a:t>
            </a:r>
            <a:endParaRPr>
              <a:latin typeface="Arial"/>
              <a:ea typeface="Arial"/>
              <a:cs typeface="Arial"/>
              <a:sym typeface="Arial"/>
            </a:endParaRPr>
          </a:p>
        </p:txBody>
      </p:sp>
      <p:sp>
        <p:nvSpPr>
          <p:cNvPr id="1608" name="Google Shape;1608;p211"/>
          <p:cNvSpPr txBox="1">
            <a:spLocks noGrp="1"/>
          </p:cNvSpPr>
          <p:nvPr>
            <p:ph type="body" idx="1"/>
          </p:nvPr>
        </p:nvSpPr>
        <p:spPr>
          <a:xfrm>
            <a:off x="254225" y="807625"/>
            <a:ext cx="8520600" cy="40623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MARC 21 Format for Authority Data</a:t>
            </a:r>
            <a:endParaRPr sz="2200">
              <a:solidFill>
                <a:srgbClr val="000000"/>
              </a:solidFill>
              <a:latin typeface="Arial"/>
              <a:ea typeface="Arial"/>
              <a:cs typeface="Arial"/>
              <a:sym typeface="Arial"/>
            </a:endParaRPr>
          </a:p>
          <a:p>
            <a:pPr marL="914400" lvl="1" indent="-368300" algn="l" rtl="0">
              <a:spcBef>
                <a:spcPts val="0"/>
              </a:spcBef>
              <a:spcAft>
                <a:spcPts val="0"/>
              </a:spcAft>
              <a:buClr>
                <a:srgbClr val="000000"/>
              </a:buClr>
              <a:buSzPts val="2200"/>
              <a:buFont typeface="Arial"/>
              <a:buChar char="○"/>
            </a:pPr>
            <a:r>
              <a:rPr lang="en" sz="2200" u="sng">
                <a:solidFill>
                  <a:schemeClr val="hlink"/>
                </a:solidFill>
                <a:latin typeface="Arial"/>
                <a:ea typeface="Arial"/>
                <a:cs typeface="Arial"/>
                <a:sym typeface="Arial"/>
                <a:hlinkClick r:id="rId3"/>
              </a:rPr>
              <a:t>http://www.loc.gov/marc/authority</a:t>
            </a:r>
            <a:endParaRPr sz="2200">
              <a:solidFill>
                <a:srgbClr val="000000"/>
              </a:solidFill>
              <a:latin typeface="Arial"/>
              <a:ea typeface="Arial"/>
              <a:cs typeface="Arial"/>
              <a:sym typeface="Arial"/>
            </a:endParaRPr>
          </a:p>
          <a:p>
            <a:pPr marL="457200" lvl="0" indent="-368300" algn="l" rtl="0">
              <a:lnSpc>
                <a:spcPct val="100000"/>
              </a:lnSpc>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SACO Participation Information</a:t>
            </a:r>
            <a:endParaRPr sz="2200">
              <a:solidFill>
                <a:srgbClr val="000000"/>
              </a:solidFill>
              <a:latin typeface="Arial"/>
              <a:ea typeface="Arial"/>
              <a:cs typeface="Arial"/>
              <a:sym typeface="Arial"/>
            </a:endParaRPr>
          </a:p>
          <a:p>
            <a:pPr marL="914400" lvl="1" indent="-368300" algn="l" rtl="0">
              <a:spcBef>
                <a:spcPts val="0"/>
              </a:spcBef>
              <a:spcAft>
                <a:spcPts val="0"/>
              </a:spcAft>
              <a:buClr>
                <a:srgbClr val="000000"/>
              </a:buClr>
              <a:buSzPts val="2200"/>
              <a:buFont typeface="Arial"/>
              <a:buChar char="○"/>
            </a:pPr>
            <a:r>
              <a:rPr lang="en" sz="2200" u="sng">
                <a:solidFill>
                  <a:schemeClr val="accent5"/>
                </a:solidFill>
                <a:latin typeface="Arial"/>
                <a:ea typeface="Arial"/>
                <a:cs typeface="Arial"/>
                <a:sym typeface="Arial"/>
                <a:hlinkClick r:id="rId4"/>
              </a:rPr>
              <a:t>https://www.loc.gov/aba/pcc/saco/about.html</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OCLC Authorities Formats</a:t>
            </a:r>
            <a:endParaRPr sz="2200">
              <a:solidFill>
                <a:srgbClr val="000000"/>
              </a:solidFill>
              <a:latin typeface="Arial"/>
              <a:ea typeface="Arial"/>
              <a:cs typeface="Arial"/>
              <a:sym typeface="Arial"/>
            </a:endParaRPr>
          </a:p>
          <a:p>
            <a:pPr marL="914400" lvl="1" indent="-368300" algn="l" rtl="0">
              <a:spcBef>
                <a:spcPts val="0"/>
              </a:spcBef>
              <a:spcAft>
                <a:spcPts val="0"/>
              </a:spcAft>
              <a:buClr>
                <a:srgbClr val="000000"/>
              </a:buClr>
              <a:buSzPts val="2200"/>
              <a:buFont typeface="Arial"/>
              <a:buChar char="○"/>
            </a:pPr>
            <a:r>
              <a:rPr lang="en" sz="2200" u="sng">
                <a:solidFill>
                  <a:schemeClr val="hlink"/>
                </a:solidFill>
                <a:latin typeface="Arial"/>
                <a:ea typeface="Arial"/>
                <a:cs typeface="Arial"/>
                <a:sym typeface="Arial"/>
                <a:hlinkClick r:id="rId5"/>
              </a:rPr>
              <a:t>https://help.oclc.org/Metadata_Services/Authority_records/Authorities_Format_and_indexes/Get_started/10Authority_record_format</a:t>
            </a:r>
            <a:endParaRPr sz="2200">
              <a:solidFill>
                <a:srgbClr val="000000"/>
              </a:solidFill>
              <a:latin typeface="Arial"/>
              <a:ea typeface="Arial"/>
              <a:cs typeface="Arial"/>
              <a:sym typeface="Arial"/>
            </a:endParaRPr>
          </a:p>
          <a:p>
            <a:pPr marL="457200" lvl="0" indent="-368300" algn="l" rtl="0">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NACO Participation Information</a:t>
            </a:r>
            <a:endParaRPr sz="2200">
              <a:solidFill>
                <a:srgbClr val="000000"/>
              </a:solidFill>
              <a:latin typeface="Arial"/>
              <a:ea typeface="Arial"/>
              <a:cs typeface="Arial"/>
              <a:sym typeface="Arial"/>
            </a:endParaRPr>
          </a:p>
          <a:p>
            <a:pPr marL="914400" lvl="1" indent="-368300" algn="l" rtl="0">
              <a:spcBef>
                <a:spcPts val="0"/>
              </a:spcBef>
              <a:spcAft>
                <a:spcPts val="0"/>
              </a:spcAft>
              <a:buClr>
                <a:srgbClr val="000000"/>
              </a:buClr>
              <a:buSzPts val="2200"/>
              <a:buFont typeface="Arial"/>
              <a:buChar char="○"/>
            </a:pPr>
            <a:r>
              <a:rPr lang="en" sz="2200" u="sng">
                <a:solidFill>
                  <a:schemeClr val="hlink"/>
                </a:solidFill>
                <a:latin typeface="Arial"/>
                <a:ea typeface="Arial"/>
                <a:cs typeface="Arial"/>
                <a:sym typeface="Arial"/>
                <a:hlinkClick r:id="rId6"/>
              </a:rPr>
              <a:t>https://www.loc.gov/aba/pcc/naco/</a:t>
            </a:r>
            <a:endParaRPr sz="2200">
              <a:solidFill>
                <a:srgbClr val="000000"/>
              </a:solidFill>
              <a:latin typeface="Arial"/>
              <a:ea typeface="Arial"/>
              <a:cs typeface="Arial"/>
              <a:sym typeface="Arial"/>
            </a:endParaRPr>
          </a:p>
          <a:p>
            <a:pPr marL="914400" lvl="0" indent="0" algn="l" rtl="0">
              <a:spcBef>
                <a:spcPts val="1600"/>
              </a:spcBef>
              <a:spcAft>
                <a:spcPts val="0"/>
              </a:spcAft>
              <a:buNone/>
            </a:pPr>
            <a:endParaRPr sz="2200">
              <a:solidFill>
                <a:srgbClr val="000000"/>
              </a:solidFill>
              <a:latin typeface="Arial"/>
              <a:ea typeface="Arial"/>
              <a:cs typeface="Arial"/>
              <a:sym typeface="Arial"/>
            </a:endParaRPr>
          </a:p>
          <a:p>
            <a:pPr marL="914400" lvl="0" indent="0" algn="l" rtl="0">
              <a:spcBef>
                <a:spcPts val="1600"/>
              </a:spcBef>
              <a:spcAft>
                <a:spcPts val="0"/>
              </a:spcAft>
              <a:buNone/>
            </a:pPr>
            <a:endParaRPr sz="2200">
              <a:solidFill>
                <a:srgbClr val="000000"/>
              </a:solidFill>
              <a:latin typeface="Arial"/>
              <a:ea typeface="Arial"/>
              <a:cs typeface="Arial"/>
              <a:sym typeface="Arial"/>
            </a:endParaRPr>
          </a:p>
          <a:p>
            <a:pPr marL="0" lvl="0" indent="0" algn="l" rtl="0">
              <a:spcBef>
                <a:spcPts val="1600"/>
              </a:spcBef>
              <a:spcAft>
                <a:spcPts val="0"/>
              </a:spcAft>
              <a:buNone/>
            </a:pPr>
            <a:endParaRPr sz="2200">
              <a:solidFill>
                <a:srgbClr val="000000"/>
              </a:solidFill>
              <a:latin typeface="Arial"/>
              <a:ea typeface="Arial"/>
              <a:cs typeface="Arial"/>
              <a:sym typeface="Arial"/>
            </a:endParaRPr>
          </a:p>
          <a:p>
            <a:pPr marL="914400" lvl="0" indent="0" algn="l" rtl="0">
              <a:spcBef>
                <a:spcPts val="1600"/>
              </a:spcBef>
              <a:spcAft>
                <a:spcPts val="1600"/>
              </a:spcAft>
              <a:buNone/>
            </a:pPr>
            <a:endParaRPr sz="240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167825" y="909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6C00"/>
                </a:solidFill>
                <a:latin typeface="Arial"/>
                <a:ea typeface="Arial"/>
                <a:cs typeface="Arial"/>
                <a:sym typeface="Arial"/>
              </a:rPr>
              <a:t>Authority Records using MARC 21</a:t>
            </a:r>
            <a:endParaRPr>
              <a:latin typeface="Arial"/>
              <a:ea typeface="Arial"/>
              <a:cs typeface="Arial"/>
              <a:sym typeface="Arial"/>
            </a:endParaRPr>
          </a:p>
        </p:txBody>
      </p:sp>
      <p:sp>
        <p:nvSpPr>
          <p:cNvPr id="73" name="Google Shape;73;p14"/>
          <p:cNvSpPr txBox="1">
            <a:spLocks noGrp="1"/>
          </p:cNvSpPr>
          <p:nvPr>
            <p:ph type="body" idx="1"/>
          </p:nvPr>
        </p:nvSpPr>
        <p:spPr>
          <a:xfrm>
            <a:off x="167825" y="582150"/>
            <a:ext cx="8976300" cy="44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Arial"/>
              <a:ea typeface="Arial"/>
              <a:cs typeface="Arial"/>
              <a:sym typeface="Arial"/>
            </a:endParaRPr>
          </a:p>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Authority Records provide information for use of Name, Subject, Series, Genre and Uniform Title headings and subdivisions in Bib. Records</a:t>
            </a:r>
            <a:endParaRPr sz="2000">
              <a:latin typeface="Arial"/>
              <a:ea typeface="Arial"/>
              <a:cs typeface="Arial"/>
              <a:sym typeface="Arial"/>
            </a:endParaRPr>
          </a:p>
          <a:p>
            <a:pPr marL="457200" lvl="0" indent="0" algn="l" rtl="0">
              <a:spcBef>
                <a:spcPts val="0"/>
              </a:spcBef>
              <a:spcAft>
                <a:spcPts val="0"/>
              </a:spcAft>
              <a:buNone/>
            </a:pPr>
            <a:endParaRPr sz="2000">
              <a:latin typeface="Arial"/>
              <a:ea typeface="Arial"/>
              <a:cs typeface="Arial"/>
              <a:sym typeface="Arial"/>
            </a:endParaRPr>
          </a:p>
          <a:p>
            <a:pPr marL="457200" lvl="0" indent="-355600" algn="l" rtl="0">
              <a:spcBef>
                <a:spcPts val="0"/>
              </a:spcBef>
              <a:spcAft>
                <a:spcPts val="0"/>
              </a:spcAft>
              <a:buClr>
                <a:srgbClr val="000000"/>
              </a:buClr>
              <a:buSzPts val="2000"/>
              <a:buChar char="●"/>
            </a:pPr>
            <a:r>
              <a:rPr lang="en" sz="2000">
                <a:latin typeface="Arial"/>
                <a:ea typeface="Arial"/>
                <a:cs typeface="Arial"/>
                <a:sym typeface="Arial"/>
              </a:rPr>
              <a:t>Today we are covering authority records constructed using </a:t>
            </a:r>
            <a:r>
              <a:rPr lang="en" sz="2000" b="1">
                <a:solidFill>
                  <a:srgbClr val="000000"/>
                </a:solidFill>
                <a:latin typeface="Arial"/>
                <a:ea typeface="Arial"/>
                <a:cs typeface="Arial"/>
                <a:sym typeface="Arial"/>
              </a:rPr>
              <a:t>MARC 21</a:t>
            </a:r>
            <a:r>
              <a:rPr lang="en" sz="2000">
                <a:solidFill>
                  <a:srgbClr val="000000"/>
                </a:solidFill>
                <a:latin typeface="Arial"/>
                <a:ea typeface="Arial"/>
                <a:cs typeface="Arial"/>
                <a:sym typeface="Arial"/>
              </a:rPr>
              <a:t> format for Authority Data</a:t>
            </a:r>
            <a:endParaRPr sz="2000">
              <a:solidFill>
                <a:srgbClr val="000000"/>
              </a:solidFill>
              <a:latin typeface="Arial"/>
              <a:ea typeface="Arial"/>
              <a:cs typeface="Arial"/>
              <a:sym typeface="Arial"/>
            </a:endParaRPr>
          </a:p>
          <a:p>
            <a:pPr marL="457200" lvl="0" indent="0" algn="l" rtl="0">
              <a:lnSpc>
                <a:spcPct val="115000"/>
              </a:lnSpc>
              <a:spcBef>
                <a:spcPts val="0"/>
              </a:spcBef>
              <a:spcAft>
                <a:spcPts val="0"/>
              </a:spcAft>
              <a:buNone/>
            </a:pPr>
            <a:endParaRPr sz="2000">
              <a:solidFill>
                <a:srgbClr val="695D46"/>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Library of Congress Controlled Vocabularies - LCSH, LC/NAF and LCGFT</a:t>
            </a:r>
            <a:endParaRPr sz="2000">
              <a:solidFill>
                <a:srgbClr val="000000"/>
              </a:solidFill>
              <a:latin typeface="Arial"/>
              <a:ea typeface="Arial"/>
              <a:cs typeface="Arial"/>
              <a:sym typeface="Arial"/>
            </a:endParaRPr>
          </a:p>
          <a:p>
            <a:pPr marL="457200" lvl="0" indent="0" algn="l" rtl="0">
              <a:spcBef>
                <a:spcPts val="0"/>
              </a:spcBef>
              <a:spcAft>
                <a:spcPts val="0"/>
              </a:spcAft>
              <a:buNone/>
            </a:pP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Other Controlled Vocabularies covered today - GSAFD and OLACVGGT</a:t>
            </a:r>
            <a:endParaRPr sz="20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20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0" y="0"/>
            <a:ext cx="8520600" cy="784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rgbClr val="EF6C00"/>
                </a:solidFill>
                <a:latin typeface="Arial"/>
                <a:ea typeface="Arial"/>
                <a:cs typeface="Arial"/>
                <a:sym typeface="Arial"/>
              </a:rPr>
              <a:t>008/09</a:t>
            </a:r>
            <a:endParaRPr>
              <a:solidFill>
                <a:srgbClr val="EF6C00"/>
              </a:solidFill>
              <a:latin typeface="Arial"/>
              <a:ea typeface="Arial"/>
              <a:cs typeface="Arial"/>
              <a:sym typeface="Arial"/>
            </a:endParaRPr>
          </a:p>
        </p:txBody>
      </p:sp>
      <p:sp>
        <p:nvSpPr>
          <p:cNvPr id="211" name="Google Shape;211;p32"/>
          <p:cNvSpPr txBox="1">
            <a:spLocks noGrp="1"/>
          </p:cNvSpPr>
          <p:nvPr>
            <p:ph type="body" idx="1"/>
          </p:nvPr>
        </p:nvSpPr>
        <p:spPr>
          <a:xfrm>
            <a:off x="8700" y="622350"/>
            <a:ext cx="88218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95D46"/>
                </a:solidFill>
                <a:latin typeface="Arial"/>
                <a:ea typeface="Arial"/>
                <a:cs typeface="Arial"/>
                <a:sym typeface="Arial"/>
              </a:rPr>
              <a:t>a = established heading</a:t>
            </a:r>
            <a:endParaRPr sz="2400" b="1">
              <a:solidFill>
                <a:srgbClr val="695D46"/>
              </a:solidFill>
              <a:latin typeface="Arial"/>
              <a:ea typeface="Arial"/>
              <a:cs typeface="Arial"/>
              <a:sym typeface="Arial"/>
            </a:endParaRPr>
          </a:p>
          <a:p>
            <a:pPr marL="0" lvl="0" indent="0" algn="l" rtl="0">
              <a:spcBef>
                <a:spcPts val="1600"/>
              </a:spcBef>
              <a:spcAft>
                <a:spcPts val="0"/>
              </a:spcAft>
              <a:buNone/>
            </a:pPr>
            <a:r>
              <a:rPr lang="en" sz="2400" b="1">
                <a:latin typeface="Arial"/>
                <a:ea typeface="Arial"/>
                <a:cs typeface="Arial"/>
                <a:sym typeface="Arial"/>
              </a:rPr>
              <a:t>b = reference record</a:t>
            </a:r>
            <a:endParaRPr sz="2000">
              <a:solidFill>
                <a:srgbClr val="695D46"/>
              </a:solidFill>
            </a:endParaRPr>
          </a:p>
          <a:p>
            <a:pPr marL="0" lvl="0" indent="0" algn="l" rtl="0">
              <a:spcBef>
                <a:spcPts val="1600"/>
              </a:spcBef>
              <a:spcAft>
                <a:spcPts val="0"/>
              </a:spcAft>
              <a:buNone/>
            </a:pPr>
            <a:endParaRPr sz="2200" b="1">
              <a:solidFill>
                <a:srgbClr val="695D46"/>
              </a:solidFill>
              <a:latin typeface="Arial"/>
              <a:ea typeface="Arial"/>
              <a:cs typeface="Arial"/>
              <a:sym typeface="Arial"/>
            </a:endParaRPr>
          </a:p>
          <a:p>
            <a:pPr marL="457200" lvl="0" indent="45720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1600"/>
              </a:spcAft>
              <a:buNone/>
            </a:pPr>
            <a:r>
              <a:rPr lang="en" sz="2000">
                <a:solidFill>
                  <a:srgbClr val="695D46"/>
                </a:solidFill>
              </a:rPr>
              <a:t>			</a:t>
            </a:r>
            <a:endParaRPr sz="2000">
              <a:solidFill>
                <a:srgbClr val="695D46"/>
              </a:solidFill>
            </a:endParaRPr>
          </a:p>
        </p:txBody>
      </p:sp>
      <p:pic>
        <p:nvPicPr>
          <p:cNvPr id="212" name="Google Shape;212;p32"/>
          <p:cNvPicPr preferRelativeResize="0"/>
          <p:nvPr/>
        </p:nvPicPr>
        <p:blipFill rotWithShape="1">
          <a:blip r:embed="rId3">
            <a:alphaModFix/>
          </a:blip>
          <a:srcRect l="11235" t="9384" r="-14498" b="-2764"/>
          <a:stretch/>
        </p:blipFill>
        <p:spPr>
          <a:xfrm>
            <a:off x="3244600" y="1451514"/>
            <a:ext cx="5585900" cy="3130410"/>
          </a:xfrm>
          <a:prstGeom prst="rect">
            <a:avLst/>
          </a:prstGeom>
          <a:noFill/>
          <a:ln>
            <a:noFill/>
          </a:ln>
        </p:spPr>
      </p:pic>
      <p:sp>
        <p:nvSpPr>
          <p:cNvPr id="213" name="Google Shape;213;p32"/>
          <p:cNvSpPr txBox="1"/>
          <p:nvPr/>
        </p:nvSpPr>
        <p:spPr>
          <a:xfrm>
            <a:off x="5588175" y="2911750"/>
            <a:ext cx="1764000" cy="63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212"/>
          <p:cNvSpPr txBox="1">
            <a:spLocks noGrp="1"/>
          </p:cNvSpPr>
          <p:nvPr>
            <p:ph type="body" idx="1"/>
          </p:nvPr>
        </p:nvSpPr>
        <p:spPr>
          <a:xfrm>
            <a:off x="311700" y="806275"/>
            <a:ext cx="8520600" cy="37629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Library of Congress Genre Form Terms (lcgft)</a:t>
            </a:r>
            <a:endParaRPr sz="2400">
              <a:solidFill>
                <a:srgbClr val="000000"/>
              </a:solidFill>
              <a:latin typeface="Arial"/>
              <a:ea typeface="Arial"/>
              <a:cs typeface="Arial"/>
              <a:sym typeface="Arial"/>
            </a:endParaRPr>
          </a:p>
          <a:p>
            <a:pPr marL="914400" lvl="1" indent="-381000" algn="l" rtl="0">
              <a:lnSpc>
                <a:spcPct val="100000"/>
              </a:lnSpc>
              <a:spcBef>
                <a:spcPts val="0"/>
              </a:spcBef>
              <a:spcAft>
                <a:spcPts val="0"/>
              </a:spcAft>
              <a:buSzPts val="2400"/>
              <a:buFont typeface="Arial"/>
              <a:buChar char="○"/>
            </a:pPr>
            <a:r>
              <a:rPr lang="en" sz="2400" u="sng">
                <a:solidFill>
                  <a:schemeClr val="hlink"/>
                </a:solidFill>
                <a:latin typeface="Arial"/>
                <a:ea typeface="Arial"/>
                <a:cs typeface="Arial"/>
                <a:sym typeface="Arial"/>
                <a:hlinkClick r:id="rId3"/>
              </a:rPr>
              <a:t>https://www.loc.gov/aba/publications/FreeLCGFT/freelcgft.html</a:t>
            </a:r>
            <a:endParaRPr sz="2400">
              <a:latin typeface="Arial"/>
              <a:ea typeface="Arial"/>
              <a:cs typeface="Arial"/>
              <a:sym typeface="Arial"/>
            </a:endParaRPr>
          </a:p>
          <a:p>
            <a:pPr marL="457200" lvl="0" indent="-381000" algn="l" rtl="0">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MARC Authority records for GSAFD genre terms</a:t>
            </a:r>
            <a:endParaRPr sz="2400">
              <a:solidFill>
                <a:srgbClr val="000000"/>
              </a:solidFill>
              <a:latin typeface="Arial"/>
              <a:ea typeface="Arial"/>
              <a:cs typeface="Arial"/>
              <a:sym typeface="Arial"/>
            </a:endParaRPr>
          </a:p>
          <a:p>
            <a:pPr marL="914400" lvl="1" indent="-381000" algn="l" rtl="0">
              <a:lnSpc>
                <a:spcPct val="100000"/>
              </a:lnSpc>
              <a:spcBef>
                <a:spcPts val="0"/>
              </a:spcBef>
              <a:spcAft>
                <a:spcPts val="0"/>
              </a:spcAft>
              <a:buSzPts val="2400"/>
              <a:buFont typeface="Arial"/>
              <a:buChar char="○"/>
            </a:pPr>
            <a:r>
              <a:rPr lang="en" sz="2400" u="sng">
                <a:solidFill>
                  <a:schemeClr val="hlink"/>
                </a:solidFill>
                <a:latin typeface="Arial"/>
                <a:ea typeface="Arial"/>
                <a:cs typeface="Arial"/>
                <a:sym typeface="Arial"/>
                <a:hlinkClick r:id="rId4"/>
              </a:rPr>
              <a:t>http://www.ala.org/alcts/resources/org/cat/marc21authority</a:t>
            </a:r>
            <a:endParaRPr sz="2400">
              <a:solidFill>
                <a:srgbClr val="000000"/>
              </a:solidFill>
              <a:latin typeface="Arial"/>
              <a:ea typeface="Arial"/>
              <a:cs typeface="Arial"/>
              <a:sym typeface="Arial"/>
            </a:endParaRPr>
          </a:p>
          <a:p>
            <a:pPr marL="457200" lvl="0" indent="-381000" algn="l" rtl="0">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OLAC Video Game vocabulary (olacvggt)</a:t>
            </a:r>
            <a:endParaRPr sz="2400">
              <a:solidFill>
                <a:srgbClr val="000000"/>
              </a:solidFill>
              <a:latin typeface="Arial"/>
              <a:ea typeface="Arial"/>
              <a:cs typeface="Arial"/>
              <a:sym typeface="Arial"/>
            </a:endParaRPr>
          </a:p>
          <a:p>
            <a:pPr marL="914400" lvl="1" indent="-381000" algn="l" rtl="0">
              <a:lnSpc>
                <a:spcPct val="100000"/>
              </a:lnSpc>
              <a:spcBef>
                <a:spcPts val="0"/>
              </a:spcBef>
              <a:spcAft>
                <a:spcPts val="0"/>
              </a:spcAft>
              <a:buSzPts val="2400"/>
              <a:buFont typeface="Arial"/>
              <a:buChar char="○"/>
            </a:pPr>
            <a:r>
              <a:rPr lang="en" sz="2400" u="sng">
                <a:solidFill>
                  <a:schemeClr val="hlink"/>
                </a:solidFill>
                <a:latin typeface="Arial"/>
                <a:ea typeface="Arial"/>
                <a:cs typeface="Arial"/>
                <a:sym typeface="Arial"/>
                <a:hlinkClick r:id="rId5"/>
              </a:rPr>
              <a:t>https://www.olacinc.org/olac-video-game-vocabulary</a:t>
            </a:r>
            <a:endParaRPr sz="2400">
              <a:latin typeface="Arial"/>
              <a:ea typeface="Arial"/>
              <a:cs typeface="Arial"/>
              <a:sym typeface="Arial"/>
            </a:endParaRPr>
          </a:p>
        </p:txBody>
      </p:sp>
      <p:sp>
        <p:nvSpPr>
          <p:cNvPr id="1614" name="Google Shape;1614;p212"/>
          <p:cNvSpPr txBox="1"/>
          <p:nvPr/>
        </p:nvSpPr>
        <p:spPr>
          <a:xfrm>
            <a:off x="372875" y="188625"/>
            <a:ext cx="7266000" cy="7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rPr>
              <a:t>Sources cont.</a:t>
            </a:r>
            <a:endParaRPr>
              <a:latin typeface="Open Sans"/>
              <a:ea typeface="Open Sans"/>
              <a:cs typeface="Open Sans"/>
              <a:sym typeface="Open Sans"/>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213"/>
          <p:cNvSpPr txBox="1"/>
          <p:nvPr/>
        </p:nvSpPr>
        <p:spPr>
          <a:xfrm>
            <a:off x="536375" y="613025"/>
            <a:ext cx="2959500" cy="13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Shelly Sandstrom	</a:t>
            </a:r>
            <a:endParaRPr b="1"/>
          </a:p>
          <a:p>
            <a:pPr marL="0" lvl="0" indent="0" algn="l" rtl="0">
              <a:spcBef>
                <a:spcPts val="0"/>
              </a:spcBef>
              <a:spcAft>
                <a:spcPts val="0"/>
              </a:spcAft>
              <a:buNone/>
            </a:pPr>
            <a:r>
              <a:rPr lang="en" b="1"/>
              <a:t>Cataloging Librarian</a:t>
            </a:r>
            <a:endParaRPr b="1"/>
          </a:p>
          <a:p>
            <a:pPr marL="0" lvl="0" indent="0" algn="l" rtl="0">
              <a:spcBef>
                <a:spcPts val="0"/>
              </a:spcBef>
              <a:spcAft>
                <a:spcPts val="0"/>
              </a:spcAft>
              <a:buNone/>
            </a:pPr>
            <a:r>
              <a:rPr lang="en" b="1"/>
              <a:t>Naperville Public Library</a:t>
            </a:r>
            <a:endParaRPr b="1"/>
          </a:p>
          <a:p>
            <a:pPr marL="0" lvl="0" indent="0" algn="l" rtl="0">
              <a:spcBef>
                <a:spcPts val="0"/>
              </a:spcBef>
              <a:spcAft>
                <a:spcPts val="0"/>
              </a:spcAft>
              <a:buNone/>
            </a:pPr>
            <a:r>
              <a:rPr lang="en" b="1"/>
              <a:t>msandstrom@naperville-lib.org</a:t>
            </a:r>
            <a:endParaRPr b="1"/>
          </a:p>
        </p:txBody>
      </p:sp>
      <p:sp>
        <p:nvSpPr>
          <p:cNvPr id="1620" name="Google Shape;1620;p213"/>
          <p:cNvSpPr txBox="1"/>
          <p:nvPr/>
        </p:nvSpPr>
        <p:spPr>
          <a:xfrm>
            <a:off x="5312400" y="613025"/>
            <a:ext cx="3285300" cy="10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Rosemary Groenwald</a:t>
            </a:r>
            <a:endParaRPr b="1"/>
          </a:p>
          <a:p>
            <a:pPr marL="0" lvl="0" indent="0" algn="l" rtl="0">
              <a:spcBef>
                <a:spcPts val="0"/>
              </a:spcBef>
              <a:spcAft>
                <a:spcPts val="0"/>
              </a:spcAft>
              <a:buNone/>
            </a:pPr>
            <a:r>
              <a:rPr lang="en" b="1"/>
              <a:t>Head of Technical Services</a:t>
            </a:r>
            <a:endParaRPr b="1"/>
          </a:p>
          <a:p>
            <a:pPr marL="0" lvl="0" indent="0" algn="l" rtl="0">
              <a:spcBef>
                <a:spcPts val="0"/>
              </a:spcBef>
              <a:spcAft>
                <a:spcPts val="0"/>
              </a:spcAft>
              <a:buNone/>
            </a:pPr>
            <a:r>
              <a:rPr lang="en" b="1"/>
              <a:t>Mt. Prospect Public Library</a:t>
            </a:r>
            <a:endParaRPr b="1"/>
          </a:p>
          <a:p>
            <a:pPr marL="0" lvl="0" indent="0" algn="l" rtl="0">
              <a:spcBef>
                <a:spcPts val="0"/>
              </a:spcBef>
              <a:spcAft>
                <a:spcPts val="0"/>
              </a:spcAft>
              <a:buNone/>
            </a:pPr>
            <a:endParaRPr>
              <a:latin typeface="Open Sans"/>
              <a:ea typeface="Open Sans"/>
              <a:cs typeface="Open Sans"/>
              <a:sym typeface="Open Sans"/>
            </a:endParaRPr>
          </a:p>
        </p:txBody>
      </p:sp>
      <p:sp>
        <p:nvSpPr>
          <p:cNvPr id="1621" name="Google Shape;1621;p213"/>
          <p:cNvSpPr txBox="1"/>
          <p:nvPr/>
        </p:nvSpPr>
        <p:spPr>
          <a:xfrm>
            <a:off x="3409800" y="2571750"/>
            <a:ext cx="2629200" cy="12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Laura Murff</a:t>
            </a:r>
            <a:endParaRPr b="1"/>
          </a:p>
          <a:p>
            <a:pPr marL="0" lvl="0" indent="0" algn="l" rtl="0">
              <a:spcBef>
                <a:spcPts val="0"/>
              </a:spcBef>
              <a:spcAft>
                <a:spcPts val="0"/>
              </a:spcAft>
              <a:buNone/>
            </a:pPr>
            <a:r>
              <a:rPr lang="en" b="1"/>
              <a:t>Head of Technical Services</a:t>
            </a:r>
            <a:endParaRPr b="1"/>
          </a:p>
          <a:p>
            <a:pPr marL="0" lvl="0" indent="0" algn="l" rtl="0">
              <a:spcBef>
                <a:spcPts val="0"/>
              </a:spcBef>
              <a:spcAft>
                <a:spcPts val="0"/>
              </a:spcAft>
              <a:buNone/>
            </a:pPr>
            <a:r>
              <a:rPr lang="en" b="1"/>
              <a:t>Lisle Library District</a:t>
            </a:r>
            <a:endParaRPr b="1"/>
          </a:p>
          <a:p>
            <a:pPr marL="0" lvl="0" indent="0" algn="l" rtl="0">
              <a:spcBef>
                <a:spcPts val="0"/>
              </a:spcBef>
              <a:spcAft>
                <a:spcPts val="0"/>
              </a:spcAft>
              <a:buNone/>
            </a:pPr>
            <a:endParaRPr>
              <a:latin typeface="Open Sans"/>
              <a:ea typeface="Open Sans"/>
              <a:cs typeface="Open Sans"/>
              <a:sym typeface="Open Sans"/>
            </a:endParaRPr>
          </a:p>
        </p:txBody>
      </p:sp>
      <p:pic>
        <p:nvPicPr>
          <p:cNvPr id="1622" name="Google Shape;1622;p213"/>
          <p:cNvPicPr preferRelativeResize="0"/>
          <p:nvPr/>
        </p:nvPicPr>
        <p:blipFill>
          <a:blip r:embed="rId3">
            <a:alphaModFix/>
          </a:blip>
          <a:stretch>
            <a:fillRect/>
          </a:stretch>
        </p:blipFill>
        <p:spPr>
          <a:xfrm>
            <a:off x="836625" y="1752325"/>
            <a:ext cx="1212432" cy="913848"/>
          </a:xfrm>
          <a:prstGeom prst="rect">
            <a:avLst/>
          </a:prstGeom>
          <a:noFill/>
          <a:ln>
            <a:noFill/>
          </a:ln>
        </p:spPr>
      </p:pic>
      <p:pic>
        <p:nvPicPr>
          <p:cNvPr id="1623" name="Google Shape;1623;p213" descr="Lisle Library District"/>
          <p:cNvPicPr preferRelativeResize="0"/>
          <p:nvPr/>
        </p:nvPicPr>
        <p:blipFill>
          <a:blip r:embed="rId4">
            <a:alphaModFix/>
          </a:blip>
          <a:stretch>
            <a:fillRect/>
          </a:stretch>
        </p:blipFill>
        <p:spPr>
          <a:xfrm>
            <a:off x="3639475" y="3432075"/>
            <a:ext cx="1307592" cy="1307592"/>
          </a:xfrm>
          <a:prstGeom prst="rect">
            <a:avLst/>
          </a:prstGeom>
          <a:noFill/>
          <a:ln>
            <a:noFill/>
          </a:ln>
        </p:spPr>
      </p:pic>
      <p:pic>
        <p:nvPicPr>
          <p:cNvPr id="1624" name="Google Shape;1624;p213" descr="MPPL Logo"/>
          <p:cNvPicPr preferRelativeResize="0"/>
          <p:nvPr/>
        </p:nvPicPr>
        <p:blipFill>
          <a:blip r:embed="rId5">
            <a:alphaModFix/>
          </a:blip>
          <a:stretch>
            <a:fillRect/>
          </a:stretch>
        </p:blipFill>
        <p:spPr>
          <a:xfrm>
            <a:off x="5895400" y="1474475"/>
            <a:ext cx="1097280" cy="10972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82575" y="0"/>
            <a:ext cx="87009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rgbClr val="EF6C00"/>
                </a:solidFill>
                <a:latin typeface="Arial"/>
                <a:ea typeface="Arial"/>
                <a:cs typeface="Arial"/>
                <a:sym typeface="Arial"/>
              </a:rPr>
              <a:t>008/15</a:t>
            </a:r>
            <a:endParaRPr>
              <a:solidFill>
                <a:srgbClr val="EF6C00"/>
              </a:solidFill>
              <a:latin typeface="Arial"/>
              <a:ea typeface="Arial"/>
              <a:cs typeface="Arial"/>
              <a:sym typeface="Arial"/>
            </a:endParaRPr>
          </a:p>
        </p:txBody>
      </p:sp>
      <p:sp>
        <p:nvSpPr>
          <p:cNvPr id="219" name="Google Shape;219;p33"/>
          <p:cNvSpPr txBox="1">
            <a:spLocks noGrp="1"/>
          </p:cNvSpPr>
          <p:nvPr>
            <p:ph type="body" idx="1"/>
          </p:nvPr>
        </p:nvSpPr>
        <p:spPr>
          <a:xfrm>
            <a:off x="311700" y="691075"/>
            <a:ext cx="8520600" cy="398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Arial"/>
                <a:ea typeface="Arial"/>
                <a:cs typeface="Arial"/>
                <a:sym typeface="Arial"/>
              </a:rPr>
              <a:t>a = used as a subject heading</a:t>
            </a:r>
            <a:endParaRPr sz="2400" b="1">
              <a:latin typeface="Arial"/>
              <a:ea typeface="Arial"/>
              <a:cs typeface="Arial"/>
              <a:sym typeface="Arial"/>
            </a:endParaRPr>
          </a:p>
          <a:p>
            <a:pPr marL="0" lvl="0" indent="0" algn="l" rtl="0">
              <a:spcBef>
                <a:spcPts val="1600"/>
              </a:spcBef>
              <a:spcAft>
                <a:spcPts val="1600"/>
              </a:spcAft>
              <a:buNone/>
            </a:pPr>
            <a:endParaRPr sz="1400"/>
          </a:p>
        </p:txBody>
      </p:sp>
      <p:pic>
        <p:nvPicPr>
          <p:cNvPr id="220" name="Google Shape;220;p33"/>
          <p:cNvPicPr preferRelativeResize="0"/>
          <p:nvPr/>
        </p:nvPicPr>
        <p:blipFill>
          <a:blip r:embed="rId3">
            <a:alphaModFix/>
          </a:blip>
          <a:stretch>
            <a:fillRect/>
          </a:stretch>
        </p:blipFill>
        <p:spPr>
          <a:xfrm>
            <a:off x="1658725" y="1311125"/>
            <a:ext cx="5728950" cy="3145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82775" y="0"/>
            <a:ext cx="8437800" cy="784500"/>
          </a:xfrm>
          <a:prstGeom prst="rect">
            <a:avLst/>
          </a:prstGeom>
        </p:spPr>
        <p:txBody>
          <a:bodyPr spcFirstLastPara="1" wrap="square" lIns="0" tIns="91425" rIns="91425" bIns="91425" anchor="t" anchorCtr="0">
            <a:noAutofit/>
          </a:bodyPr>
          <a:lstStyle/>
          <a:p>
            <a:pPr marL="0" lvl="0" indent="0" algn="l" rtl="0">
              <a:lnSpc>
                <a:spcPct val="115000"/>
              </a:lnSpc>
              <a:spcBef>
                <a:spcPts val="0"/>
              </a:spcBef>
              <a:spcAft>
                <a:spcPts val="1600"/>
              </a:spcAft>
              <a:buNone/>
            </a:pPr>
            <a:r>
              <a:rPr lang="en">
                <a:solidFill>
                  <a:srgbClr val="EF6C00"/>
                </a:solidFill>
                <a:latin typeface="Arial"/>
                <a:ea typeface="Arial"/>
                <a:cs typeface="Arial"/>
                <a:sym typeface="Arial"/>
              </a:rPr>
              <a:t>008/11</a:t>
            </a:r>
            <a:endParaRPr>
              <a:solidFill>
                <a:srgbClr val="EF6C00"/>
              </a:solidFill>
              <a:latin typeface="Arial"/>
              <a:ea typeface="Arial"/>
              <a:cs typeface="Arial"/>
              <a:sym typeface="Arial"/>
            </a:endParaRPr>
          </a:p>
        </p:txBody>
      </p:sp>
      <p:sp>
        <p:nvSpPr>
          <p:cNvPr id="226" name="Google Shape;226;p34"/>
          <p:cNvSpPr txBox="1">
            <a:spLocks noGrp="1"/>
          </p:cNvSpPr>
          <p:nvPr>
            <p:ph type="body" idx="1"/>
          </p:nvPr>
        </p:nvSpPr>
        <p:spPr>
          <a:xfrm>
            <a:off x="200463" y="908450"/>
            <a:ext cx="85206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95D46"/>
                </a:solidFill>
                <a:latin typeface="Arial"/>
                <a:ea typeface="Arial"/>
                <a:cs typeface="Arial"/>
                <a:sym typeface="Arial"/>
              </a:rPr>
              <a:t>a = LC heading</a:t>
            </a:r>
            <a:endParaRPr sz="2400" b="1">
              <a:solidFill>
                <a:srgbClr val="695D46"/>
              </a:solidFill>
              <a:latin typeface="Arial"/>
              <a:ea typeface="Arial"/>
              <a:cs typeface="Arial"/>
              <a:sym typeface="Arial"/>
            </a:endParaRPr>
          </a:p>
          <a:p>
            <a:pPr marL="0" lvl="0" indent="0" algn="l" rtl="0">
              <a:spcBef>
                <a:spcPts val="1600"/>
              </a:spcBef>
              <a:spcAft>
                <a:spcPts val="0"/>
              </a:spcAft>
              <a:buNone/>
            </a:pPr>
            <a:r>
              <a:rPr lang="en" sz="2400" b="1">
                <a:solidFill>
                  <a:srgbClr val="695D46"/>
                </a:solidFill>
                <a:latin typeface="Arial"/>
                <a:ea typeface="Arial"/>
                <a:cs typeface="Arial"/>
                <a:sym typeface="Arial"/>
              </a:rPr>
              <a:t>b = LC children’s</a:t>
            </a:r>
            <a:endParaRPr sz="2400" b="1">
              <a:solidFill>
                <a:srgbClr val="695D46"/>
              </a:solidFill>
              <a:latin typeface="Arial"/>
              <a:ea typeface="Arial"/>
              <a:cs typeface="Arial"/>
              <a:sym typeface="Aria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457200" lvl="0" indent="45720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1600"/>
              </a:spcAft>
              <a:buNone/>
            </a:pPr>
            <a:r>
              <a:rPr lang="en" sz="2000">
                <a:solidFill>
                  <a:srgbClr val="695D46"/>
                </a:solidFill>
              </a:rPr>
              <a:t>			</a:t>
            </a:r>
            <a:endParaRPr sz="2000">
              <a:solidFill>
                <a:srgbClr val="695D46"/>
              </a:solidFill>
            </a:endParaRPr>
          </a:p>
        </p:txBody>
      </p:sp>
      <p:pic>
        <p:nvPicPr>
          <p:cNvPr id="227" name="Google Shape;227;p34"/>
          <p:cNvPicPr preferRelativeResize="0"/>
          <p:nvPr/>
        </p:nvPicPr>
        <p:blipFill>
          <a:blip r:embed="rId3">
            <a:alphaModFix/>
          </a:blip>
          <a:stretch>
            <a:fillRect/>
          </a:stretch>
        </p:blipFill>
        <p:spPr>
          <a:xfrm>
            <a:off x="3042875" y="1276425"/>
            <a:ext cx="5781675" cy="3162850"/>
          </a:xfrm>
          <a:prstGeom prst="rect">
            <a:avLst/>
          </a:prstGeom>
          <a:noFill/>
          <a:ln>
            <a:noFill/>
          </a:ln>
        </p:spPr>
      </p:pic>
      <p:sp>
        <p:nvSpPr>
          <p:cNvPr id="228" name="Google Shape;228;p34"/>
          <p:cNvSpPr txBox="1"/>
          <p:nvPr/>
        </p:nvSpPr>
        <p:spPr>
          <a:xfrm>
            <a:off x="5969675" y="2687650"/>
            <a:ext cx="2550900" cy="102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idx="4294967295"/>
          </p:nvPr>
        </p:nvSpPr>
        <p:spPr>
          <a:xfrm>
            <a:off x="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008/06 Geographic subdivision</a:t>
            </a:r>
            <a:r>
              <a:rPr lang="en"/>
              <a:t> </a:t>
            </a:r>
            <a:endParaRPr/>
          </a:p>
        </p:txBody>
      </p:sp>
      <p:sp>
        <p:nvSpPr>
          <p:cNvPr id="234" name="Google Shape;234;p35"/>
          <p:cNvSpPr txBox="1">
            <a:spLocks noGrp="1"/>
          </p:cNvSpPr>
          <p:nvPr>
            <p:ph type="body" idx="4294967295"/>
          </p:nvPr>
        </p:nvSpPr>
        <p:spPr>
          <a:xfrm>
            <a:off x="155850" y="599950"/>
            <a:ext cx="8832300" cy="4258800"/>
          </a:xfrm>
          <a:prstGeom prst="rect">
            <a:avLst/>
          </a:prstGeom>
        </p:spPr>
        <p:txBody>
          <a:bodyPr spcFirstLastPara="1" wrap="square" lIns="91425" tIns="91425" rIns="91425" bIns="91425" anchor="t" anchorCtr="0">
            <a:noAutofit/>
          </a:bodyPr>
          <a:lstStyle/>
          <a:p>
            <a:pPr marL="2743200" lvl="0" indent="457200" algn="l" rtl="0">
              <a:spcBef>
                <a:spcPts val="0"/>
              </a:spcBef>
              <a:spcAft>
                <a:spcPts val="0"/>
              </a:spcAft>
              <a:buNone/>
            </a:pPr>
            <a:r>
              <a:rPr lang="en" b="1">
                <a:latin typeface="Arial"/>
                <a:ea typeface="Arial"/>
                <a:cs typeface="Arial"/>
                <a:sym typeface="Arial"/>
              </a:rPr>
              <a:t>						Blank = no</a:t>
            </a:r>
            <a:endParaRPr b="1">
              <a:latin typeface="Arial"/>
              <a:ea typeface="Arial"/>
              <a:cs typeface="Arial"/>
              <a:sym typeface="Arial"/>
            </a:endParaRPr>
          </a:p>
          <a:p>
            <a:pPr marL="2743200" lvl="0" indent="457200" algn="l" rtl="0">
              <a:spcBef>
                <a:spcPts val="1600"/>
              </a:spcBef>
              <a:spcAft>
                <a:spcPts val="1600"/>
              </a:spcAft>
              <a:buNone/>
            </a:pPr>
            <a:r>
              <a:rPr lang="en" b="1">
                <a:latin typeface="Arial"/>
                <a:ea typeface="Arial"/>
                <a:cs typeface="Arial"/>
                <a:sym typeface="Arial"/>
              </a:rPr>
              <a:t>						i = yes</a:t>
            </a:r>
            <a:endParaRPr b="1">
              <a:latin typeface="Arial"/>
              <a:ea typeface="Arial"/>
              <a:cs typeface="Arial"/>
              <a:sym typeface="Arial"/>
            </a:endParaRPr>
          </a:p>
        </p:txBody>
      </p:sp>
      <p:pic>
        <p:nvPicPr>
          <p:cNvPr id="235" name="Google Shape;235;p35"/>
          <p:cNvPicPr preferRelativeResize="0"/>
          <p:nvPr/>
        </p:nvPicPr>
        <p:blipFill>
          <a:blip r:embed="rId3">
            <a:alphaModFix/>
          </a:blip>
          <a:stretch>
            <a:fillRect/>
          </a:stretch>
        </p:blipFill>
        <p:spPr>
          <a:xfrm>
            <a:off x="155849" y="1137324"/>
            <a:ext cx="4835882" cy="2494700"/>
          </a:xfrm>
          <a:prstGeom prst="rect">
            <a:avLst/>
          </a:prstGeom>
          <a:noFill/>
          <a:ln>
            <a:noFill/>
          </a:ln>
        </p:spPr>
      </p:pic>
      <p:pic>
        <p:nvPicPr>
          <p:cNvPr id="236" name="Google Shape;236;p35"/>
          <p:cNvPicPr preferRelativeResize="0"/>
          <p:nvPr/>
        </p:nvPicPr>
        <p:blipFill>
          <a:blip r:embed="rId4">
            <a:alphaModFix/>
          </a:blip>
          <a:stretch>
            <a:fillRect/>
          </a:stretch>
        </p:blipFill>
        <p:spPr>
          <a:xfrm>
            <a:off x="4115625" y="4207775"/>
            <a:ext cx="4552950" cy="438150"/>
          </a:xfrm>
          <a:prstGeom prst="rect">
            <a:avLst/>
          </a:prstGeom>
          <a:noFill/>
          <a:ln>
            <a:noFill/>
          </a:ln>
        </p:spPr>
      </p:pic>
      <p:sp>
        <p:nvSpPr>
          <p:cNvPr id="237" name="Google Shape;237;p35"/>
          <p:cNvSpPr txBox="1"/>
          <p:nvPr/>
        </p:nvSpPr>
        <p:spPr>
          <a:xfrm>
            <a:off x="3912750" y="2276950"/>
            <a:ext cx="695100" cy="327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159300" y="11650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Arial"/>
                <a:ea typeface="Arial"/>
                <a:cs typeface="Arial"/>
                <a:sym typeface="Arial"/>
              </a:rPr>
              <a:t>010  LC Control Number</a:t>
            </a:r>
            <a:endParaRPr sz="3000">
              <a:latin typeface="Arial"/>
              <a:ea typeface="Arial"/>
              <a:cs typeface="Arial"/>
              <a:sym typeface="Arial"/>
            </a:endParaRPr>
          </a:p>
        </p:txBody>
      </p:sp>
      <p:sp>
        <p:nvSpPr>
          <p:cNvPr id="243" name="Google Shape;243;p36"/>
          <p:cNvSpPr txBox="1">
            <a:spLocks noGrp="1"/>
          </p:cNvSpPr>
          <p:nvPr>
            <p:ph type="body" idx="1"/>
          </p:nvPr>
        </p:nvSpPr>
        <p:spPr>
          <a:xfrm>
            <a:off x="212225" y="109467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sp>
        <p:nvSpPr>
          <p:cNvPr id="244" name="Google Shape;244;p36"/>
          <p:cNvSpPr/>
          <p:nvPr/>
        </p:nvSpPr>
        <p:spPr>
          <a:xfrm>
            <a:off x="1008750" y="1383675"/>
            <a:ext cx="693600" cy="1386900"/>
          </a:xfrm>
          <a:prstGeom prst="downArrow">
            <a:avLst>
              <a:gd name="adj1" fmla="val 50000"/>
              <a:gd name="adj2" fmla="val 50000"/>
            </a:avLst>
          </a:pr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6"/>
          <p:cNvSpPr txBox="1"/>
          <p:nvPr/>
        </p:nvSpPr>
        <p:spPr>
          <a:xfrm>
            <a:off x="2817275" y="1676850"/>
            <a:ext cx="5461500" cy="89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b="1">
                <a:solidFill>
                  <a:schemeClr val="dk2"/>
                </a:solidFill>
              </a:rPr>
              <a:t>beginning with “sh” = LC Subject Heading</a:t>
            </a:r>
            <a:endParaRPr sz="1800" b="1">
              <a:solidFill>
                <a:schemeClr val="dk2"/>
              </a:solidFill>
            </a:endParaRPr>
          </a:p>
        </p:txBody>
      </p:sp>
      <p:pic>
        <p:nvPicPr>
          <p:cNvPr id="246" name="Google Shape;246;p36"/>
          <p:cNvPicPr preferRelativeResize="0"/>
          <p:nvPr/>
        </p:nvPicPr>
        <p:blipFill>
          <a:blip r:embed="rId3">
            <a:alphaModFix/>
          </a:blip>
          <a:stretch>
            <a:fillRect/>
          </a:stretch>
        </p:blipFill>
        <p:spPr>
          <a:xfrm>
            <a:off x="384350" y="2877888"/>
            <a:ext cx="3943350" cy="1209675"/>
          </a:xfrm>
          <a:prstGeom prst="rect">
            <a:avLst/>
          </a:prstGeom>
          <a:noFill/>
          <a:ln>
            <a:noFill/>
          </a:ln>
        </p:spPr>
      </p:pic>
      <p:sp>
        <p:nvSpPr>
          <p:cNvPr id="247" name="Google Shape;247;p36"/>
          <p:cNvSpPr txBox="1"/>
          <p:nvPr/>
        </p:nvSpPr>
        <p:spPr>
          <a:xfrm>
            <a:off x="1119675" y="2877900"/>
            <a:ext cx="491100" cy="365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220750" y="1519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Arial"/>
                <a:ea typeface="Arial"/>
                <a:cs typeface="Arial"/>
                <a:sym typeface="Arial"/>
              </a:rPr>
              <a:t>150 - Topical Subject Established Heading Record</a:t>
            </a:r>
            <a:endParaRPr/>
          </a:p>
        </p:txBody>
      </p:sp>
      <p:sp>
        <p:nvSpPr>
          <p:cNvPr id="253" name="Google Shape;253;p37"/>
          <p:cNvSpPr txBox="1">
            <a:spLocks noGrp="1"/>
          </p:cNvSpPr>
          <p:nvPr>
            <p:ph type="body" idx="1"/>
          </p:nvPr>
        </p:nvSpPr>
        <p:spPr>
          <a:xfrm>
            <a:off x="311700" y="859375"/>
            <a:ext cx="8661000" cy="4066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4" name="Google Shape;254;p37"/>
          <p:cNvPicPr preferRelativeResize="0"/>
          <p:nvPr/>
        </p:nvPicPr>
        <p:blipFill>
          <a:blip r:embed="rId3">
            <a:alphaModFix/>
          </a:blip>
          <a:stretch>
            <a:fillRect/>
          </a:stretch>
        </p:blipFill>
        <p:spPr>
          <a:xfrm>
            <a:off x="1000717" y="859375"/>
            <a:ext cx="5550532" cy="3968496"/>
          </a:xfrm>
          <a:prstGeom prst="rect">
            <a:avLst/>
          </a:prstGeom>
          <a:noFill/>
          <a:ln>
            <a:noFill/>
          </a:ln>
        </p:spPr>
      </p:pic>
      <p:sp>
        <p:nvSpPr>
          <p:cNvPr id="255" name="Google Shape;255;p37"/>
          <p:cNvSpPr txBox="1"/>
          <p:nvPr/>
        </p:nvSpPr>
        <p:spPr>
          <a:xfrm>
            <a:off x="2846200" y="1624350"/>
            <a:ext cx="1052400" cy="273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  </a:t>
            </a:r>
            <a:r>
              <a:rPr lang="en" b="1">
                <a:solidFill>
                  <a:srgbClr val="FF0000"/>
                </a:solidFill>
                <a:latin typeface="Open Sans"/>
                <a:ea typeface="Open Sans"/>
                <a:cs typeface="Open Sans"/>
                <a:sym typeface="Open Sans"/>
              </a:rPr>
              <a:t> 9</a:t>
            </a:r>
            <a:endParaRPr b="1">
              <a:solidFill>
                <a:srgbClr val="FF0000"/>
              </a:solidFill>
              <a:latin typeface="Open Sans"/>
              <a:ea typeface="Open Sans"/>
              <a:cs typeface="Open Sans"/>
              <a:sym typeface="Open Sans"/>
            </a:endParaRPr>
          </a:p>
        </p:txBody>
      </p:sp>
      <p:sp>
        <p:nvSpPr>
          <p:cNvPr id="256" name="Google Shape;256;p37"/>
          <p:cNvSpPr txBox="1"/>
          <p:nvPr/>
        </p:nvSpPr>
        <p:spPr>
          <a:xfrm>
            <a:off x="4829350" y="1456475"/>
            <a:ext cx="1052400" cy="273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              </a:t>
            </a:r>
            <a:r>
              <a:rPr lang="en" b="1">
                <a:solidFill>
                  <a:srgbClr val="FF0000"/>
                </a:solidFill>
                <a:latin typeface="Open Sans"/>
                <a:ea typeface="Open Sans"/>
                <a:cs typeface="Open Sans"/>
                <a:sym typeface="Open Sans"/>
              </a:rPr>
              <a:t>15</a:t>
            </a:r>
            <a:endParaRPr b="1">
              <a:solidFill>
                <a:srgbClr val="FF0000"/>
              </a:solidFill>
              <a:latin typeface="Open Sans"/>
              <a:ea typeface="Open Sans"/>
              <a:cs typeface="Open Sans"/>
              <a:sym typeface="Open Sans"/>
            </a:endParaRPr>
          </a:p>
        </p:txBody>
      </p:sp>
      <p:sp>
        <p:nvSpPr>
          <p:cNvPr id="257" name="Google Shape;257;p37"/>
          <p:cNvSpPr txBox="1"/>
          <p:nvPr/>
        </p:nvSpPr>
        <p:spPr>
          <a:xfrm>
            <a:off x="1095100" y="2923900"/>
            <a:ext cx="2146500" cy="273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258" name="Google Shape;258;p37"/>
          <p:cNvSpPr/>
          <p:nvPr/>
        </p:nvSpPr>
        <p:spPr>
          <a:xfrm>
            <a:off x="3548100" y="2830925"/>
            <a:ext cx="2004000" cy="525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Established Heading</a:t>
            </a:r>
            <a:endParaRPr/>
          </a:p>
        </p:txBody>
      </p:sp>
      <p:sp>
        <p:nvSpPr>
          <p:cNvPr id="259" name="Google Shape;259;p37"/>
          <p:cNvSpPr txBox="1"/>
          <p:nvPr/>
        </p:nvSpPr>
        <p:spPr>
          <a:xfrm>
            <a:off x="3973375" y="1675500"/>
            <a:ext cx="1052400" cy="273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                </a:t>
            </a:r>
            <a:r>
              <a:rPr lang="en" b="1">
                <a:solidFill>
                  <a:srgbClr val="FF0000"/>
                </a:solidFill>
                <a:latin typeface="Open Sans"/>
                <a:ea typeface="Open Sans"/>
                <a:cs typeface="Open Sans"/>
                <a:sym typeface="Open Sans"/>
              </a:rPr>
              <a:t>6</a:t>
            </a:r>
            <a:endParaRPr b="1">
              <a:solidFill>
                <a:srgbClr val="FF0000"/>
              </a:solidFill>
              <a:latin typeface="Open Sans"/>
              <a:ea typeface="Open Sans"/>
              <a:cs typeface="Open Sans"/>
              <a:sym typeface="Open Sans"/>
            </a:endParaRPr>
          </a:p>
        </p:txBody>
      </p:sp>
      <p:sp>
        <p:nvSpPr>
          <p:cNvPr id="260" name="Google Shape;260;p37"/>
          <p:cNvSpPr txBox="1"/>
          <p:nvPr/>
        </p:nvSpPr>
        <p:spPr>
          <a:xfrm>
            <a:off x="1143000" y="2286000"/>
            <a:ext cx="8229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261" name="Google Shape;261;p37"/>
          <p:cNvSpPr txBox="1"/>
          <p:nvPr/>
        </p:nvSpPr>
        <p:spPr>
          <a:xfrm>
            <a:off x="3935425" y="1234450"/>
            <a:ext cx="781200" cy="390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11</a:t>
            </a:r>
            <a:endParaRPr b="1">
              <a:solidFill>
                <a:srgbClr val="FF0000"/>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8"/>
          <p:cNvSpPr txBox="1"/>
          <p:nvPr/>
        </p:nvSpPr>
        <p:spPr>
          <a:xfrm>
            <a:off x="43800" y="873050"/>
            <a:ext cx="8751600" cy="40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|a		established heading</a:t>
            </a:r>
            <a:endParaRPr sz="1800" b="1">
              <a:solidFill>
                <a:schemeClr val="dk2"/>
              </a:solidFill>
            </a:endParaRPr>
          </a:p>
          <a:p>
            <a:pPr marL="0" lvl="0" indent="0" algn="l" rtl="0">
              <a:spcBef>
                <a:spcPts val="1600"/>
              </a:spcBef>
              <a:spcAft>
                <a:spcPts val="0"/>
              </a:spcAft>
              <a:buNone/>
            </a:pPr>
            <a:r>
              <a:rPr lang="en" sz="1800" b="1">
                <a:solidFill>
                  <a:schemeClr val="dk2"/>
                </a:solidFill>
              </a:rPr>
              <a:t>|x		topical subdivision	</a:t>
            </a:r>
            <a:endParaRPr sz="1800" b="1">
              <a:solidFill>
                <a:schemeClr val="dk2"/>
              </a:solidFill>
            </a:endParaRPr>
          </a:p>
          <a:p>
            <a:pPr marL="0" lvl="0" indent="0" algn="l" rtl="0">
              <a:spcBef>
                <a:spcPts val="1600"/>
              </a:spcBef>
              <a:spcAft>
                <a:spcPts val="0"/>
              </a:spcAft>
              <a:buNone/>
            </a:pPr>
            <a:r>
              <a:rPr lang="en" sz="1800" b="1">
                <a:solidFill>
                  <a:schemeClr val="dk2"/>
                </a:solidFill>
              </a:rPr>
              <a:t>|y		chronological subdivision</a:t>
            </a:r>
            <a:endParaRPr sz="1800" b="1">
              <a:solidFill>
                <a:schemeClr val="dk2"/>
              </a:solidFill>
            </a:endParaRPr>
          </a:p>
          <a:p>
            <a:pPr marL="0" lvl="0" indent="0" algn="l" rtl="0">
              <a:spcBef>
                <a:spcPts val="1600"/>
              </a:spcBef>
              <a:spcAft>
                <a:spcPts val="0"/>
              </a:spcAft>
              <a:buNone/>
            </a:pPr>
            <a:r>
              <a:rPr lang="en" sz="1800" b="1">
                <a:solidFill>
                  <a:schemeClr val="dk2"/>
                </a:solidFill>
              </a:rPr>
              <a:t>|v		</a:t>
            </a:r>
            <a:r>
              <a:rPr lang="en" sz="1800" b="1">
                <a:highlight>
                  <a:schemeClr val="lt1"/>
                </a:highlight>
              </a:rPr>
              <a:t>form subdivision</a:t>
            </a:r>
            <a:endParaRPr sz="1800" b="1">
              <a:highlight>
                <a:schemeClr val="lt1"/>
              </a:highlight>
            </a:endParaRPr>
          </a:p>
          <a:p>
            <a:pPr marL="0" lvl="0" indent="0" algn="l" rtl="0">
              <a:spcBef>
                <a:spcPts val="1600"/>
              </a:spcBef>
              <a:spcAft>
                <a:spcPts val="0"/>
              </a:spcAft>
              <a:buNone/>
            </a:pPr>
            <a:r>
              <a:rPr lang="en" sz="1800" b="1">
                <a:highlight>
                  <a:schemeClr val="lt1"/>
                </a:highlight>
              </a:rPr>
              <a:t>|z		geographic subdivision</a:t>
            </a:r>
            <a:endParaRPr sz="1800" b="1">
              <a:solidFill>
                <a:schemeClr val="dk2"/>
              </a:solidFill>
              <a:highlight>
                <a:schemeClr val="lt1"/>
              </a:highlight>
            </a:endParaRPr>
          </a:p>
          <a:p>
            <a:pPr marL="0" lvl="0" indent="0" algn="l" rtl="0">
              <a:spcBef>
                <a:spcPts val="1600"/>
              </a:spcBef>
              <a:spcAft>
                <a:spcPts val="0"/>
              </a:spcAft>
              <a:buNone/>
            </a:pPr>
            <a:r>
              <a:rPr lang="en" sz="1800" b="1">
                <a:solidFill>
                  <a:schemeClr val="dk2"/>
                </a:solidFill>
                <a:highlight>
                  <a:schemeClr val="lt1"/>
                </a:highlight>
              </a:rPr>
              <a:t>|g		Miscellaneous information</a:t>
            </a:r>
            <a:endParaRPr sz="1800" b="1">
              <a:highlight>
                <a:schemeClr val="lt1"/>
              </a:highlight>
            </a:endParaRPr>
          </a:p>
          <a:p>
            <a:pPr marL="0" lvl="0" indent="0" algn="l" rtl="0">
              <a:spcBef>
                <a:spcPts val="1600"/>
              </a:spcBef>
              <a:spcAft>
                <a:spcPts val="1600"/>
              </a:spcAft>
              <a:buNone/>
            </a:pPr>
            <a:endParaRPr sz="2400">
              <a:highlight>
                <a:schemeClr val="lt1"/>
              </a:highlight>
              <a:latin typeface="Open Sans"/>
              <a:ea typeface="Open Sans"/>
              <a:cs typeface="Open Sans"/>
              <a:sym typeface="Open Sans"/>
            </a:endParaRPr>
          </a:p>
        </p:txBody>
      </p:sp>
      <p:sp>
        <p:nvSpPr>
          <p:cNvPr id="267" name="Google Shape;267;p38"/>
          <p:cNvSpPr txBox="1"/>
          <p:nvPr/>
        </p:nvSpPr>
        <p:spPr>
          <a:xfrm>
            <a:off x="0" y="0"/>
            <a:ext cx="9144000" cy="91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accent1"/>
                </a:solidFill>
              </a:rPr>
              <a:t>150 Topical Subject Established Heading - Subdivisions</a:t>
            </a:r>
            <a:endParaRPr sz="2800" b="1">
              <a:solidFill>
                <a:schemeClr val="accent1"/>
              </a:solidFill>
            </a:endParaRPr>
          </a:p>
        </p:txBody>
      </p:sp>
      <p:sp>
        <p:nvSpPr>
          <p:cNvPr id="268" name="Google Shape;268;p38"/>
          <p:cNvSpPr txBox="1"/>
          <p:nvPr/>
        </p:nvSpPr>
        <p:spPr>
          <a:xfrm>
            <a:off x="4900450" y="3352200"/>
            <a:ext cx="3953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highlight>
                <a:srgbClr val="FFFF00"/>
              </a:highlight>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title" idx="4294967295"/>
          </p:nvPr>
        </p:nvSpPr>
        <p:spPr>
          <a:xfrm>
            <a:off x="30770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Arial"/>
                <a:ea typeface="Arial"/>
                <a:cs typeface="Arial"/>
                <a:sym typeface="Arial"/>
              </a:rPr>
              <a:t>150  Established Topical Subject Heading</a:t>
            </a:r>
            <a:endParaRPr sz="2800"/>
          </a:p>
        </p:txBody>
      </p:sp>
      <p:pic>
        <p:nvPicPr>
          <p:cNvPr id="274" name="Google Shape;274;p39"/>
          <p:cNvPicPr preferRelativeResize="0"/>
          <p:nvPr/>
        </p:nvPicPr>
        <p:blipFill>
          <a:blip r:embed="rId3">
            <a:alphaModFix/>
          </a:blip>
          <a:stretch>
            <a:fillRect/>
          </a:stretch>
        </p:blipFill>
        <p:spPr>
          <a:xfrm>
            <a:off x="371700" y="801313"/>
            <a:ext cx="5285232" cy="467401"/>
          </a:xfrm>
          <a:prstGeom prst="rect">
            <a:avLst/>
          </a:prstGeom>
          <a:noFill/>
          <a:ln>
            <a:noFill/>
          </a:ln>
        </p:spPr>
      </p:pic>
      <p:pic>
        <p:nvPicPr>
          <p:cNvPr id="275" name="Google Shape;275;p39"/>
          <p:cNvPicPr preferRelativeResize="0"/>
          <p:nvPr/>
        </p:nvPicPr>
        <p:blipFill>
          <a:blip r:embed="rId4">
            <a:alphaModFix/>
          </a:blip>
          <a:stretch>
            <a:fillRect/>
          </a:stretch>
        </p:blipFill>
        <p:spPr>
          <a:xfrm>
            <a:off x="346738" y="1630313"/>
            <a:ext cx="5482474" cy="597101"/>
          </a:xfrm>
          <a:prstGeom prst="rect">
            <a:avLst/>
          </a:prstGeom>
          <a:noFill/>
          <a:ln>
            <a:noFill/>
          </a:ln>
        </p:spPr>
      </p:pic>
      <p:sp>
        <p:nvSpPr>
          <p:cNvPr id="276" name="Google Shape;276;p39"/>
          <p:cNvSpPr txBox="1"/>
          <p:nvPr/>
        </p:nvSpPr>
        <p:spPr>
          <a:xfrm>
            <a:off x="369625" y="1233313"/>
            <a:ext cx="6307800" cy="50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b="1">
                <a:solidFill>
                  <a:schemeClr val="dk2"/>
                </a:solidFill>
              </a:rPr>
              <a:t>|x		topical subdivision</a:t>
            </a:r>
            <a:endParaRPr sz="2000">
              <a:latin typeface="Open Sans"/>
              <a:ea typeface="Open Sans"/>
              <a:cs typeface="Open Sans"/>
              <a:sym typeface="Open Sans"/>
            </a:endParaRPr>
          </a:p>
        </p:txBody>
      </p:sp>
      <p:sp>
        <p:nvSpPr>
          <p:cNvPr id="277" name="Google Shape;277;p39"/>
          <p:cNvSpPr txBox="1"/>
          <p:nvPr/>
        </p:nvSpPr>
        <p:spPr>
          <a:xfrm>
            <a:off x="427075" y="2182950"/>
            <a:ext cx="6307800" cy="3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2000" b="1">
                <a:solidFill>
                  <a:schemeClr val="dk2"/>
                </a:solidFill>
              </a:rPr>
              <a:t>|z		geographic subdivision</a:t>
            </a:r>
            <a:endParaRPr sz="2000" b="1">
              <a:latin typeface="Open Sans"/>
              <a:ea typeface="Open Sans"/>
              <a:cs typeface="Open Sans"/>
              <a:sym typeface="Open Sans"/>
            </a:endParaRPr>
          </a:p>
        </p:txBody>
      </p:sp>
      <p:pic>
        <p:nvPicPr>
          <p:cNvPr id="278" name="Google Shape;278;p39"/>
          <p:cNvPicPr preferRelativeResize="0"/>
          <p:nvPr/>
        </p:nvPicPr>
        <p:blipFill>
          <a:blip r:embed="rId5">
            <a:alphaModFix/>
          </a:blip>
          <a:stretch>
            <a:fillRect/>
          </a:stretch>
        </p:blipFill>
        <p:spPr>
          <a:xfrm>
            <a:off x="307688" y="2670863"/>
            <a:ext cx="5413248" cy="467590"/>
          </a:xfrm>
          <a:prstGeom prst="rect">
            <a:avLst/>
          </a:prstGeom>
          <a:noFill/>
          <a:ln>
            <a:noFill/>
          </a:ln>
        </p:spPr>
      </p:pic>
      <p:sp>
        <p:nvSpPr>
          <p:cNvPr id="279" name="Google Shape;279;p39"/>
          <p:cNvSpPr txBox="1"/>
          <p:nvPr/>
        </p:nvSpPr>
        <p:spPr>
          <a:xfrm>
            <a:off x="369625" y="383175"/>
            <a:ext cx="63078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|a</a:t>
            </a:r>
            <a:r>
              <a:rPr lang="en"/>
              <a:t>		</a:t>
            </a:r>
            <a:r>
              <a:rPr lang="en" sz="2000" b="1"/>
              <a:t>topical subject heading</a:t>
            </a:r>
            <a:endParaRPr sz="2000" b="1"/>
          </a:p>
        </p:txBody>
      </p:sp>
      <p:sp>
        <p:nvSpPr>
          <p:cNvPr id="280" name="Google Shape;280;p39"/>
          <p:cNvSpPr txBox="1"/>
          <p:nvPr/>
        </p:nvSpPr>
        <p:spPr>
          <a:xfrm>
            <a:off x="369625" y="3169775"/>
            <a:ext cx="63078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2000" b="1">
                <a:solidFill>
                  <a:schemeClr val="dk2"/>
                </a:solidFill>
              </a:rPr>
              <a:t>|y		chronological subdivision</a:t>
            </a:r>
            <a:endParaRPr sz="2000" b="1">
              <a:latin typeface="Open Sans"/>
              <a:ea typeface="Open Sans"/>
              <a:cs typeface="Open Sans"/>
              <a:sym typeface="Open Sans"/>
            </a:endParaRPr>
          </a:p>
        </p:txBody>
      </p:sp>
      <p:pic>
        <p:nvPicPr>
          <p:cNvPr id="281" name="Google Shape;281;p39"/>
          <p:cNvPicPr preferRelativeResize="0"/>
          <p:nvPr/>
        </p:nvPicPr>
        <p:blipFill rotWithShape="1">
          <a:blip r:embed="rId6">
            <a:alphaModFix/>
          </a:blip>
          <a:srcRect t="10200" b="-10200"/>
          <a:stretch/>
        </p:blipFill>
        <p:spPr>
          <a:xfrm>
            <a:off x="353413" y="3581890"/>
            <a:ext cx="5321808" cy="611289"/>
          </a:xfrm>
          <a:prstGeom prst="rect">
            <a:avLst/>
          </a:prstGeom>
          <a:noFill/>
          <a:ln>
            <a:noFill/>
          </a:ln>
        </p:spPr>
      </p:pic>
      <p:sp>
        <p:nvSpPr>
          <p:cNvPr id="282" name="Google Shape;282;p39"/>
          <p:cNvSpPr txBox="1"/>
          <p:nvPr/>
        </p:nvSpPr>
        <p:spPr>
          <a:xfrm>
            <a:off x="369625" y="4047563"/>
            <a:ext cx="6307800" cy="3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2000" b="1">
                <a:solidFill>
                  <a:schemeClr val="dk2"/>
                </a:solidFill>
              </a:rPr>
              <a:t>|v		</a:t>
            </a:r>
            <a:r>
              <a:rPr lang="en" sz="2000" b="1">
                <a:highlight>
                  <a:schemeClr val="lt1"/>
                </a:highlight>
              </a:rPr>
              <a:t>form subdivision</a:t>
            </a:r>
            <a:endParaRPr sz="2000">
              <a:latin typeface="Open Sans"/>
              <a:ea typeface="Open Sans"/>
              <a:cs typeface="Open Sans"/>
              <a:sym typeface="Open Sans"/>
            </a:endParaRPr>
          </a:p>
        </p:txBody>
      </p:sp>
      <p:sp>
        <p:nvSpPr>
          <p:cNvPr id="283" name="Google Shape;283;p39"/>
          <p:cNvSpPr txBox="1"/>
          <p:nvPr/>
        </p:nvSpPr>
        <p:spPr>
          <a:xfrm>
            <a:off x="1927350" y="4807450"/>
            <a:ext cx="6307800" cy="7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284" name="Google Shape;284;p39"/>
          <p:cNvPicPr preferRelativeResize="0"/>
          <p:nvPr/>
        </p:nvPicPr>
        <p:blipFill>
          <a:blip r:embed="rId7">
            <a:alphaModFix/>
          </a:blip>
          <a:stretch>
            <a:fillRect/>
          </a:stretch>
        </p:blipFill>
        <p:spPr>
          <a:xfrm>
            <a:off x="307700" y="4436375"/>
            <a:ext cx="5321808" cy="449477"/>
          </a:xfrm>
          <a:prstGeom prst="rect">
            <a:avLst/>
          </a:prstGeom>
          <a:noFill/>
          <a:ln>
            <a:noFill/>
          </a:ln>
        </p:spPr>
      </p:pic>
      <p:sp>
        <p:nvSpPr>
          <p:cNvPr id="285" name="Google Shape;285;p39"/>
          <p:cNvSpPr txBox="1"/>
          <p:nvPr/>
        </p:nvSpPr>
        <p:spPr>
          <a:xfrm>
            <a:off x="6093050" y="1820000"/>
            <a:ext cx="2453100" cy="123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Can use the entire string  found in field 150 of AR in 650 field in Bibliographic Record.</a:t>
            </a:r>
            <a:endParaRPr b="1">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0"/>
          <p:cNvSpPr txBox="1"/>
          <p:nvPr/>
        </p:nvSpPr>
        <p:spPr>
          <a:xfrm>
            <a:off x="174675" y="356500"/>
            <a:ext cx="81060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291" name="Google Shape;291;p40"/>
          <p:cNvSpPr txBox="1"/>
          <p:nvPr/>
        </p:nvSpPr>
        <p:spPr>
          <a:xfrm>
            <a:off x="373550" y="113375"/>
            <a:ext cx="8106000" cy="6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accent1"/>
                </a:solidFill>
              </a:rPr>
              <a:t>Topical Subject Headings in AR - BR</a:t>
            </a:r>
            <a:endParaRPr sz="2800" dirty="0">
              <a:latin typeface="Open Sans"/>
              <a:ea typeface="Open Sans"/>
              <a:cs typeface="Open Sans"/>
              <a:sym typeface="Open Sans"/>
            </a:endParaRPr>
          </a:p>
        </p:txBody>
      </p:sp>
      <p:graphicFrame>
        <p:nvGraphicFramePr>
          <p:cNvPr id="292" name="Google Shape;292;p40"/>
          <p:cNvGraphicFramePr/>
          <p:nvPr/>
        </p:nvGraphicFramePr>
        <p:xfrm>
          <a:off x="298875" y="1062300"/>
          <a:ext cx="7981950" cy="3585464"/>
        </p:xfrm>
        <a:graphic>
          <a:graphicData uri="http://schemas.openxmlformats.org/drawingml/2006/table">
            <a:tbl>
              <a:tblPr>
                <a:noFill/>
                <a:tableStyleId>{083B2F58-3CC9-4136-9E9E-2C692947CF84}</a:tableStyleId>
              </a:tblPr>
              <a:tblGrid>
                <a:gridCol w="3838575">
                  <a:extLst>
                    <a:ext uri="{9D8B030D-6E8A-4147-A177-3AD203B41FA5}">
                      <a16:colId xmlns:a16="http://schemas.microsoft.com/office/drawing/2014/main" val="20000"/>
                    </a:ext>
                  </a:extLst>
                </a:gridCol>
                <a:gridCol w="4143375">
                  <a:extLst>
                    <a:ext uri="{9D8B030D-6E8A-4147-A177-3AD203B41FA5}">
                      <a16:colId xmlns:a16="http://schemas.microsoft.com/office/drawing/2014/main" val="20001"/>
                    </a:ext>
                  </a:extLst>
                </a:gridCol>
              </a:tblGrid>
              <a:tr h="704850">
                <a:tc>
                  <a:txBody>
                    <a:bodyPr/>
                    <a:lstStyle/>
                    <a:p>
                      <a:pPr marL="0" lvl="0" indent="0" algn="l" rtl="0">
                        <a:lnSpc>
                          <a:spcPct val="115000"/>
                        </a:lnSpc>
                        <a:spcBef>
                          <a:spcPts val="1200"/>
                        </a:spcBef>
                        <a:spcAft>
                          <a:spcPts val="0"/>
                        </a:spcAft>
                        <a:buNone/>
                      </a:pPr>
                      <a:r>
                        <a:rPr lang="en" sz="1800" b="1"/>
                        <a:t>Established Heading in Authority Record</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800" b="1"/>
                        <a:t>Subject Heading in Bibliographic Record</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5245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5245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9055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3340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61975">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dirty="0">
                          <a:latin typeface="Times New Roman"/>
                          <a:ea typeface="Times New Roman"/>
                          <a:cs typeface="Times New Roman"/>
                          <a:sym typeface="Times New Roman"/>
                        </a:rPr>
                        <a:t> </a:t>
                      </a:r>
                      <a:endParaRPr sz="1200" dirty="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93" name="Google Shape;293;p40"/>
          <p:cNvPicPr preferRelativeResize="0"/>
          <p:nvPr/>
        </p:nvPicPr>
        <p:blipFill>
          <a:blip r:embed="rId3">
            <a:alphaModFix/>
          </a:blip>
          <a:stretch>
            <a:fillRect/>
          </a:stretch>
        </p:blipFill>
        <p:spPr>
          <a:xfrm>
            <a:off x="403650" y="2142150"/>
            <a:ext cx="2638425" cy="323850"/>
          </a:xfrm>
          <a:prstGeom prst="rect">
            <a:avLst/>
          </a:prstGeom>
          <a:noFill/>
          <a:ln>
            <a:noFill/>
          </a:ln>
        </p:spPr>
      </p:pic>
      <p:pic>
        <p:nvPicPr>
          <p:cNvPr id="294" name="Google Shape;294;p40"/>
          <p:cNvPicPr preferRelativeResize="0"/>
          <p:nvPr/>
        </p:nvPicPr>
        <p:blipFill rotWithShape="1">
          <a:blip r:embed="rId4">
            <a:alphaModFix/>
          </a:blip>
          <a:srcRect/>
          <a:stretch/>
        </p:blipFill>
        <p:spPr>
          <a:xfrm>
            <a:off x="440225" y="2678538"/>
            <a:ext cx="3467100" cy="323850"/>
          </a:xfrm>
          <a:prstGeom prst="rect">
            <a:avLst/>
          </a:prstGeom>
          <a:noFill/>
          <a:ln>
            <a:noFill/>
          </a:ln>
        </p:spPr>
      </p:pic>
      <p:pic>
        <p:nvPicPr>
          <p:cNvPr id="295" name="Google Shape;295;p40"/>
          <p:cNvPicPr preferRelativeResize="0"/>
          <p:nvPr/>
        </p:nvPicPr>
        <p:blipFill>
          <a:blip r:embed="rId5">
            <a:alphaModFix/>
          </a:blip>
          <a:stretch>
            <a:fillRect/>
          </a:stretch>
        </p:blipFill>
        <p:spPr>
          <a:xfrm>
            <a:off x="4281100" y="2719450"/>
            <a:ext cx="3905250" cy="304800"/>
          </a:xfrm>
          <a:prstGeom prst="rect">
            <a:avLst/>
          </a:prstGeom>
          <a:noFill/>
          <a:ln>
            <a:noFill/>
          </a:ln>
        </p:spPr>
      </p:pic>
      <p:pic>
        <p:nvPicPr>
          <p:cNvPr id="296" name="Google Shape;296;p40"/>
          <p:cNvPicPr preferRelativeResize="0"/>
          <p:nvPr/>
        </p:nvPicPr>
        <p:blipFill>
          <a:blip r:embed="rId6">
            <a:alphaModFix/>
          </a:blip>
          <a:stretch>
            <a:fillRect/>
          </a:stretch>
        </p:blipFill>
        <p:spPr>
          <a:xfrm>
            <a:off x="403650" y="3214925"/>
            <a:ext cx="3181350" cy="361950"/>
          </a:xfrm>
          <a:prstGeom prst="rect">
            <a:avLst/>
          </a:prstGeom>
          <a:noFill/>
          <a:ln>
            <a:noFill/>
          </a:ln>
        </p:spPr>
      </p:pic>
      <p:pic>
        <p:nvPicPr>
          <p:cNvPr id="297" name="Google Shape;297;p40"/>
          <p:cNvPicPr preferRelativeResize="0"/>
          <p:nvPr/>
        </p:nvPicPr>
        <p:blipFill>
          <a:blip r:embed="rId7">
            <a:alphaModFix/>
          </a:blip>
          <a:stretch>
            <a:fillRect/>
          </a:stretch>
        </p:blipFill>
        <p:spPr>
          <a:xfrm>
            <a:off x="4281100" y="3337650"/>
            <a:ext cx="2971800" cy="247650"/>
          </a:xfrm>
          <a:prstGeom prst="rect">
            <a:avLst/>
          </a:prstGeom>
          <a:noFill/>
          <a:ln>
            <a:noFill/>
          </a:ln>
        </p:spPr>
      </p:pic>
      <p:pic>
        <p:nvPicPr>
          <p:cNvPr id="298" name="Google Shape;298;p40"/>
          <p:cNvPicPr preferRelativeResize="0"/>
          <p:nvPr/>
        </p:nvPicPr>
        <p:blipFill>
          <a:blip r:embed="rId8">
            <a:alphaModFix/>
          </a:blip>
          <a:stretch>
            <a:fillRect/>
          </a:stretch>
        </p:blipFill>
        <p:spPr>
          <a:xfrm>
            <a:off x="373550" y="3839750"/>
            <a:ext cx="3390900" cy="304800"/>
          </a:xfrm>
          <a:prstGeom prst="rect">
            <a:avLst/>
          </a:prstGeom>
          <a:noFill/>
          <a:ln>
            <a:noFill/>
          </a:ln>
        </p:spPr>
      </p:pic>
      <p:pic>
        <p:nvPicPr>
          <p:cNvPr id="299" name="Google Shape;299;p40"/>
          <p:cNvPicPr preferRelativeResize="0"/>
          <p:nvPr/>
        </p:nvPicPr>
        <p:blipFill>
          <a:blip r:embed="rId9">
            <a:alphaModFix/>
          </a:blip>
          <a:stretch>
            <a:fillRect/>
          </a:stretch>
        </p:blipFill>
        <p:spPr>
          <a:xfrm>
            <a:off x="4281100" y="3858800"/>
            <a:ext cx="3352800" cy="266700"/>
          </a:xfrm>
          <a:prstGeom prst="rect">
            <a:avLst/>
          </a:prstGeom>
          <a:noFill/>
          <a:ln>
            <a:noFill/>
          </a:ln>
        </p:spPr>
      </p:pic>
      <p:pic>
        <p:nvPicPr>
          <p:cNvPr id="300" name="Google Shape;300;p40"/>
          <p:cNvPicPr preferRelativeResize="0"/>
          <p:nvPr/>
        </p:nvPicPr>
        <p:blipFill>
          <a:blip r:embed="rId10">
            <a:alphaModFix/>
          </a:blip>
          <a:stretch>
            <a:fillRect/>
          </a:stretch>
        </p:blipFill>
        <p:spPr>
          <a:xfrm>
            <a:off x="373550" y="4407425"/>
            <a:ext cx="3600450" cy="323850"/>
          </a:xfrm>
          <a:prstGeom prst="rect">
            <a:avLst/>
          </a:prstGeom>
          <a:noFill/>
          <a:ln>
            <a:noFill/>
          </a:ln>
        </p:spPr>
      </p:pic>
      <p:pic>
        <p:nvPicPr>
          <p:cNvPr id="301" name="Google Shape;301;p40"/>
          <p:cNvPicPr preferRelativeResize="0"/>
          <p:nvPr/>
        </p:nvPicPr>
        <p:blipFill>
          <a:blip r:embed="rId11">
            <a:alphaModFix/>
          </a:blip>
          <a:stretch>
            <a:fillRect/>
          </a:stretch>
        </p:blipFill>
        <p:spPr>
          <a:xfrm>
            <a:off x="4281100" y="2129825"/>
            <a:ext cx="2466975" cy="276225"/>
          </a:xfrm>
          <a:prstGeom prst="rect">
            <a:avLst/>
          </a:prstGeom>
          <a:noFill/>
          <a:ln>
            <a:noFill/>
          </a:ln>
        </p:spPr>
      </p:pic>
      <p:pic>
        <p:nvPicPr>
          <p:cNvPr id="302" name="Google Shape;302;p40"/>
          <p:cNvPicPr preferRelativeResize="0"/>
          <p:nvPr/>
        </p:nvPicPr>
        <p:blipFill>
          <a:blip r:embed="rId12">
            <a:alphaModFix/>
          </a:blip>
          <a:stretch>
            <a:fillRect/>
          </a:stretch>
        </p:blipFill>
        <p:spPr>
          <a:xfrm>
            <a:off x="4281088" y="4399000"/>
            <a:ext cx="2706624" cy="3406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1"/>
          <p:cNvSpPr txBox="1">
            <a:spLocks noGrp="1"/>
          </p:cNvSpPr>
          <p:nvPr>
            <p:ph type="title" idx="4294967295"/>
          </p:nvPr>
        </p:nvSpPr>
        <p:spPr>
          <a:xfrm>
            <a:off x="311700" y="81200"/>
            <a:ext cx="8520600" cy="8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latin typeface="Arial"/>
                <a:ea typeface="Arial"/>
                <a:cs typeface="Arial"/>
                <a:sym typeface="Arial"/>
              </a:rPr>
              <a:t> 450 See from Reference</a:t>
            </a:r>
            <a:endParaRPr sz="3300">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308" name="Google Shape;308;p41"/>
          <p:cNvSpPr txBox="1">
            <a:spLocks noGrp="1"/>
          </p:cNvSpPr>
          <p:nvPr>
            <p:ph type="body" idx="4294967295"/>
          </p:nvPr>
        </p:nvSpPr>
        <p:spPr>
          <a:xfrm>
            <a:off x="241650" y="828175"/>
            <a:ext cx="8660700" cy="390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unestablished heading to established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650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From” reference in the catalog</a:t>
            </a:r>
            <a:endParaRPr b="1">
              <a:latin typeface="Arial"/>
              <a:ea typeface="Arial"/>
              <a:cs typeface="Arial"/>
              <a:sym typeface="Arial"/>
            </a:endParaRPr>
          </a:p>
        </p:txBody>
      </p:sp>
      <p:pic>
        <p:nvPicPr>
          <p:cNvPr id="309" name="Google Shape;309;p41"/>
          <p:cNvPicPr preferRelativeResize="0"/>
          <p:nvPr/>
        </p:nvPicPr>
        <p:blipFill rotWithShape="1">
          <a:blip r:embed="rId3">
            <a:alphaModFix/>
          </a:blip>
          <a:srcRect t="38603" r="28901" b="12807"/>
          <a:stretch/>
        </p:blipFill>
        <p:spPr>
          <a:xfrm>
            <a:off x="438500" y="1978575"/>
            <a:ext cx="7589520" cy="2523745"/>
          </a:xfrm>
          <a:prstGeom prst="rect">
            <a:avLst/>
          </a:prstGeom>
          <a:noFill/>
          <a:ln>
            <a:noFill/>
          </a:ln>
        </p:spPr>
      </p:pic>
      <p:sp>
        <p:nvSpPr>
          <p:cNvPr id="310" name="Google Shape;310;p41"/>
          <p:cNvSpPr/>
          <p:nvPr/>
        </p:nvSpPr>
        <p:spPr>
          <a:xfrm>
            <a:off x="3356000" y="1978575"/>
            <a:ext cx="2006700" cy="553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Esbablished Heading</a:t>
            </a:r>
            <a:endParaRPr/>
          </a:p>
        </p:txBody>
      </p:sp>
      <p:sp>
        <p:nvSpPr>
          <p:cNvPr id="311" name="Google Shape;311;p41"/>
          <p:cNvSpPr/>
          <p:nvPr/>
        </p:nvSpPr>
        <p:spPr>
          <a:xfrm>
            <a:off x="4419600" y="2664275"/>
            <a:ext cx="3327600" cy="17871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See From / Unestablished Headings</a:t>
            </a:r>
            <a:endParaRPr/>
          </a:p>
        </p:txBody>
      </p:sp>
      <p:sp>
        <p:nvSpPr>
          <p:cNvPr id="312" name="Google Shape;312;p41"/>
          <p:cNvSpPr txBox="1"/>
          <p:nvPr/>
        </p:nvSpPr>
        <p:spPr>
          <a:xfrm>
            <a:off x="1622175" y="2077175"/>
            <a:ext cx="1187100" cy="257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313" name="Google Shape;313;p41"/>
          <p:cNvSpPr txBox="1"/>
          <p:nvPr/>
        </p:nvSpPr>
        <p:spPr>
          <a:xfrm>
            <a:off x="741850" y="2759675"/>
            <a:ext cx="3541200" cy="1691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94450" y="0"/>
            <a:ext cx="8520600" cy="45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F6C00"/>
                </a:solidFill>
                <a:latin typeface="Arial"/>
                <a:ea typeface="Arial"/>
                <a:cs typeface="Arial"/>
                <a:sym typeface="Arial"/>
              </a:rPr>
              <a:t>MARC Authority Record Basic Structure</a:t>
            </a:r>
            <a:endParaRPr sz="2400">
              <a:latin typeface="Arial"/>
              <a:ea typeface="Arial"/>
              <a:cs typeface="Arial"/>
              <a:sym typeface="Arial"/>
            </a:endParaRPr>
          </a:p>
        </p:txBody>
      </p:sp>
      <p:sp>
        <p:nvSpPr>
          <p:cNvPr id="79" name="Google Shape;79;p15"/>
          <p:cNvSpPr txBox="1">
            <a:spLocks noGrp="1"/>
          </p:cNvSpPr>
          <p:nvPr>
            <p:ph type="body" idx="1"/>
          </p:nvPr>
        </p:nvSpPr>
        <p:spPr>
          <a:xfrm>
            <a:off x="193000" y="577900"/>
            <a:ext cx="8520600" cy="423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graphicFrame>
        <p:nvGraphicFramePr>
          <p:cNvPr id="80" name="Google Shape;80;p15"/>
          <p:cNvGraphicFramePr/>
          <p:nvPr/>
        </p:nvGraphicFramePr>
        <p:xfrm>
          <a:off x="833800" y="630325"/>
          <a:ext cx="7239000" cy="4175460"/>
        </p:xfrm>
        <a:graphic>
          <a:graphicData uri="http://schemas.openxmlformats.org/drawingml/2006/table">
            <a:tbl>
              <a:tblPr>
                <a:noFill/>
                <a:tableStyleId>{1F3FE656-48F4-4B02-94B3-99F8293DC98F}</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61275">
                <a:tc>
                  <a:txBody>
                    <a:bodyPr/>
                    <a:lstStyle/>
                    <a:p>
                      <a:pPr marL="0" lvl="0" indent="0" algn="l" rtl="0">
                        <a:spcBef>
                          <a:spcPts val="0"/>
                        </a:spcBef>
                        <a:spcAft>
                          <a:spcPts val="0"/>
                        </a:spcAft>
                        <a:buNone/>
                      </a:pPr>
                      <a:r>
                        <a:rPr lang="en" b="1"/>
                        <a:t>Leader</a:t>
                      </a:r>
                      <a:endParaRPr b="1"/>
                    </a:p>
                  </a:txBody>
                  <a:tcPr marL="91425" marR="91425" marT="91425" marB="91425"/>
                </a:tc>
                <a:tc>
                  <a:txBody>
                    <a:bodyPr/>
                    <a:lstStyle/>
                    <a:p>
                      <a:pPr marL="0" lvl="0" indent="0" algn="l" rtl="0">
                        <a:spcBef>
                          <a:spcPts val="0"/>
                        </a:spcBef>
                        <a:spcAft>
                          <a:spcPts val="0"/>
                        </a:spcAft>
                        <a:buNone/>
                      </a:pPr>
                      <a:r>
                        <a:rPr lang="en" b="1"/>
                        <a:t>Numbers or Coded Values </a:t>
                      </a:r>
                      <a:endParaRPr b="1"/>
                    </a:p>
                  </a:txBody>
                  <a:tcPr marL="91425" marR="91425" marT="91425" marB="91425"/>
                </a:tc>
                <a:extLst>
                  <a:ext uri="{0D108BD9-81ED-4DB2-BD59-A6C34878D82A}">
                    <a16:rowId xmlns:a16="http://schemas.microsoft.com/office/drawing/2014/main" val="10000"/>
                  </a:ext>
                </a:extLst>
              </a:tr>
              <a:tr h="361275">
                <a:tc>
                  <a:txBody>
                    <a:bodyPr/>
                    <a:lstStyle/>
                    <a:p>
                      <a:pPr marL="0" lvl="0" indent="0" algn="l" rtl="0">
                        <a:spcBef>
                          <a:spcPts val="0"/>
                        </a:spcBef>
                        <a:spcAft>
                          <a:spcPts val="0"/>
                        </a:spcAft>
                        <a:buNone/>
                      </a:pPr>
                      <a:r>
                        <a:rPr lang="en" b="1"/>
                        <a:t>00X</a:t>
                      </a:r>
                      <a:endParaRPr b="1"/>
                    </a:p>
                  </a:txBody>
                  <a:tcPr marL="91425" marR="91425" marT="91425" marB="91425"/>
                </a:tc>
                <a:tc>
                  <a:txBody>
                    <a:bodyPr/>
                    <a:lstStyle/>
                    <a:p>
                      <a:pPr marL="0" lvl="0" indent="0" algn="l" rtl="0">
                        <a:spcBef>
                          <a:spcPts val="0"/>
                        </a:spcBef>
                        <a:spcAft>
                          <a:spcPts val="0"/>
                        </a:spcAft>
                        <a:buNone/>
                      </a:pPr>
                      <a:r>
                        <a:rPr lang="en" b="1"/>
                        <a:t>Control Fields</a:t>
                      </a:r>
                      <a:endParaRPr b="1"/>
                    </a:p>
                  </a:txBody>
                  <a:tcPr marL="91425" marR="91425" marT="91425" marB="91425"/>
                </a:tc>
                <a:extLst>
                  <a:ext uri="{0D108BD9-81ED-4DB2-BD59-A6C34878D82A}">
                    <a16:rowId xmlns:a16="http://schemas.microsoft.com/office/drawing/2014/main" val="10001"/>
                  </a:ext>
                </a:extLst>
              </a:tr>
              <a:tr h="361275">
                <a:tc>
                  <a:txBody>
                    <a:bodyPr/>
                    <a:lstStyle/>
                    <a:p>
                      <a:pPr marL="0" lvl="0" indent="0" algn="l" rtl="0">
                        <a:spcBef>
                          <a:spcPts val="0"/>
                        </a:spcBef>
                        <a:spcAft>
                          <a:spcPts val="0"/>
                        </a:spcAft>
                        <a:buNone/>
                      </a:pPr>
                      <a:r>
                        <a:rPr lang="en" b="1"/>
                        <a:t>01X-09X</a:t>
                      </a:r>
                      <a:endParaRPr b="1"/>
                    </a:p>
                  </a:txBody>
                  <a:tcPr marL="91425" marR="91425" marT="91425" marB="91425"/>
                </a:tc>
                <a:tc>
                  <a:txBody>
                    <a:bodyPr/>
                    <a:lstStyle/>
                    <a:p>
                      <a:pPr marL="0" lvl="0" indent="0" algn="l" rtl="0">
                        <a:spcBef>
                          <a:spcPts val="0"/>
                        </a:spcBef>
                        <a:spcAft>
                          <a:spcPts val="0"/>
                        </a:spcAft>
                        <a:buNone/>
                      </a:pPr>
                      <a:r>
                        <a:rPr lang="en" b="1"/>
                        <a:t>Numbers or Code Fields</a:t>
                      </a:r>
                      <a:endParaRPr b="1"/>
                    </a:p>
                  </a:txBody>
                  <a:tcPr marL="91425" marR="91425" marT="91425" marB="91425"/>
                </a:tc>
                <a:extLst>
                  <a:ext uri="{0D108BD9-81ED-4DB2-BD59-A6C34878D82A}">
                    <a16:rowId xmlns:a16="http://schemas.microsoft.com/office/drawing/2014/main" val="10002"/>
                  </a:ext>
                </a:extLst>
              </a:tr>
              <a:tr h="361275">
                <a:tc>
                  <a:txBody>
                    <a:bodyPr/>
                    <a:lstStyle/>
                    <a:p>
                      <a:pPr marL="0" lvl="0" indent="0" algn="l" rtl="0">
                        <a:spcBef>
                          <a:spcPts val="0"/>
                        </a:spcBef>
                        <a:spcAft>
                          <a:spcPts val="0"/>
                        </a:spcAft>
                        <a:buNone/>
                      </a:pPr>
                      <a:r>
                        <a:rPr lang="en" b="1"/>
                        <a:t>1XX</a:t>
                      </a:r>
                      <a:endParaRPr b="1"/>
                    </a:p>
                  </a:txBody>
                  <a:tcPr marL="91425" marR="91425" marT="91425" marB="91425"/>
                </a:tc>
                <a:tc>
                  <a:txBody>
                    <a:bodyPr/>
                    <a:lstStyle/>
                    <a:p>
                      <a:pPr marL="0" lvl="0" indent="0" algn="l" rtl="0">
                        <a:spcBef>
                          <a:spcPts val="0"/>
                        </a:spcBef>
                        <a:spcAft>
                          <a:spcPts val="0"/>
                        </a:spcAft>
                        <a:buNone/>
                      </a:pPr>
                      <a:r>
                        <a:rPr lang="en" b="1"/>
                        <a:t>Headings Information</a:t>
                      </a:r>
                      <a:endParaRPr b="1"/>
                    </a:p>
                  </a:txBody>
                  <a:tcPr marL="91425" marR="91425" marT="91425" marB="91425"/>
                </a:tc>
                <a:extLst>
                  <a:ext uri="{0D108BD9-81ED-4DB2-BD59-A6C34878D82A}">
                    <a16:rowId xmlns:a16="http://schemas.microsoft.com/office/drawing/2014/main" val="10003"/>
                  </a:ext>
                </a:extLst>
              </a:tr>
              <a:tr h="361275">
                <a:tc>
                  <a:txBody>
                    <a:bodyPr/>
                    <a:lstStyle/>
                    <a:p>
                      <a:pPr marL="0" lvl="0" indent="0" algn="l" rtl="0">
                        <a:spcBef>
                          <a:spcPts val="0"/>
                        </a:spcBef>
                        <a:spcAft>
                          <a:spcPts val="0"/>
                        </a:spcAft>
                        <a:buNone/>
                      </a:pPr>
                      <a:r>
                        <a:rPr lang="en" b="1"/>
                        <a:t>2XX/3XX</a:t>
                      </a:r>
                      <a:endParaRPr b="1"/>
                    </a:p>
                  </a:txBody>
                  <a:tcPr marL="91425" marR="91425" marT="91425" marB="91425"/>
                </a:tc>
                <a:tc>
                  <a:txBody>
                    <a:bodyPr/>
                    <a:lstStyle/>
                    <a:p>
                      <a:pPr marL="0" lvl="0" indent="0" algn="l" rtl="0">
                        <a:spcBef>
                          <a:spcPts val="0"/>
                        </a:spcBef>
                        <a:spcAft>
                          <a:spcPts val="0"/>
                        </a:spcAft>
                        <a:buNone/>
                      </a:pPr>
                      <a:r>
                        <a:rPr lang="en" b="1"/>
                        <a:t>Complex References</a:t>
                      </a:r>
                      <a:endParaRPr b="1"/>
                    </a:p>
                  </a:txBody>
                  <a:tcPr marL="91425" marR="91425" marT="91425" marB="91425"/>
                </a:tc>
                <a:extLst>
                  <a:ext uri="{0D108BD9-81ED-4DB2-BD59-A6C34878D82A}">
                    <a16:rowId xmlns:a16="http://schemas.microsoft.com/office/drawing/2014/main" val="10004"/>
                  </a:ext>
                </a:extLst>
              </a:tr>
              <a:tr h="361275">
                <a:tc>
                  <a:txBody>
                    <a:bodyPr/>
                    <a:lstStyle/>
                    <a:p>
                      <a:pPr marL="0" lvl="0" indent="0" algn="l" rtl="0">
                        <a:spcBef>
                          <a:spcPts val="0"/>
                        </a:spcBef>
                        <a:spcAft>
                          <a:spcPts val="0"/>
                        </a:spcAft>
                        <a:buNone/>
                      </a:pPr>
                      <a:r>
                        <a:rPr lang="en" b="1"/>
                        <a:t>4XX</a:t>
                      </a:r>
                      <a:endParaRPr b="1"/>
                    </a:p>
                  </a:txBody>
                  <a:tcPr marL="91425" marR="91425" marT="91425" marB="91425"/>
                </a:tc>
                <a:tc>
                  <a:txBody>
                    <a:bodyPr/>
                    <a:lstStyle/>
                    <a:p>
                      <a:pPr marL="0" lvl="0" indent="0" algn="l" rtl="0">
                        <a:spcBef>
                          <a:spcPts val="0"/>
                        </a:spcBef>
                        <a:spcAft>
                          <a:spcPts val="0"/>
                        </a:spcAft>
                        <a:buNone/>
                      </a:pPr>
                      <a:r>
                        <a:rPr lang="en" b="1"/>
                        <a:t>See From Tracing Fields</a:t>
                      </a:r>
                      <a:endParaRPr b="1"/>
                    </a:p>
                  </a:txBody>
                  <a:tcPr marL="91425" marR="91425" marT="91425" marB="91425"/>
                </a:tc>
                <a:extLst>
                  <a:ext uri="{0D108BD9-81ED-4DB2-BD59-A6C34878D82A}">
                    <a16:rowId xmlns:a16="http://schemas.microsoft.com/office/drawing/2014/main" val="10005"/>
                  </a:ext>
                </a:extLst>
              </a:tr>
              <a:tr h="361275">
                <a:tc>
                  <a:txBody>
                    <a:bodyPr/>
                    <a:lstStyle/>
                    <a:p>
                      <a:pPr marL="0" lvl="0" indent="0" algn="l" rtl="0">
                        <a:spcBef>
                          <a:spcPts val="0"/>
                        </a:spcBef>
                        <a:spcAft>
                          <a:spcPts val="0"/>
                        </a:spcAft>
                        <a:buNone/>
                      </a:pPr>
                      <a:r>
                        <a:rPr lang="en" b="1"/>
                        <a:t>5XX</a:t>
                      </a:r>
                      <a:endParaRPr b="1"/>
                    </a:p>
                  </a:txBody>
                  <a:tcPr marL="91425" marR="91425" marT="91425" marB="91425"/>
                </a:tc>
                <a:tc>
                  <a:txBody>
                    <a:bodyPr/>
                    <a:lstStyle/>
                    <a:p>
                      <a:pPr marL="0" lvl="0" indent="0" algn="l" rtl="0">
                        <a:spcBef>
                          <a:spcPts val="0"/>
                        </a:spcBef>
                        <a:spcAft>
                          <a:spcPts val="0"/>
                        </a:spcAft>
                        <a:buNone/>
                      </a:pPr>
                      <a:r>
                        <a:rPr lang="en" b="1"/>
                        <a:t>See Also Tracing Fields</a:t>
                      </a:r>
                      <a:endParaRPr b="1"/>
                    </a:p>
                  </a:txBody>
                  <a:tcPr marL="91425" marR="91425" marT="91425" marB="91425"/>
                </a:tc>
                <a:extLst>
                  <a:ext uri="{0D108BD9-81ED-4DB2-BD59-A6C34878D82A}">
                    <a16:rowId xmlns:a16="http://schemas.microsoft.com/office/drawing/2014/main" val="10006"/>
                  </a:ext>
                </a:extLst>
              </a:tr>
              <a:tr h="554200">
                <a:tc>
                  <a:txBody>
                    <a:bodyPr/>
                    <a:lstStyle/>
                    <a:p>
                      <a:pPr marL="0" lvl="0" indent="0" algn="l" rtl="0">
                        <a:spcBef>
                          <a:spcPts val="0"/>
                        </a:spcBef>
                        <a:spcAft>
                          <a:spcPts val="0"/>
                        </a:spcAft>
                        <a:buNone/>
                      </a:pPr>
                      <a:r>
                        <a:rPr lang="en" b="1"/>
                        <a:t>6XX</a:t>
                      </a:r>
                      <a:endParaRPr b="1"/>
                    </a:p>
                  </a:txBody>
                  <a:tcPr marL="91425" marR="91425" marT="91425" marB="91425"/>
                </a:tc>
                <a:tc>
                  <a:txBody>
                    <a:bodyPr/>
                    <a:lstStyle/>
                    <a:p>
                      <a:pPr marL="0" lvl="0" indent="0" algn="l" rtl="0">
                        <a:spcBef>
                          <a:spcPts val="0"/>
                        </a:spcBef>
                        <a:spcAft>
                          <a:spcPts val="0"/>
                        </a:spcAft>
                        <a:buNone/>
                      </a:pPr>
                      <a:r>
                        <a:rPr lang="en" b="1"/>
                        <a:t>Series Treatment/Complex References/Notes</a:t>
                      </a:r>
                      <a:endParaRPr b="1"/>
                    </a:p>
                  </a:txBody>
                  <a:tcPr marL="91425" marR="91425" marT="91425" marB="91425"/>
                </a:tc>
                <a:extLst>
                  <a:ext uri="{0D108BD9-81ED-4DB2-BD59-A6C34878D82A}">
                    <a16:rowId xmlns:a16="http://schemas.microsoft.com/office/drawing/2014/main" val="10007"/>
                  </a:ext>
                </a:extLst>
              </a:tr>
              <a:tr h="361275">
                <a:tc>
                  <a:txBody>
                    <a:bodyPr/>
                    <a:lstStyle/>
                    <a:p>
                      <a:pPr marL="0" lvl="0" indent="0" algn="l" rtl="0">
                        <a:spcBef>
                          <a:spcPts val="0"/>
                        </a:spcBef>
                        <a:spcAft>
                          <a:spcPts val="0"/>
                        </a:spcAft>
                        <a:buNone/>
                      </a:pPr>
                      <a:r>
                        <a:rPr lang="en" b="1"/>
                        <a:t>7XX</a:t>
                      </a:r>
                      <a:endParaRPr b="1"/>
                    </a:p>
                  </a:txBody>
                  <a:tcPr marL="91425" marR="91425" marT="91425" marB="91425"/>
                </a:tc>
                <a:tc>
                  <a:txBody>
                    <a:bodyPr/>
                    <a:lstStyle/>
                    <a:p>
                      <a:pPr marL="0" lvl="0" indent="0" algn="l" rtl="0">
                        <a:spcBef>
                          <a:spcPts val="0"/>
                        </a:spcBef>
                        <a:spcAft>
                          <a:spcPts val="0"/>
                        </a:spcAft>
                        <a:buNone/>
                      </a:pPr>
                      <a:r>
                        <a:rPr lang="en" b="1"/>
                        <a:t>Heading Linking Fields</a:t>
                      </a:r>
                      <a:endParaRPr b="1"/>
                    </a:p>
                  </a:txBody>
                  <a:tcPr marL="91425" marR="91425" marT="91425" marB="91425"/>
                </a:tc>
                <a:extLst>
                  <a:ext uri="{0D108BD9-81ED-4DB2-BD59-A6C34878D82A}">
                    <a16:rowId xmlns:a16="http://schemas.microsoft.com/office/drawing/2014/main" val="10008"/>
                  </a:ext>
                </a:extLst>
              </a:tr>
              <a:tr h="361275">
                <a:tc>
                  <a:txBody>
                    <a:bodyPr/>
                    <a:lstStyle/>
                    <a:p>
                      <a:pPr marL="0" lvl="0" indent="0" algn="l" rtl="0">
                        <a:spcBef>
                          <a:spcPts val="0"/>
                        </a:spcBef>
                        <a:spcAft>
                          <a:spcPts val="0"/>
                        </a:spcAft>
                        <a:buNone/>
                      </a:pPr>
                      <a:r>
                        <a:rPr lang="en" b="1"/>
                        <a:t>8XX</a:t>
                      </a:r>
                      <a:endParaRPr b="1"/>
                    </a:p>
                  </a:txBody>
                  <a:tcPr marL="91425" marR="91425" marT="91425" marB="91425"/>
                </a:tc>
                <a:tc>
                  <a:txBody>
                    <a:bodyPr/>
                    <a:lstStyle/>
                    <a:p>
                      <a:pPr marL="0" lvl="0" indent="0" algn="l" rtl="0">
                        <a:spcBef>
                          <a:spcPts val="0"/>
                        </a:spcBef>
                        <a:spcAft>
                          <a:spcPts val="0"/>
                        </a:spcAft>
                        <a:buNone/>
                      </a:pPr>
                      <a:r>
                        <a:rPr lang="en" b="1"/>
                        <a:t>General Information</a:t>
                      </a:r>
                      <a:endParaRPr b="1"/>
                    </a:p>
                  </a:txBody>
                  <a:tcPr marL="91425" marR="91425" marT="91425" marB="91425"/>
                </a:tc>
                <a:extLst>
                  <a:ext uri="{0D108BD9-81ED-4DB2-BD59-A6C34878D82A}">
                    <a16:rowId xmlns:a16="http://schemas.microsoft.com/office/drawing/2014/main" val="10009"/>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p:nvPr/>
        </p:nvSpPr>
        <p:spPr>
          <a:xfrm>
            <a:off x="43800" y="722825"/>
            <a:ext cx="8751600" cy="44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a		unestablished heading</a:t>
            </a:r>
            <a:endParaRPr sz="1800" b="1">
              <a:solidFill>
                <a:schemeClr val="dk2"/>
              </a:solidFill>
            </a:endParaRPr>
          </a:p>
          <a:p>
            <a:pPr marL="0" lvl="0" indent="0" algn="l" rtl="0">
              <a:spcBef>
                <a:spcPts val="1600"/>
              </a:spcBef>
              <a:spcAft>
                <a:spcPts val="0"/>
              </a:spcAft>
              <a:buNone/>
            </a:pPr>
            <a:r>
              <a:rPr lang="en" sz="1800" b="1">
                <a:solidFill>
                  <a:schemeClr val="dk2"/>
                </a:solidFill>
              </a:rPr>
              <a:t>|x		topical subdivision	</a:t>
            </a:r>
            <a:endParaRPr sz="1800" b="1">
              <a:solidFill>
                <a:schemeClr val="dk2"/>
              </a:solidFill>
            </a:endParaRPr>
          </a:p>
          <a:p>
            <a:pPr marL="0" lvl="0" indent="0" algn="l" rtl="0">
              <a:spcBef>
                <a:spcPts val="1600"/>
              </a:spcBef>
              <a:spcAft>
                <a:spcPts val="0"/>
              </a:spcAft>
              <a:buNone/>
            </a:pPr>
            <a:r>
              <a:rPr lang="en" sz="1800" b="1">
                <a:solidFill>
                  <a:schemeClr val="dk2"/>
                </a:solidFill>
              </a:rPr>
              <a:t>|y		chronological subdivision</a:t>
            </a:r>
            <a:endParaRPr sz="1800" b="1">
              <a:solidFill>
                <a:schemeClr val="dk2"/>
              </a:solidFill>
            </a:endParaRPr>
          </a:p>
          <a:p>
            <a:pPr marL="0" lvl="0" indent="0" algn="l" rtl="0">
              <a:spcBef>
                <a:spcPts val="1600"/>
              </a:spcBef>
              <a:spcAft>
                <a:spcPts val="0"/>
              </a:spcAft>
              <a:buNone/>
            </a:pPr>
            <a:r>
              <a:rPr lang="en" sz="1800" b="1">
                <a:solidFill>
                  <a:schemeClr val="dk2"/>
                </a:solidFill>
              </a:rPr>
              <a:t>|v		</a:t>
            </a:r>
            <a:r>
              <a:rPr lang="en" sz="1800" b="1">
                <a:highlight>
                  <a:schemeClr val="lt1"/>
                </a:highlight>
              </a:rPr>
              <a:t>form subdivision</a:t>
            </a:r>
            <a:endParaRPr sz="1800" b="1">
              <a:highlight>
                <a:srgbClr val="FFFF00"/>
              </a:highlight>
            </a:endParaRPr>
          </a:p>
          <a:p>
            <a:pPr marL="0" lvl="0" indent="0" algn="l" rtl="0">
              <a:spcBef>
                <a:spcPts val="1600"/>
              </a:spcBef>
              <a:spcAft>
                <a:spcPts val="0"/>
              </a:spcAft>
              <a:buNone/>
            </a:pPr>
            <a:r>
              <a:rPr lang="en" sz="1800" b="1">
                <a:highlight>
                  <a:schemeClr val="lt1"/>
                </a:highlight>
              </a:rPr>
              <a:t>|z		geographic subdivision</a:t>
            </a:r>
            <a:endParaRPr sz="1800" b="1">
              <a:highlight>
                <a:srgbClr val="FFFF00"/>
              </a:highlight>
            </a:endParaRPr>
          </a:p>
          <a:p>
            <a:pPr marL="0" lvl="0" indent="0" algn="l" rtl="0">
              <a:spcBef>
                <a:spcPts val="1600"/>
              </a:spcBef>
              <a:spcAft>
                <a:spcPts val="0"/>
              </a:spcAft>
              <a:buNone/>
            </a:pPr>
            <a:r>
              <a:rPr lang="en" sz="1800" b="1">
                <a:solidFill>
                  <a:schemeClr val="dk2"/>
                </a:solidFill>
                <a:highlight>
                  <a:srgbClr val="FFFF00"/>
                </a:highlight>
              </a:rPr>
              <a:t>|i		Relationship information	</a:t>
            </a:r>
            <a:endParaRPr sz="1800" b="1">
              <a:solidFill>
                <a:srgbClr val="FFFF00"/>
              </a:solidFill>
              <a:highlight>
                <a:srgbClr val="FFFF00"/>
              </a:highlight>
            </a:endParaRPr>
          </a:p>
          <a:p>
            <a:pPr marL="0" lvl="0" indent="0" algn="l" rtl="0">
              <a:spcBef>
                <a:spcPts val="1600"/>
              </a:spcBef>
              <a:spcAft>
                <a:spcPts val="0"/>
              </a:spcAft>
              <a:buNone/>
            </a:pPr>
            <a:r>
              <a:rPr lang="en" sz="1800" b="1">
                <a:solidFill>
                  <a:schemeClr val="dk2"/>
                </a:solidFill>
                <a:highlight>
                  <a:schemeClr val="lt1"/>
                </a:highlight>
              </a:rPr>
              <a:t>|g		Miscellaneous information</a:t>
            </a:r>
            <a:endParaRPr sz="1800" b="1">
              <a:solidFill>
                <a:schemeClr val="dk2"/>
              </a:solidFill>
              <a:highlight>
                <a:schemeClr val="lt1"/>
              </a:highlight>
            </a:endParaRPr>
          </a:p>
          <a:p>
            <a:pPr marL="0" lvl="0" indent="0" algn="l" rtl="0">
              <a:spcBef>
                <a:spcPts val="1600"/>
              </a:spcBef>
              <a:spcAft>
                <a:spcPts val="0"/>
              </a:spcAft>
              <a:buNone/>
            </a:pPr>
            <a:r>
              <a:rPr lang="en" sz="1800" b="1">
                <a:solidFill>
                  <a:schemeClr val="dk2"/>
                </a:solidFill>
                <a:highlight>
                  <a:srgbClr val="FFFF00"/>
                </a:highlight>
              </a:rPr>
              <a:t>|w		Control subfield</a:t>
            </a:r>
            <a:endParaRPr sz="1800" b="1">
              <a:solidFill>
                <a:schemeClr val="dk2"/>
              </a:solidFill>
              <a:highlight>
                <a:srgbClr val="FFFF00"/>
              </a:highlight>
            </a:endParaRPr>
          </a:p>
          <a:p>
            <a:pPr marL="0" lvl="0" indent="0" algn="l" rtl="0">
              <a:spcBef>
                <a:spcPts val="1600"/>
              </a:spcBef>
              <a:spcAft>
                <a:spcPts val="0"/>
              </a:spcAft>
              <a:buNone/>
            </a:pPr>
            <a:endParaRPr sz="1800" b="1">
              <a:solidFill>
                <a:schemeClr val="dk2"/>
              </a:solidFill>
              <a:highlight>
                <a:schemeClr val="lt1"/>
              </a:highlight>
            </a:endParaRPr>
          </a:p>
          <a:p>
            <a:pPr marL="0" lvl="0" indent="0" algn="l" rtl="0">
              <a:spcBef>
                <a:spcPts val="1600"/>
              </a:spcBef>
              <a:spcAft>
                <a:spcPts val="1600"/>
              </a:spcAft>
              <a:buNone/>
            </a:pPr>
            <a:endParaRPr sz="2400" b="1">
              <a:solidFill>
                <a:schemeClr val="dk2"/>
              </a:solidFill>
            </a:endParaRPr>
          </a:p>
        </p:txBody>
      </p:sp>
      <p:sp>
        <p:nvSpPr>
          <p:cNvPr id="319" name="Google Shape;319;p42"/>
          <p:cNvSpPr txBox="1"/>
          <p:nvPr/>
        </p:nvSpPr>
        <p:spPr>
          <a:xfrm>
            <a:off x="5190600" y="3691675"/>
            <a:ext cx="3953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highlight>
                <a:srgbClr val="FFFF00"/>
              </a:highlight>
            </a:endParaRPr>
          </a:p>
        </p:txBody>
      </p:sp>
      <p:sp>
        <p:nvSpPr>
          <p:cNvPr id="2" name="TextBox 1">
            <a:extLst>
              <a:ext uri="{FF2B5EF4-FFF2-40B4-BE49-F238E27FC236}">
                <a16:creationId xmlns:a16="http://schemas.microsoft.com/office/drawing/2014/main" id="{DD7991D7-8A80-4F11-B1C0-37A105704DBA}"/>
              </a:ext>
            </a:extLst>
          </p:cNvPr>
          <p:cNvSpPr txBox="1"/>
          <p:nvPr/>
        </p:nvSpPr>
        <p:spPr>
          <a:xfrm>
            <a:off x="470647" y="141194"/>
            <a:ext cx="6649571" cy="553998"/>
          </a:xfrm>
          <a:prstGeom prst="rect">
            <a:avLst/>
          </a:prstGeom>
          <a:noFill/>
        </p:spPr>
        <p:txBody>
          <a:bodyPr wrap="square" rtlCol="0">
            <a:spAutoFit/>
          </a:bodyPr>
          <a:lstStyle/>
          <a:p>
            <a:pPr algn="ctr"/>
            <a:r>
              <a:rPr lang="en-US" sz="3000" b="1" dirty="0">
                <a:solidFill>
                  <a:schemeClr val="accent1"/>
                </a:solidFill>
              </a:rPr>
              <a:t>450 subfields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43"/>
          <p:cNvPicPr preferRelativeResize="0"/>
          <p:nvPr/>
        </p:nvPicPr>
        <p:blipFill>
          <a:blip r:embed="rId3">
            <a:alphaModFix/>
          </a:blip>
          <a:stretch>
            <a:fillRect/>
          </a:stretch>
        </p:blipFill>
        <p:spPr>
          <a:xfrm>
            <a:off x="429775" y="916375"/>
            <a:ext cx="7223760" cy="3867912"/>
          </a:xfrm>
          <a:prstGeom prst="rect">
            <a:avLst/>
          </a:prstGeom>
          <a:noFill/>
          <a:ln>
            <a:noFill/>
          </a:ln>
        </p:spPr>
      </p:pic>
      <p:sp>
        <p:nvSpPr>
          <p:cNvPr id="325" name="Google Shape;325;p43"/>
          <p:cNvSpPr txBox="1"/>
          <p:nvPr/>
        </p:nvSpPr>
        <p:spPr>
          <a:xfrm>
            <a:off x="0" y="51300"/>
            <a:ext cx="9084900" cy="5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EF6C00"/>
                </a:solidFill>
              </a:rPr>
              <a:t>Authority File Search Result -  Unestablished Heading</a:t>
            </a:r>
            <a:endParaRPr sz="2400" b="1">
              <a:solidFill>
                <a:srgbClr val="EF6C00"/>
              </a:solidFill>
            </a:endParaRPr>
          </a:p>
        </p:txBody>
      </p:sp>
      <p:graphicFrame>
        <p:nvGraphicFramePr>
          <p:cNvPr id="326" name="Google Shape;326;p43"/>
          <p:cNvGraphicFramePr/>
          <p:nvPr/>
        </p:nvGraphicFramePr>
        <p:xfrm>
          <a:off x="429775" y="1754125"/>
          <a:ext cx="3299225" cy="1251600"/>
        </p:xfrm>
        <a:graphic>
          <a:graphicData uri="http://schemas.openxmlformats.org/drawingml/2006/table">
            <a:tbl>
              <a:tblPr>
                <a:noFill/>
                <a:tableStyleId>{1F3FE656-48F4-4B02-94B3-99F8293DC98F}</a:tableStyleId>
              </a:tblPr>
              <a:tblGrid>
                <a:gridCol w="3299225">
                  <a:extLst>
                    <a:ext uri="{9D8B030D-6E8A-4147-A177-3AD203B41FA5}">
                      <a16:colId xmlns:a16="http://schemas.microsoft.com/office/drawing/2014/main" val="20000"/>
                    </a:ext>
                  </a:extLst>
                </a:gridCol>
              </a:tblGrid>
              <a:tr h="1251600">
                <a:tc>
                  <a:txBody>
                    <a:bodyPr/>
                    <a:lstStyle/>
                    <a:p>
                      <a:pPr marL="0" lvl="0" indent="0" algn="l" rtl="0">
                        <a:spcBef>
                          <a:spcPts val="0"/>
                        </a:spcBef>
                        <a:spcAft>
                          <a:spcPts val="0"/>
                        </a:spcAft>
                        <a:buNone/>
                      </a:pPr>
                      <a:endParaRPr/>
                    </a:p>
                  </a:txBody>
                  <a:tcPr marL="91425" marR="91425" marT="91425" marB="91425">
                    <a:lnL w="28575" cap="flat" cmpd="sng">
                      <a:solidFill>
                        <a:srgbClr val="FF0000"/>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28575"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4"/>
          <p:cNvPicPr preferRelativeResize="0"/>
          <p:nvPr/>
        </p:nvPicPr>
        <p:blipFill>
          <a:blip r:embed="rId3">
            <a:alphaModFix/>
          </a:blip>
          <a:stretch>
            <a:fillRect/>
          </a:stretch>
        </p:blipFill>
        <p:spPr>
          <a:xfrm>
            <a:off x="152400" y="842950"/>
            <a:ext cx="8839199" cy="3773400"/>
          </a:xfrm>
          <a:prstGeom prst="rect">
            <a:avLst/>
          </a:prstGeom>
          <a:noFill/>
          <a:ln>
            <a:noFill/>
          </a:ln>
        </p:spPr>
      </p:pic>
      <p:sp>
        <p:nvSpPr>
          <p:cNvPr id="332" name="Google Shape;332;p44"/>
          <p:cNvSpPr txBox="1"/>
          <p:nvPr/>
        </p:nvSpPr>
        <p:spPr>
          <a:xfrm>
            <a:off x="0" y="0"/>
            <a:ext cx="8759100" cy="7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solidFill>
                  <a:srgbClr val="EF6C00"/>
                </a:solidFill>
              </a:rPr>
              <a:t>Public Catalog Display of See Reference</a:t>
            </a:r>
            <a:endParaRPr sz="3000" b="1" dirty="0">
              <a:solidFill>
                <a:srgbClr val="EF6C00"/>
              </a:solidFill>
            </a:endParaRPr>
          </a:p>
        </p:txBody>
      </p:sp>
      <p:sp>
        <p:nvSpPr>
          <p:cNvPr id="333" name="Google Shape;333;p44"/>
          <p:cNvSpPr txBox="1"/>
          <p:nvPr/>
        </p:nvSpPr>
        <p:spPr>
          <a:xfrm>
            <a:off x="3471425" y="2014950"/>
            <a:ext cx="3548100" cy="556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graphicFrame>
        <p:nvGraphicFramePr>
          <p:cNvPr id="334" name="Google Shape;334;p44"/>
          <p:cNvGraphicFramePr/>
          <p:nvPr/>
        </p:nvGraphicFramePr>
        <p:xfrm>
          <a:off x="3896450" y="3136200"/>
          <a:ext cx="2785250" cy="396210"/>
        </p:xfrm>
        <a:graphic>
          <a:graphicData uri="http://schemas.openxmlformats.org/drawingml/2006/table">
            <a:tbl>
              <a:tblPr>
                <a:noFill/>
                <a:tableStyleId>{1F3FE656-48F4-4B02-94B3-99F8293DC98F}</a:tableStyleId>
              </a:tblPr>
              <a:tblGrid>
                <a:gridCol w="2785250">
                  <a:extLst>
                    <a:ext uri="{9D8B030D-6E8A-4147-A177-3AD203B41FA5}">
                      <a16:colId xmlns:a16="http://schemas.microsoft.com/office/drawing/2014/main" val="20000"/>
                    </a:ext>
                  </a:extLst>
                </a:gridCol>
              </a:tblGrid>
              <a:tr h="337200">
                <a:tc>
                  <a:txBody>
                    <a:bodyPr/>
                    <a:lstStyle/>
                    <a:p>
                      <a:pPr marL="0" lvl="0" indent="0" algn="l" rtl="0">
                        <a:spcBef>
                          <a:spcPts val="0"/>
                        </a:spcBef>
                        <a:spcAft>
                          <a:spcPts val="0"/>
                        </a:spcAft>
                        <a:buNone/>
                      </a:pPr>
                      <a:endParaRPr/>
                    </a:p>
                  </a:txBody>
                  <a:tcPr marL="91425" marR="91425" marT="91425" marB="91425">
                    <a:lnL w="28575" cap="flat" cmpd="sng">
                      <a:solidFill>
                        <a:srgbClr val="FF0000"/>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28575"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35" name="Google Shape;335;p44"/>
          <p:cNvSpPr txBox="1"/>
          <p:nvPr/>
        </p:nvSpPr>
        <p:spPr>
          <a:xfrm>
            <a:off x="2166100" y="4061300"/>
            <a:ext cx="3318000" cy="416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5"/>
          <p:cNvSpPr txBox="1">
            <a:spLocks noGrp="1"/>
          </p:cNvSpPr>
          <p:nvPr>
            <p:ph type="title" idx="4294967295"/>
          </p:nvPr>
        </p:nvSpPr>
        <p:spPr>
          <a:xfrm>
            <a:off x="311700" y="81200"/>
            <a:ext cx="8520600" cy="8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 550 See Also from Reference</a:t>
            </a:r>
            <a:endParaRPr>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341" name="Google Shape;341;p45"/>
          <p:cNvSpPr txBox="1">
            <a:spLocks noGrp="1"/>
          </p:cNvSpPr>
          <p:nvPr>
            <p:ph type="body" idx="4294967295"/>
          </p:nvPr>
        </p:nvSpPr>
        <p:spPr>
          <a:xfrm>
            <a:off x="256950" y="823400"/>
            <a:ext cx="8737500" cy="390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established heading to a related established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650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Also From” reference in the catalog</a:t>
            </a:r>
            <a:endParaRPr b="1">
              <a:latin typeface="Arial"/>
              <a:ea typeface="Arial"/>
              <a:cs typeface="Arial"/>
              <a:sym typeface="Arial"/>
            </a:endParaRPr>
          </a:p>
        </p:txBody>
      </p:sp>
      <p:sp>
        <p:nvSpPr>
          <p:cNvPr id="342" name="Google Shape;342;p45"/>
          <p:cNvSpPr/>
          <p:nvPr/>
        </p:nvSpPr>
        <p:spPr>
          <a:xfrm>
            <a:off x="5896700" y="2196450"/>
            <a:ext cx="2918100" cy="6507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Esbablished Heading</a:t>
            </a:r>
            <a:endParaRPr/>
          </a:p>
        </p:txBody>
      </p:sp>
      <p:sp>
        <p:nvSpPr>
          <p:cNvPr id="343" name="Google Shape;343;p45"/>
          <p:cNvSpPr/>
          <p:nvPr/>
        </p:nvSpPr>
        <p:spPr>
          <a:xfrm>
            <a:off x="5487200" y="3501350"/>
            <a:ext cx="3327600" cy="8298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Broader Term Established Heading</a:t>
            </a:r>
            <a:endParaRPr/>
          </a:p>
        </p:txBody>
      </p:sp>
      <p:pic>
        <p:nvPicPr>
          <p:cNvPr id="344" name="Google Shape;344;p45"/>
          <p:cNvPicPr preferRelativeResize="0"/>
          <p:nvPr/>
        </p:nvPicPr>
        <p:blipFill>
          <a:blip r:embed="rId3">
            <a:alphaModFix/>
          </a:blip>
          <a:stretch>
            <a:fillRect/>
          </a:stretch>
        </p:blipFill>
        <p:spPr>
          <a:xfrm>
            <a:off x="311696" y="2321602"/>
            <a:ext cx="5175504" cy="1856232"/>
          </a:xfrm>
          <a:prstGeom prst="rect">
            <a:avLst/>
          </a:prstGeom>
          <a:noFill/>
          <a:ln>
            <a:noFill/>
          </a:ln>
        </p:spPr>
      </p:pic>
      <p:sp>
        <p:nvSpPr>
          <p:cNvPr id="345" name="Google Shape;345;p45"/>
          <p:cNvSpPr txBox="1"/>
          <p:nvPr/>
        </p:nvSpPr>
        <p:spPr>
          <a:xfrm>
            <a:off x="256950" y="2321600"/>
            <a:ext cx="3707400" cy="383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346" name="Google Shape;346;p45"/>
          <p:cNvSpPr txBox="1"/>
          <p:nvPr/>
        </p:nvSpPr>
        <p:spPr>
          <a:xfrm>
            <a:off x="311700" y="3650600"/>
            <a:ext cx="4068600" cy="531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6"/>
          <p:cNvSpPr txBox="1"/>
          <p:nvPr/>
        </p:nvSpPr>
        <p:spPr>
          <a:xfrm>
            <a:off x="102375" y="793300"/>
            <a:ext cx="8751600" cy="40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|a		established heading</a:t>
            </a:r>
            <a:endParaRPr sz="1800" b="1">
              <a:solidFill>
                <a:schemeClr val="dk2"/>
              </a:solidFill>
            </a:endParaRPr>
          </a:p>
          <a:p>
            <a:pPr marL="0" lvl="0" indent="0" algn="l" rtl="0">
              <a:spcBef>
                <a:spcPts val="1600"/>
              </a:spcBef>
              <a:spcAft>
                <a:spcPts val="0"/>
              </a:spcAft>
              <a:buNone/>
            </a:pPr>
            <a:r>
              <a:rPr lang="en" sz="1800" b="1">
                <a:solidFill>
                  <a:schemeClr val="dk2"/>
                </a:solidFill>
              </a:rPr>
              <a:t>|x		topical subdivision	</a:t>
            </a:r>
            <a:endParaRPr sz="1800" b="1">
              <a:solidFill>
                <a:schemeClr val="dk2"/>
              </a:solidFill>
            </a:endParaRPr>
          </a:p>
          <a:p>
            <a:pPr marL="0" lvl="0" indent="0" algn="l" rtl="0">
              <a:spcBef>
                <a:spcPts val="1600"/>
              </a:spcBef>
              <a:spcAft>
                <a:spcPts val="0"/>
              </a:spcAft>
              <a:buNone/>
            </a:pPr>
            <a:r>
              <a:rPr lang="en" sz="1800" b="1">
                <a:solidFill>
                  <a:schemeClr val="dk2"/>
                </a:solidFill>
              </a:rPr>
              <a:t>|y		chronological subdivision</a:t>
            </a:r>
            <a:endParaRPr sz="1800" b="1">
              <a:solidFill>
                <a:schemeClr val="dk2"/>
              </a:solidFill>
            </a:endParaRPr>
          </a:p>
          <a:p>
            <a:pPr marL="0" lvl="0" indent="0" algn="l" rtl="0">
              <a:spcBef>
                <a:spcPts val="1600"/>
              </a:spcBef>
              <a:spcAft>
                <a:spcPts val="0"/>
              </a:spcAft>
              <a:buNone/>
            </a:pPr>
            <a:r>
              <a:rPr lang="en" sz="1800" b="1">
                <a:solidFill>
                  <a:schemeClr val="dk2"/>
                </a:solidFill>
              </a:rPr>
              <a:t>|v		</a:t>
            </a:r>
            <a:r>
              <a:rPr lang="en" sz="1800" b="1">
                <a:highlight>
                  <a:schemeClr val="lt1"/>
                </a:highlight>
              </a:rPr>
              <a:t>form subdivision</a:t>
            </a:r>
            <a:endParaRPr sz="1800" b="1">
              <a:highlight>
                <a:schemeClr val="lt1"/>
              </a:highlight>
            </a:endParaRPr>
          </a:p>
          <a:p>
            <a:pPr marL="0" lvl="0" indent="0" algn="l" rtl="0">
              <a:spcBef>
                <a:spcPts val="1600"/>
              </a:spcBef>
              <a:spcAft>
                <a:spcPts val="0"/>
              </a:spcAft>
              <a:buNone/>
            </a:pPr>
            <a:r>
              <a:rPr lang="en" sz="1800" b="1">
                <a:highlight>
                  <a:schemeClr val="lt1"/>
                </a:highlight>
              </a:rPr>
              <a:t>|z		geographic subdivision</a:t>
            </a:r>
            <a:endParaRPr sz="1800" b="1">
              <a:highlight>
                <a:schemeClr val="lt1"/>
              </a:highlight>
            </a:endParaRPr>
          </a:p>
          <a:p>
            <a:pPr marL="0" lvl="0" indent="0" algn="l" rtl="0">
              <a:spcBef>
                <a:spcPts val="1600"/>
              </a:spcBef>
              <a:spcAft>
                <a:spcPts val="0"/>
              </a:spcAft>
              <a:buNone/>
            </a:pPr>
            <a:r>
              <a:rPr lang="en" sz="1800" b="1">
                <a:solidFill>
                  <a:schemeClr val="dk2"/>
                </a:solidFill>
                <a:highlight>
                  <a:srgbClr val="FFFF00"/>
                </a:highlight>
              </a:rPr>
              <a:t>|i		Relationship information	</a:t>
            </a:r>
            <a:endParaRPr sz="1800" b="1">
              <a:solidFill>
                <a:schemeClr val="dk2"/>
              </a:solidFill>
              <a:highlight>
                <a:srgbClr val="FFFF00"/>
              </a:highlight>
            </a:endParaRPr>
          </a:p>
          <a:p>
            <a:pPr marL="0" lvl="0" indent="0" algn="l" rtl="0">
              <a:spcBef>
                <a:spcPts val="1600"/>
              </a:spcBef>
              <a:spcAft>
                <a:spcPts val="0"/>
              </a:spcAft>
              <a:buNone/>
            </a:pPr>
            <a:r>
              <a:rPr lang="en" sz="1800" b="1">
                <a:solidFill>
                  <a:schemeClr val="dk2"/>
                </a:solidFill>
                <a:highlight>
                  <a:schemeClr val="lt1"/>
                </a:highlight>
              </a:rPr>
              <a:t>|g		Miscellaneous information</a:t>
            </a:r>
            <a:endParaRPr sz="1800" b="1">
              <a:solidFill>
                <a:schemeClr val="dk2"/>
              </a:solidFill>
              <a:highlight>
                <a:schemeClr val="lt1"/>
              </a:highlight>
            </a:endParaRPr>
          </a:p>
          <a:p>
            <a:pPr marL="0" lvl="0" indent="0" algn="l" rtl="0">
              <a:spcBef>
                <a:spcPts val="1600"/>
              </a:spcBef>
              <a:spcAft>
                <a:spcPts val="0"/>
              </a:spcAft>
              <a:buNone/>
            </a:pPr>
            <a:r>
              <a:rPr lang="en" sz="1800" b="1">
                <a:solidFill>
                  <a:schemeClr val="dk2"/>
                </a:solidFill>
                <a:highlight>
                  <a:srgbClr val="FFFF00"/>
                </a:highlight>
              </a:rPr>
              <a:t>|w		Control subfield</a:t>
            </a:r>
            <a:endParaRPr sz="1800" b="1">
              <a:solidFill>
                <a:schemeClr val="dk2"/>
              </a:solidFill>
              <a:highlight>
                <a:srgbClr val="FFFF00"/>
              </a:highlight>
            </a:endParaRPr>
          </a:p>
          <a:p>
            <a:pPr marL="0" lvl="0" indent="0" algn="l" rtl="0">
              <a:spcBef>
                <a:spcPts val="1600"/>
              </a:spcBef>
              <a:spcAft>
                <a:spcPts val="1600"/>
              </a:spcAft>
              <a:buNone/>
            </a:pPr>
            <a:endParaRPr sz="2400">
              <a:highlight>
                <a:schemeClr val="lt1"/>
              </a:highlight>
              <a:latin typeface="Open Sans"/>
              <a:ea typeface="Open Sans"/>
              <a:cs typeface="Open Sans"/>
              <a:sym typeface="Open Sans"/>
            </a:endParaRPr>
          </a:p>
        </p:txBody>
      </p:sp>
      <p:sp>
        <p:nvSpPr>
          <p:cNvPr id="352" name="Google Shape;352;p46"/>
          <p:cNvSpPr txBox="1"/>
          <p:nvPr/>
        </p:nvSpPr>
        <p:spPr>
          <a:xfrm>
            <a:off x="127800" y="-126475"/>
            <a:ext cx="8888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rPr>
              <a:t>550 See Also from Reference - subdivision</a:t>
            </a:r>
            <a:r>
              <a:rPr lang="en" sz="3300" b="1">
                <a:solidFill>
                  <a:schemeClr val="accent1"/>
                </a:solidFill>
              </a:rPr>
              <a:t>s</a:t>
            </a:r>
            <a:endParaRPr sz="3300" b="1">
              <a:solidFill>
                <a:schemeClr val="accent1"/>
              </a:solidFill>
            </a:endParaRPr>
          </a:p>
        </p:txBody>
      </p:sp>
      <p:sp>
        <p:nvSpPr>
          <p:cNvPr id="353" name="Google Shape;353;p46"/>
          <p:cNvSpPr txBox="1"/>
          <p:nvPr/>
        </p:nvSpPr>
        <p:spPr>
          <a:xfrm>
            <a:off x="4900450" y="3352200"/>
            <a:ext cx="3953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highlight>
                <a:srgbClr val="FFFF00"/>
              </a:highlight>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7"/>
          <p:cNvSpPr txBox="1">
            <a:spLocks noGrp="1"/>
          </p:cNvSpPr>
          <p:nvPr>
            <p:ph type="title"/>
          </p:nvPr>
        </p:nvSpPr>
        <p:spPr>
          <a:xfrm>
            <a:off x="311700" y="1499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Subfield w in a 4XX or 5XX </a:t>
            </a:r>
            <a:endParaRPr/>
          </a:p>
        </p:txBody>
      </p:sp>
      <p:sp>
        <p:nvSpPr>
          <p:cNvPr id="359" name="Google Shape;359;p47"/>
          <p:cNvSpPr txBox="1">
            <a:spLocks noGrp="1"/>
          </p:cNvSpPr>
          <p:nvPr>
            <p:ph type="body" idx="1"/>
          </p:nvPr>
        </p:nvSpPr>
        <p:spPr>
          <a:xfrm>
            <a:off x="311700" y="1730100"/>
            <a:ext cx="8520600" cy="3302700"/>
          </a:xfrm>
          <a:prstGeom prst="rect">
            <a:avLst/>
          </a:prstGeom>
        </p:spPr>
        <p:txBody>
          <a:bodyPr spcFirstLastPara="1" wrap="square" lIns="91425" tIns="91425" rIns="91425" bIns="91425" anchor="t" anchorCtr="0">
            <a:noAutofit/>
          </a:bodyPr>
          <a:lstStyle/>
          <a:p>
            <a:pPr marL="457200" lvl="0" indent="457200" algn="l" rtl="0">
              <a:spcBef>
                <a:spcPts val="1200"/>
              </a:spcBef>
              <a:spcAft>
                <a:spcPts val="0"/>
              </a:spcAft>
              <a:buNone/>
            </a:pPr>
            <a:r>
              <a:rPr lang="en" b="1">
                <a:solidFill>
                  <a:srgbClr val="000000"/>
                </a:solidFill>
                <a:latin typeface="Arial"/>
                <a:ea typeface="Arial"/>
                <a:cs typeface="Arial"/>
                <a:sym typeface="Arial"/>
              </a:rPr>
              <a:t>|w/0</a:t>
            </a:r>
            <a:r>
              <a:rPr lang="en">
                <a:solidFill>
                  <a:srgbClr val="000000"/>
                </a:solidFill>
                <a:latin typeface="Arial"/>
                <a:ea typeface="Arial"/>
                <a:cs typeface="Arial"/>
                <a:sym typeface="Arial"/>
              </a:rPr>
              <a:t> - Special relationship</a:t>
            </a:r>
            <a:endParaRPr>
              <a:solidFill>
                <a:srgbClr val="000000"/>
              </a:solidFill>
              <a:latin typeface="Arial"/>
              <a:ea typeface="Arial"/>
              <a:cs typeface="Arial"/>
              <a:sym typeface="Arial"/>
            </a:endParaRPr>
          </a:p>
          <a:p>
            <a:pPr marL="457200" lvl="0" indent="457200" algn="l" rtl="0">
              <a:spcBef>
                <a:spcPts val="1200"/>
              </a:spcBef>
              <a:spcAft>
                <a:spcPts val="0"/>
              </a:spcAft>
              <a:buNone/>
            </a:pPr>
            <a:r>
              <a:rPr lang="en" b="1">
                <a:solidFill>
                  <a:srgbClr val="000000"/>
                </a:solidFill>
                <a:latin typeface="Arial"/>
                <a:ea typeface="Arial"/>
                <a:cs typeface="Arial"/>
                <a:sym typeface="Arial"/>
              </a:rPr>
              <a:t>|w/1</a:t>
            </a:r>
            <a:r>
              <a:rPr lang="en">
                <a:solidFill>
                  <a:srgbClr val="000000"/>
                </a:solidFill>
                <a:latin typeface="Arial"/>
                <a:ea typeface="Arial"/>
                <a:cs typeface="Arial"/>
                <a:sym typeface="Arial"/>
              </a:rPr>
              <a:t> - Tracing use restriction</a:t>
            </a:r>
            <a:endParaRPr>
              <a:solidFill>
                <a:srgbClr val="000000"/>
              </a:solidFill>
              <a:latin typeface="Arial"/>
              <a:ea typeface="Arial"/>
              <a:cs typeface="Arial"/>
              <a:sym typeface="Arial"/>
            </a:endParaRPr>
          </a:p>
          <a:p>
            <a:pPr marL="457200" lvl="0" indent="457200" algn="l" rtl="0">
              <a:spcBef>
                <a:spcPts val="1200"/>
              </a:spcBef>
              <a:spcAft>
                <a:spcPts val="0"/>
              </a:spcAft>
              <a:buNone/>
            </a:pPr>
            <a:r>
              <a:rPr lang="en" b="1">
                <a:solidFill>
                  <a:srgbClr val="000000"/>
                </a:solidFill>
                <a:latin typeface="Arial"/>
                <a:ea typeface="Arial"/>
                <a:cs typeface="Arial"/>
                <a:sym typeface="Arial"/>
              </a:rPr>
              <a:t>|w/2</a:t>
            </a:r>
            <a:r>
              <a:rPr lang="en">
                <a:solidFill>
                  <a:srgbClr val="000000"/>
                </a:solidFill>
                <a:latin typeface="Arial"/>
                <a:ea typeface="Arial"/>
                <a:cs typeface="Arial"/>
                <a:sym typeface="Arial"/>
              </a:rPr>
              <a:t> - Earlier form of heading</a:t>
            </a:r>
            <a:endParaRPr u="sng">
              <a:solidFill>
                <a:schemeClr val="accent5"/>
              </a:solidFill>
              <a:latin typeface="Arial"/>
              <a:ea typeface="Arial"/>
              <a:cs typeface="Arial"/>
              <a:sym typeface="Arial"/>
            </a:endParaRPr>
          </a:p>
          <a:p>
            <a:pPr marL="457200" lvl="0" indent="457200" algn="l" rtl="0">
              <a:spcBef>
                <a:spcPts val="1200"/>
              </a:spcBef>
              <a:spcAft>
                <a:spcPts val="0"/>
              </a:spcAft>
              <a:buNone/>
            </a:pPr>
            <a:r>
              <a:rPr lang="en" b="1">
                <a:solidFill>
                  <a:srgbClr val="000000"/>
                </a:solidFill>
                <a:latin typeface="Arial"/>
                <a:ea typeface="Arial"/>
                <a:cs typeface="Arial"/>
                <a:sym typeface="Arial"/>
              </a:rPr>
              <a:t>|w/3</a:t>
            </a:r>
            <a:r>
              <a:rPr lang="en">
                <a:solidFill>
                  <a:srgbClr val="000000"/>
                </a:solidFill>
                <a:latin typeface="Arial"/>
                <a:ea typeface="Arial"/>
                <a:cs typeface="Arial"/>
                <a:sym typeface="Arial"/>
              </a:rPr>
              <a:t> - Reference display</a:t>
            </a:r>
            <a:endParaRPr>
              <a:solidFill>
                <a:srgbClr val="000000"/>
              </a:solidFill>
              <a:latin typeface="Arial"/>
              <a:ea typeface="Arial"/>
              <a:cs typeface="Arial"/>
              <a:sym typeface="Arial"/>
            </a:endParaRPr>
          </a:p>
          <a:p>
            <a:pPr marL="0" lvl="0" indent="0" algn="l" rtl="0">
              <a:spcBef>
                <a:spcPts val="1200"/>
              </a:spcBef>
              <a:spcAft>
                <a:spcPts val="1600"/>
              </a:spcAft>
              <a:buNone/>
            </a:pPr>
            <a:endParaRPr/>
          </a:p>
        </p:txBody>
      </p:sp>
      <p:sp>
        <p:nvSpPr>
          <p:cNvPr id="360" name="Google Shape;360;p47"/>
          <p:cNvSpPr txBox="1"/>
          <p:nvPr/>
        </p:nvSpPr>
        <p:spPr>
          <a:xfrm>
            <a:off x="311700" y="989900"/>
            <a:ext cx="7352700" cy="857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Subfield w is a control subfield used in 4XX and 5XX Fields</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The character position determines the meaning</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4 character positions after the |w</a:t>
            </a:r>
            <a:endParaRPr>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8"/>
          <p:cNvSpPr txBox="1">
            <a:spLocks noGrp="1"/>
          </p:cNvSpPr>
          <p:nvPr>
            <p:ph type="title"/>
          </p:nvPr>
        </p:nvSpPr>
        <p:spPr>
          <a:xfrm>
            <a:off x="159300" y="6667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Subfield w in a 4XX or 5XX field</a:t>
            </a:r>
            <a:endParaRPr/>
          </a:p>
        </p:txBody>
      </p:sp>
      <p:sp>
        <p:nvSpPr>
          <p:cNvPr id="366" name="Google Shape;366;p48"/>
          <p:cNvSpPr txBox="1">
            <a:spLocks noGrp="1"/>
          </p:cNvSpPr>
          <p:nvPr>
            <p:ph type="body" idx="1"/>
          </p:nvPr>
        </p:nvSpPr>
        <p:spPr>
          <a:xfrm>
            <a:off x="159300" y="681675"/>
            <a:ext cx="8592900" cy="42450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b="1">
                <a:solidFill>
                  <a:srgbClr val="000000"/>
                </a:solidFill>
                <a:latin typeface="Arial"/>
                <a:ea typeface="Arial"/>
                <a:cs typeface="Arial"/>
                <a:sym typeface="Arial"/>
              </a:rPr>
              <a:t>|w/0</a:t>
            </a:r>
            <a:r>
              <a:rPr lang="en">
                <a:solidFill>
                  <a:srgbClr val="000000"/>
                </a:solidFill>
                <a:latin typeface="Arial"/>
                <a:ea typeface="Arial"/>
                <a:cs typeface="Arial"/>
                <a:sym typeface="Arial"/>
              </a:rPr>
              <a:t> - Special relationship		</a:t>
            </a:r>
            <a:r>
              <a:rPr lang="en" b="1">
                <a:solidFill>
                  <a:srgbClr val="000000"/>
                </a:solidFill>
                <a:latin typeface="Arial"/>
                <a:ea typeface="Arial"/>
                <a:cs typeface="Arial"/>
                <a:sym typeface="Arial"/>
              </a:rPr>
              <a:t>|w/1</a:t>
            </a:r>
            <a:r>
              <a:rPr lang="en">
                <a:solidFill>
                  <a:srgbClr val="000000"/>
                </a:solidFill>
                <a:latin typeface="Arial"/>
                <a:ea typeface="Arial"/>
                <a:cs typeface="Arial"/>
                <a:sym typeface="Arial"/>
              </a:rPr>
              <a:t> -Tracing Use		</a:t>
            </a:r>
            <a:r>
              <a:rPr lang="en" b="1">
                <a:solidFill>
                  <a:srgbClr val="000000"/>
                </a:solidFill>
                <a:latin typeface="Arial"/>
                <a:ea typeface="Arial"/>
                <a:cs typeface="Arial"/>
                <a:sym typeface="Arial"/>
              </a:rPr>
              <a:t>|w/3</a:t>
            </a:r>
            <a:r>
              <a:rPr lang="en">
                <a:solidFill>
                  <a:srgbClr val="000000"/>
                </a:solidFill>
                <a:latin typeface="Arial"/>
                <a:ea typeface="Arial"/>
                <a:cs typeface="Arial"/>
                <a:sym typeface="Arial"/>
              </a:rPr>
              <a:t> - Earlier form of Hdg</a:t>
            </a:r>
            <a:endParaRPr>
              <a:solidFill>
                <a:srgbClr val="000000"/>
              </a:solidFill>
              <a:latin typeface="Arial"/>
              <a:ea typeface="Arial"/>
              <a:cs typeface="Arial"/>
              <a:sym typeface="Arial"/>
            </a:endParaRPr>
          </a:p>
          <a:p>
            <a:pPr marL="457200" lvl="0" indent="0" algn="l" rtl="0">
              <a:spcBef>
                <a:spcPts val="1200"/>
              </a:spcBef>
              <a:spcAft>
                <a:spcPts val="0"/>
              </a:spcAft>
              <a:buNone/>
            </a:pPr>
            <a:r>
              <a:rPr lang="en">
                <a:solidFill>
                  <a:srgbClr val="000000"/>
                </a:solidFill>
                <a:latin typeface="Arial"/>
                <a:ea typeface="Arial"/>
                <a:cs typeface="Arial"/>
                <a:sym typeface="Arial"/>
              </a:rPr>
              <a:t>g= Broader Heading		n= Not applicable		e= Earlier form</a:t>
            </a:r>
            <a:endParaRPr>
              <a:solidFill>
                <a:srgbClr val="000000"/>
              </a:solidFill>
              <a:latin typeface="Arial"/>
              <a:ea typeface="Arial"/>
              <a:cs typeface="Arial"/>
              <a:sym typeface="Arial"/>
            </a:endParaRPr>
          </a:p>
          <a:p>
            <a:pPr marL="457200" lvl="0" indent="0" algn="l" rtl="0">
              <a:spcBef>
                <a:spcPts val="1200"/>
              </a:spcBef>
              <a:spcAft>
                <a:spcPts val="0"/>
              </a:spcAft>
              <a:buNone/>
            </a:pPr>
            <a:r>
              <a:rPr lang="en">
                <a:solidFill>
                  <a:srgbClr val="000000"/>
                </a:solidFill>
                <a:latin typeface="Arial"/>
                <a:ea typeface="Arial"/>
                <a:cs typeface="Arial"/>
                <a:sym typeface="Arial"/>
              </a:rPr>
              <a:t>h= Narrower Heading</a:t>
            </a:r>
            <a:endParaRPr>
              <a:solidFill>
                <a:srgbClr val="000000"/>
              </a:solidFill>
              <a:latin typeface="Arial"/>
              <a:ea typeface="Arial"/>
              <a:cs typeface="Arial"/>
              <a:sym typeface="Arial"/>
            </a:endParaRPr>
          </a:p>
          <a:p>
            <a:pPr marL="457200" lvl="0" indent="0" algn="l" rtl="0">
              <a:spcBef>
                <a:spcPts val="1200"/>
              </a:spcBef>
              <a:spcAft>
                <a:spcPts val="0"/>
              </a:spcAft>
              <a:buNone/>
            </a:pPr>
            <a:r>
              <a:rPr lang="en">
                <a:solidFill>
                  <a:srgbClr val="000000"/>
                </a:solidFill>
                <a:latin typeface="Arial"/>
                <a:ea typeface="Arial"/>
                <a:cs typeface="Arial"/>
                <a:sym typeface="Arial"/>
              </a:rPr>
              <a:t>n= Not applicable</a:t>
            </a:r>
            <a:endParaRPr>
              <a:solidFill>
                <a:srgbClr val="000000"/>
              </a:solidFill>
              <a:latin typeface="Arial"/>
              <a:ea typeface="Arial"/>
              <a:cs typeface="Arial"/>
              <a:sym typeface="Arial"/>
            </a:endParaRPr>
          </a:p>
          <a:p>
            <a:pPr marL="457200" lvl="0" indent="457200" algn="l" rtl="0">
              <a:spcBef>
                <a:spcPts val="1200"/>
              </a:spcBef>
              <a:spcAft>
                <a:spcPts val="1200"/>
              </a:spcAft>
              <a:buNone/>
            </a:pP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p:txBody>
      </p:sp>
      <p:pic>
        <p:nvPicPr>
          <p:cNvPr id="367" name="Google Shape;367;p48"/>
          <p:cNvPicPr preferRelativeResize="0"/>
          <p:nvPr/>
        </p:nvPicPr>
        <p:blipFill>
          <a:blip r:embed="rId3">
            <a:alphaModFix/>
          </a:blip>
          <a:stretch>
            <a:fillRect/>
          </a:stretch>
        </p:blipFill>
        <p:spPr>
          <a:xfrm>
            <a:off x="294275" y="2964425"/>
            <a:ext cx="4526280" cy="391966"/>
          </a:xfrm>
          <a:prstGeom prst="rect">
            <a:avLst/>
          </a:prstGeom>
          <a:noFill/>
          <a:ln>
            <a:noFill/>
          </a:ln>
        </p:spPr>
      </p:pic>
      <p:pic>
        <p:nvPicPr>
          <p:cNvPr id="368" name="Google Shape;368;p48"/>
          <p:cNvPicPr preferRelativeResize="0"/>
          <p:nvPr/>
        </p:nvPicPr>
        <p:blipFill>
          <a:blip r:embed="rId4">
            <a:alphaModFix/>
          </a:blip>
          <a:stretch>
            <a:fillRect/>
          </a:stretch>
        </p:blipFill>
        <p:spPr>
          <a:xfrm>
            <a:off x="294275" y="3553050"/>
            <a:ext cx="6958584" cy="1241612"/>
          </a:xfrm>
          <a:prstGeom prst="rect">
            <a:avLst/>
          </a:prstGeom>
          <a:noFill/>
          <a:ln w="28575" cap="flat" cmpd="sng">
            <a:solidFill>
              <a:schemeClr val="dk2"/>
            </a:solidFill>
            <a:prstDash val="solid"/>
            <a:round/>
            <a:headEnd type="none" w="sm" len="sm"/>
            <a:tailEnd type="none" w="sm" len="sm"/>
          </a:ln>
        </p:spPr>
      </p:pic>
      <p:sp>
        <p:nvSpPr>
          <p:cNvPr id="369" name="Google Shape;369;p48"/>
          <p:cNvSpPr txBox="1"/>
          <p:nvPr/>
        </p:nvSpPr>
        <p:spPr>
          <a:xfrm>
            <a:off x="3098500" y="4425575"/>
            <a:ext cx="339900" cy="225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370" name="Google Shape;370;p48"/>
          <p:cNvSpPr txBox="1"/>
          <p:nvPr/>
        </p:nvSpPr>
        <p:spPr>
          <a:xfrm>
            <a:off x="3098500" y="4033300"/>
            <a:ext cx="339900" cy="281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371" name="Google Shape;371;p48"/>
          <p:cNvSpPr txBox="1"/>
          <p:nvPr/>
        </p:nvSpPr>
        <p:spPr>
          <a:xfrm>
            <a:off x="3098500" y="3598400"/>
            <a:ext cx="635100" cy="3921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9"/>
          <p:cNvSpPr txBox="1"/>
          <p:nvPr/>
        </p:nvSpPr>
        <p:spPr>
          <a:xfrm>
            <a:off x="0" y="51300"/>
            <a:ext cx="9084900" cy="5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EF6C00"/>
                </a:solidFill>
              </a:rPr>
              <a:t>AF Search Result Alternate Established Heading(s)</a:t>
            </a:r>
            <a:endParaRPr sz="2400" b="1">
              <a:solidFill>
                <a:srgbClr val="EF6C00"/>
              </a:solidFill>
            </a:endParaRPr>
          </a:p>
        </p:txBody>
      </p:sp>
      <p:pic>
        <p:nvPicPr>
          <p:cNvPr id="377" name="Google Shape;377;p49"/>
          <p:cNvPicPr preferRelativeResize="0"/>
          <p:nvPr/>
        </p:nvPicPr>
        <p:blipFill>
          <a:blip r:embed="rId3">
            <a:alphaModFix/>
          </a:blip>
          <a:stretch>
            <a:fillRect/>
          </a:stretch>
        </p:blipFill>
        <p:spPr>
          <a:xfrm>
            <a:off x="972225" y="947738"/>
            <a:ext cx="4489704" cy="3761644"/>
          </a:xfrm>
          <a:prstGeom prst="rect">
            <a:avLst/>
          </a:prstGeom>
          <a:noFill/>
          <a:ln>
            <a:noFill/>
          </a:ln>
        </p:spPr>
      </p:pic>
      <p:sp>
        <p:nvSpPr>
          <p:cNvPr id="378" name="Google Shape;378;p49"/>
          <p:cNvSpPr txBox="1"/>
          <p:nvPr/>
        </p:nvSpPr>
        <p:spPr>
          <a:xfrm>
            <a:off x="969350" y="2730000"/>
            <a:ext cx="2937600" cy="1978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0"/>
          <p:cNvSpPr txBox="1"/>
          <p:nvPr/>
        </p:nvSpPr>
        <p:spPr>
          <a:xfrm>
            <a:off x="0" y="0"/>
            <a:ext cx="8759100" cy="7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EF6C00"/>
                </a:solidFill>
              </a:rPr>
              <a:t>Public Catalog Display of See Also Reference</a:t>
            </a:r>
            <a:endParaRPr sz="3000" b="1">
              <a:solidFill>
                <a:srgbClr val="EF6C00"/>
              </a:solidFill>
            </a:endParaRPr>
          </a:p>
        </p:txBody>
      </p:sp>
      <p:pic>
        <p:nvPicPr>
          <p:cNvPr id="384" name="Google Shape;384;p50"/>
          <p:cNvPicPr preferRelativeResize="0"/>
          <p:nvPr/>
        </p:nvPicPr>
        <p:blipFill rotWithShape="1">
          <a:blip r:embed="rId3">
            <a:alphaModFix/>
          </a:blip>
          <a:srcRect b="6594"/>
          <a:stretch/>
        </p:blipFill>
        <p:spPr>
          <a:xfrm>
            <a:off x="152400" y="927300"/>
            <a:ext cx="8839199" cy="3329000"/>
          </a:xfrm>
          <a:prstGeom prst="rect">
            <a:avLst/>
          </a:prstGeom>
          <a:noFill/>
          <a:ln>
            <a:noFill/>
          </a:ln>
        </p:spPr>
      </p:pic>
      <p:sp>
        <p:nvSpPr>
          <p:cNvPr id="385" name="Google Shape;385;p50"/>
          <p:cNvSpPr txBox="1"/>
          <p:nvPr/>
        </p:nvSpPr>
        <p:spPr>
          <a:xfrm>
            <a:off x="2661600" y="2167450"/>
            <a:ext cx="5525400" cy="2043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1"/>
          <p:cNvSpPr txBox="1">
            <a:spLocks noGrp="1"/>
          </p:cNvSpPr>
          <p:nvPr>
            <p:ph type="title"/>
          </p:nvPr>
        </p:nvSpPr>
        <p:spPr>
          <a:xfrm>
            <a:off x="84200" y="923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360 - Reference Field</a:t>
            </a:r>
            <a:endParaRPr>
              <a:latin typeface="Arial"/>
              <a:ea typeface="Arial"/>
              <a:cs typeface="Arial"/>
              <a:sym typeface="Arial"/>
            </a:endParaRPr>
          </a:p>
        </p:txBody>
      </p:sp>
      <p:sp>
        <p:nvSpPr>
          <p:cNvPr id="391" name="Google Shape;391;p51"/>
          <p:cNvSpPr txBox="1">
            <a:spLocks noGrp="1"/>
          </p:cNvSpPr>
          <p:nvPr>
            <p:ph type="body" idx="1"/>
          </p:nvPr>
        </p:nvSpPr>
        <p:spPr>
          <a:xfrm>
            <a:off x="311700" y="1266325"/>
            <a:ext cx="8520600" cy="294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92" name="Google Shape;392;p51"/>
          <p:cNvPicPr preferRelativeResize="0"/>
          <p:nvPr/>
        </p:nvPicPr>
        <p:blipFill>
          <a:blip r:embed="rId3">
            <a:alphaModFix/>
          </a:blip>
          <a:stretch>
            <a:fillRect/>
          </a:stretch>
        </p:blipFill>
        <p:spPr>
          <a:xfrm>
            <a:off x="0" y="855300"/>
            <a:ext cx="9289444" cy="3302700"/>
          </a:xfrm>
          <a:prstGeom prst="rect">
            <a:avLst/>
          </a:prstGeom>
          <a:noFill/>
          <a:ln>
            <a:noFill/>
          </a:ln>
        </p:spPr>
      </p:pic>
      <p:sp>
        <p:nvSpPr>
          <p:cNvPr id="393" name="Google Shape;393;p51"/>
          <p:cNvSpPr/>
          <p:nvPr/>
        </p:nvSpPr>
        <p:spPr>
          <a:xfrm>
            <a:off x="1293250" y="1448850"/>
            <a:ext cx="1857900" cy="543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established</a:t>
            </a:r>
            <a:endParaRPr/>
          </a:p>
        </p:txBody>
      </p:sp>
      <p:sp>
        <p:nvSpPr>
          <p:cNvPr id="394" name="Google Shape;394;p51"/>
          <p:cNvSpPr/>
          <p:nvPr/>
        </p:nvSpPr>
        <p:spPr>
          <a:xfrm>
            <a:off x="5674050" y="1448850"/>
            <a:ext cx="3076200" cy="7731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Appropriate for use as a subject heading</a:t>
            </a:r>
            <a:endParaRPr/>
          </a:p>
        </p:txBody>
      </p:sp>
      <p:sp>
        <p:nvSpPr>
          <p:cNvPr id="395" name="Google Shape;395;p51"/>
          <p:cNvSpPr txBox="1"/>
          <p:nvPr/>
        </p:nvSpPr>
        <p:spPr>
          <a:xfrm>
            <a:off x="311700" y="4213575"/>
            <a:ext cx="4508100" cy="618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|i = explanatory information</a:t>
            </a:r>
            <a:endParaRPr b="1"/>
          </a:p>
          <a:p>
            <a:pPr marL="0" lvl="0" indent="0" algn="l" rtl="0">
              <a:spcBef>
                <a:spcPts val="0"/>
              </a:spcBef>
              <a:spcAft>
                <a:spcPts val="0"/>
              </a:spcAft>
              <a:buNone/>
            </a:pPr>
            <a:r>
              <a:rPr lang="en" b="1"/>
              <a:t>|a = heading being referred to</a:t>
            </a:r>
            <a:endParaRPr b="1"/>
          </a:p>
          <a:p>
            <a:pPr marL="0" lvl="0" indent="0" algn="l" rtl="0">
              <a:spcBef>
                <a:spcPts val="0"/>
              </a:spcBef>
              <a:spcAft>
                <a:spcPts val="0"/>
              </a:spcAft>
              <a:buNone/>
            </a:pPr>
            <a:endParaRPr sz="1100" b="1"/>
          </a:p>
        </p:txBody>
      </p:sp>
      <p:graphicFrame>
        <p:nvGraphicFramePr>
          <p:cNvPr id="396" name="Google Shape;396;p51"/>
          <p:cNvGraphicFramePr/>
          <p:nvPr/>
        </p:nvGraphicFramePr>
        <p:xfrm>
          <a:off x="3230300" y="1563450"/>
          <a:ext cx="382850" cy="429300"/>
        </p:xfrm>
        <a:graphic>
          <a:graphicData uri="http://schemas.openxmlformats.org/drawingml/2006/table">
            <a:tbl>
              <a:tblPr>
                <a:noFill/>
                <a:tableStyleId>{1F3FE656-48F4-4B02-94B3-99F8293DC98F}</a:tableStyleId>
              </a:tblPr>
              <a:tblGrid>
                <a:gridCol w="382850">
                  <a:extLst>
                    <a:ext uri="{9D8B030D-6E8A-4147-A177-3AD203B41FA5}">
                      <a16:colId xmlns:a16="http://schemas.microsoft.com/office/drawing/2014/main" val="20000"/>
                    </a:ext>
                  </a:extLst>
                </a:gridCol>
              </a:tblGrid>
              <a:tr h="429300">
                <a:tc>
                  <a:txBody>
                    <a:bodyPr/>
                    <a:lstStyle/>
                    <a:p>
                      <a:pPr marL="0" lvl="0" indent="0" algn="l" rtl="0">
                        <a:spcBef>
                          <a:spcPts val="0"/>
                        </a:spcBef>
                        <a:spcAft>
                          <a:spcPts val="0"/>
                        </a:spcAft>
                        <a:buNone/>
                      </a:pPr>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97" name="Google Shape;397;p51"/>
          <p:cNvGraphicFramePr/>
          <p:nvPr/>
        </p:nvGraphicFramePr>
        <p:xfrm>
          <a:off x="5207125" y="1579995"/>
          <a:ext cx="382850" cy="396210"/>
        </p:xfrm>
        <a:graphic>
          <a:graphicData uri="http://schemas.openxmlformats.org/drawingml/2006/table">
            <a:tbl>
              <a:tblPr>
                <a:noFill/>
                <a:tableStyleId>{1F3FE656-48F4-4B02-94B3-99F8293DC98F}</a:tableStyleId>
              </a:tblPr>
              <a:tblGrid>
                <a:gridCol w="382850">
                  <a:extLst>
                    <a:ext uri="{9D8B030D-6E8A-4147-A177-3AD203B41FA5}">
                      <a16:colId xmlns:a16="http://schemas.microsoft.com/office/drawing/2014/main" val="20000"/>
                    </a:ext>
                  </a:extLst>
                </a:gridCol>
              </a:tblGrid>
              <a:tr h="356450">
                <a:tc>
                  <a:txBody>
                    <a:bodyPr/>
                    <a:lstStyle/>
                    <a:p>
                      <a:pPr marL="0" lvl="0" indent="0" algn="l" rtl="0">
                        <a:spcBef>
                          <a:spcPts val="0"/>
                        </a:spcBef>
                        <a:spcAft>
                          <a:spcPts val="0"/>
                        </a:spcAft>
                        <a:buNone/>
                      </a:pPr>
                      <a:endParaRPr/>
                    </a:p>
                  </a:txBody>
                  <a:tcPr marL="91425" marR="91425" marT="91425" marB="91425">
                    <a:lnL w="38100" cap="flat" cmpd="sng">
                      <a:solidFill>
                        <a:srgbClr val="0000FF"/>
                      </a:solidFill>
                      <a:prstDash val="solid"/>
                      <a:round/>
                      <a:headEnd type="none" w="sm" len="sm"/>
                      <a:tailEnd type="none" w="sm" len="sm"/>
                    </a:lnL>
                    <a:lnR w="38100" cap="flat" cmpd="sng">
                      <a:solidFill>
                        <a:srgbClr val="0000FF"/>
                      </a:solidFill>
                      <a:prstDash val="solid"/>
                      <a:round/>
                      <a:headEnd type="none" w="sm" len="sm"/>
                      <a:tailEnd type="none" w="sm" len="sm"/>
                    </a:lnR>
                    <a:lnT w="38100" cap="flat" cmpd="sng">
                      <a:solidFill>
                        <a:srgbClr val="0000FF"/>
                      </a:solidFill>
                      <a:prstDash val="solid"/>
                      <a:round/>
                      <a:headEnd type="none" w="sm" len="sm"/>
                      <a:tailEnd type="none" w="sm" len="sm"/>
                    </a:lnT>
                    <a:lnB w="38100"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98" name="Google Shape;398;p51"/>
          <p:cNvGraphicFramePr/>
          <p:nvPr/>
        </p:nvGraphicFramePr>
        <p:xfrm>
          <a:off x="901750" y="3557435"/>
          <a:ext cx="4917100" cy="396210"/>
        </p:xfrm>
        <a:graphic>
          <a:graphicData uri="http://schemas.openxmlformats.org/drawingml/2006/table">
            <a:tbl>
              <a:tblPr>
                <a:noFill/>
                <a:tableStyleId>{1F3FE656-48F4-4B02-94B3-99F8293DC98F}</a:tableStyleId>
              </a:tblPr>
              <a:tblGrid>
                <a:gridCol w="491710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None/>
                      </a:pPr>
                      <a:endParaRPr/>
                    </a:p>
                  </a:txBody>
                  <a:tcPr marL="91425" marR="91425" marT="91425" marB="91425">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8080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Library of Congress  Authority Record</a:t>
            </a:r>
            <a:endParaRPr>
              <a:latin typeface="Arial"/>
              <a:ea typeface="Arial"/>
              <a:cs typeface="Arial"/>
              <a:sym typeface="Arial"/>
            </a:endParaRPr>
          </a:p>
        </p:txBody>
      </p:sp>
      <p:sp>
        <p:nvSpPr>
          <p:cNvPr id="86" name="Google Shape;86;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7" name="Google Shape;87;p16"/>
          <p:cNvPicPr preferRelativeResize="0"/>
          <p:nvPr/>
        </p:nvPicPr>
        <p:blipFill>
          <a:blip r:embed="rId3">
            <a:alphaModFix/>
          </a:blip>
          <a:stretch>
            <a:fillRect/>
          </a:stretch>
        </p:blipFill>
        <p:spPr>
          <a:xfrm>
            <a:off x="156975" y="707400"/>
            <a:ext cx="8830051" cy="4117275"/>
          </a:xfrm>
          <a:prstGeom prst="rect">
            <a:avLst/>
          </a:prstGeom>
          <a:noFill/>
          <a:ln w="9525" cap="flat" cmpd="sng">
            <a:solidFill>
              <a:srgbClr val="FFFF00"/>
            </a:solidFill>
            <a:prstDash val="solid"/>
            <a:round/>
            <a:headEnd type="none" w="sm" len="sm"/>
            <a:tailEnd type="none" w="sm" len="sm"/>
          </a:ln>
        </p:spPr>
      </p:pic>
      <p:sp>
        <p:nvSpPr>
          <p:cNvPr id="88" name="Google Shape;88;p16"/>
          <p:cNvSpPr txBox="1"/>
          <p:nvPr/>
        </p:nvSpPr>
        <p:spPr>
          <a:xfrm>
            <a:off x="3631350" y="2090925"/>
            <a:ext cx="6357600" cy="7416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800" b="1"/>
              <a:t>authorities.loc.gov</a:t>
            </a:r>
            <a:endParaRPr sz="1800" b="1"/>
          </a:p>
          <a:p>
            <a:pPr marL="0" lvl="0" indent="0" algn="l" rtl="0">
              <a:spcBef>
                <a:spcPts val="0"/>
              </a:spcBef>
              <a:spcAft>
                <a:spcPts val="0"/>
              </a:spcAft>
              <a:buNone/>
            </a:pPr>
            <a:endParaRPr>
              <a:latin typeface="Open Sans"/>
              <a:ea typeface="Open Sans"/>
              <a:cs typeface="Open Sans"/>
              <a:sym typeface="Open Sans"/>
            </a:endParaRPr>
          </a:p>
        </p:txBody>
      </p:sp>
      <p:sp>
        <p:nvSpPr>
          <p:cNvPr id="89" name="Google Shape;89;p16"/>
          <p:cNvSpPr/>
          <p:nvPr/>
        </p:nvSpPr>
        <p:spPr>
          <a:xfrm>
            <a:off x="3233100" y="1087600"/>
            <a:ext cx="2068500" cy="305400"/>
          </a:xfrm>
          <a:prstGeom prst="leftArrow">
            <a:avLst>
              <a:gd name="adj1" fmla="val 50000"/>
              <a:gd name="adj2" fmla="val 50000"/>
            </a:avLst>
          </a:prstGeom>
          <a:solidFill>
            <a:schemeClr val="lt2"/>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Leader</a:t>
            </a:r>
            <a:endParaRPr/>
          </a:p>
        </p:txBody>
      </p:sp>
      <p:sp>
        <p:nvSpPr>
          <p:cNvPr id="90" name="Google Shape;90;p16"/>
          <p:cNvSpPr/>
          <p:nvPr/>
        </p:nvSpPr>
        <p:spPr>
          <a:xfrm>
            <a:off x="3233100" y="1551925"/>
            <a:ext cx="1922100" cy="305400"/>
          </a:xfrm>
          <a:prstGeom prst="leftArrow">
            <a:avLst>
              <a:gd name="adj1" fmla="val 50000"/>
              <a:gd name="adj2" fmla="val 50000"/>
            </a:avLst>
          </a:prstGeom>
          <a:solidFill>
            <a:schemeClr val="lt2"/>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Fixed Field</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2"/>
          <p:cNvPicPr preferRelativeResize="0"/>
          <p:nvPr/>
        </p:nvPicPr>
        <p:blipFill>
          <a:blip r:embed="rId3">
            <a:alphaModFix/>
          </a:blip>
          <a:stretch>
            <a:fillRect/>
          </a:stretch>
        </p:blipFill>
        <p:spPr>
          <a:xfrm>
            <a:off x="109550" y="0"/>
            <a:ext cx="8235050" cy="4616875"/>
          </a:xfrm>
          <a:prstGeom prst="rect">
            <a:avLst/>
          </a:prstGeom>
          <a:noFill/>
          <a:ln>
            <a:noFill/>
          </a:ln>
        </p:spPr>
      </p:pic>
      <p:pic>
        <p:nvPicPr>
          <p:cNvPr id="404" name="Google Shape;404;p52"/>
          <p:cNvPicPr preferRelativeResize="0"/>
          <p:nvPr/>
        </p:nvPicPr>
        <p:blipFill>
          <a:blip r:embed="rId4">
            <a:alphaModFix/>
          </a:blip>
          <a:stretch>
            <a:fillRect/>
          </a:stretch>
        </p:blipFill>
        <p:spPr>
          <a:xfrm>
            <a:off x="65725" y="4843127"/>
            <a:ext cx="9143999" cy="475596"/>
          </a:xfrm>
          <a:prstGeom prst="rect">
            <a:avLst/>
          </a:prstGeom>
          <a:noFill/>
          <a:ln>
            <a:noFill/>
          </a:ln>
        </p:spPr>
      </p:pic>
      <p:graphicFrame>
        <p:nvGraphicFramePr>
          <p:cNvPr id="405" name="Google Shape;405;p52"/>
          <p:cNvGraphicFramePr/>
          <p:nvPr/>
        </p:nvGraphicFramePr>
        <p:xfrm>
          <a:off x="207850" y="4271485"/>
          <a:ext cx="2907900" cy="396210"/>
        </p:xfrm>
        <a:graphic>
          <a:graphicData uri="http://schemas.openxmlformats.org/drawingml/2006/table">
            <a:tbl>
              <a:tblPr>
                <a:noFill/>
                <a:tableStyleId>{1F3FE656-48F4-4B02-94B3-99F8293DC98F}</a:tableStyleId>
              </a:tblPr>
              <a:tblGrid>
                <a:gridCol w="2907900">
                  <a:extLst>
                    <a:ext uri="{9D8B030D-6E8A-4147-A177-3AD203B41FA5}">
                      <a16:colId xmlns:a16="http://schemas.microsoft.com/office/drawing/2014/main" val="20000"/>
                    </a:ext>
                  </a:extLst>
                </a:gridCol>
              </a:tblGrid>
              <a:tr h="294900">
                <a:tc>
                  <a:txBody>
                    <a:bodyPr/>
                    <a:lstStyle/>
                    <a:p>
                      <a:pPr marL="0" lvl="0" indent="0" algn="l" rtl="0">
                        <a:spcBef>
                          <a:spcPts val="0"/>
                        </a:spcBef>
                        <a:spcAft>
                          <a:spcPts val="0"/>
                        </a:spcAft>
                        <a:buNone/>
                      </a:pPr>
                      <a:endParaRPr/>
                    </a:p>
                  </a:txBody>
                  <a:tcPr marL="91425" marR="91425" marT="91425" marB="91425">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animEffect transition="in" filter="fade">
                                      <p:cBhvr>
                                        <p:cTn id="11" dur="10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3"/>
          <p:cNvSpPr txBox="1">
            <a:spLocks noGrp="1"/>
          </p:cNvSpPr>
          <p:nvPr>
            <p:ph type="title"/>
          </p:nvPr>
        </p:nvSpPr>
        <p:spPr>
          <a:xfrm>
            <a:off x="464094" y="218202"/>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150 Topical Subject Heading Reference Record</a:t>
            </a:r>
            <a:endParaRPr/>
          </a:p>
        </p:txBody>
      </p:sp>
      <p:sp>
        <p:nvSpPr>
          <p:cNvPr id="411" name="Google Shape;411;p53"/>
          <p:cNvSpPr txBox="1">
            <a:spLocks noGrp="1"/>
          </p:cNvSpPr>
          <p:nvPr>
            <p:ph type="body" idx="1"/>
          </p:nvPr>
        </p:nvSpPr>
        <p:spPr>
          <a:xfrm>
            <a:off x="537319" y="746627"/>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b="1">
              <a:latin typeface="Arial"/>
              <a:ea typeface="Arial"/>
              <a:cs typeface="Arial"/>
              <a:sym typeface="Arial"/>
            </a:endParaRPr>
          </a:p>
          <a:p>
            <a:pPr marL="457200" lvl="0" indent="-381000" algn="l" rtl="0">
              <a:spcBef>
                <a:spcPts val="1600"/>
              </a:spcBef>
              <a:spcAft>
                <a:spcPts val="0"/>
              </a:spcAft>
              <a:buSzPts val="2400"/>
              <a:buFont typeface="Arial"/>
              <a:buChar char="●"/>
            </a:pPr>
            <a:r>
              <a:rPr lang="en" sz="2400" b="1">
                <a:latin typeface="Arial"/>
                <a:ea typeface="Arial"/>
                <a:cs typeface="Arial"/>
                <a:sym typeface="Arial"/>
              </a:rPr>
              <a:t>A record in which the 150 contains an unestablished subject heading</a:t>
            </a:r>
            <a:endParaRPr sz="2400" b="1">
              <a:latin typeface="Arial"/>
              <a:ea typeface="Arial"/>
              <a:cs typeface="Arial"/>
              <a:sym typeface="Arial"/>
            </a:endParaRPr>
          </a:p>
          <a:p>
            <a:pPr marL="457200" lvl="0" indent="-381000" algn="l" rtl="0">
              <a:spcBef>
                <a:spcPts val="0"/>
              </a:spcBef>
              <a:spcAft>
                <a:spcPts val="0"/>
              </a:spcAft>
              <a:buSzPts val="2400"/>
              <a:buFont typeface="Arial"/>
              <a:buChar char="●"/>
            </a:pPr>
            <a:r>
              <a:rPr lang="en" sz="2400" b="1">
                <a:latin typeface="Arial"/>
                <a:ea typeface="Arial"/>
                <a:cs typeface="Arial"/>
                <a:sym typeface="Arial"/>
              </a:rPr>
              <a:t>008/09 contains “b” = not an established heading</a:t>
            </a:r>
            <a:endParaRPr sz="2400" b="1">
              <a:latin typeface="Arial"/>
              <a:ea typeface="Arial"/>
              <a:cs typeface="Arial"/>
              <a:sym typeface="Arial"/>
            </a:endParaRPr>
          </a:p>
          <a:p>
            <a:pPr marL="457200" lvl="0" indent="-381000" algn="l" rtl="0">
              <a:spcBef>
                <a:spcPts val="0"/>
              </a:spcBef>
              <a:spcAft>
                <a:spcPts val="0"/>
              </a:spcAft>
              <a:buSzPts val="2400"/>
              <a:buFont typeface="Arial"/>
              <a:buChar char="●"/>
            </a:pPr>
            <a:r>
              <a:rPr lang="en" sz="2400" b="1">
                <a:latin typeface="Arial"/>
                <a:ea typeface="Arial"/>
                <a:cs typeface="Arial"/>
                <a:sym typeface="Arial"/>
              </a:rPr>
              <a:t>008/15 contains “b”= not subject heading</a:t>
            </a:r>
            <a:endParaRPr sz="2400" b="1">
              <a:latin typeface="Arial"/>
              <a:ea typeface="Arial"/>
              <a:cs typeface="Arial"/>
              <a:sym typeface="Arial"/>
            </a:endParaRPr>
          </a:p>
          <a:p>
            <a:pPr marL="457200" lvl="0" indent="-381000" algn="l" rtl="0">
              <a:spcBef>
                <a:spcPts val="0"/>
              </a:spcBef>
              <a:spcAft>
                <a:spcPts val="0"/>
              </a:spcAft>
              <a:buSzPts val="2400"/>
              <a:buFont typeface="Arial"/>
              <a:buChar char="●"/>
            </a:pPr>
            <a:r>
              <a:rPr lang="en" sz="2400" b="1">
                <a:latin typeface="Arial"/>
                <a:ea typeface="Arial"/>
                <a:cs typeface="Arial"/>
                <a:sym typeface="Arial"/>
              </a:rPr>
              <a:t>Contains a 260 Complex See From field which guides the user</a:t>
            </a:r>
            <a:endParaRPr sz="2400" b="1">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4"/>
          <p:cNvSpPr txBox="1">
            <a:spLocks noGrp="1"/>
          </p:cNvSpPr>
          <p:nvPr>
            <p:ph type="title"/>
          </p:nvPr>
        </p:nvSpPr>
        <p:spPr>
          <a:xfrm>
            <a:off x="145675" y="489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260 - Reference Field</a:t>
            </a:r>
            <a:endParaRPr>
              <a:latin typeface="Arial"/>
              <a:ea typeface="Arial"/>
              <a:cs typeface="Arial"/>
              <a:sym typeface="Arial"/>
            </a:endParaRPr>
          </a:p>
        </p:txBody>
      </p:sp>
      <p:sp>
        <p:nvSpPr>
          <p:cNvPr id="417" name="Google Shape;417;p54"/>
          <p:cNvSpPr txBox="1">
            <a:spLocks noGrp="1"/>
          </p:cNvSpPr>
          <p:nvPr>
            <p:ph type="body" idx="1"/>
          </p:nvPr>
        </p:nvSpPr>
        <p:spPr>
          <a:xfrm>
            <a:off x="145675" y="701650"/>
            <a:ext cx="8520600" cy="401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18" name="Google Shape;418;p54"/>
          <p:cNvSpPr txBox="1"/>
          <p:nvPr/>
        </p:nvSpPr>
        <p:spPr>
          <a:xfrm>
            <a:off x="414775" y="2856175"/>
            <a:ext cx="6826500" cy="79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a:solidFill>
                  <a:schemeClr val="dk2"/>
                </a:solidFill>
                <a:latin typeface="Open Sans"/>
                <a:ea typeface="Open Sans"/>
                <a:cs typeface="Open Sans"/>
                <a:sym typeface="Open Sans"/>
              </a:rPr>
              <a:t>|i   Explanatory note</a:t>
            </a:r>
            <a:endParaRPr>
              <a:latin typeface="Open Sans"/>
              <a:ea typeface="Open Sans"/>
              <a:cs typeface="Open Sans"/>
              <a:sym typeface="Open Sans"/>
            </a:endParaRPr>
          </a:p>
        </p:txBody>
      </p:sp>
      <p:pic>
        <p:nvPicPr>
          <p:cNvPr id="419" name="Google Shape;419;p54"/>
          <p:cNvPicPr preferRelativeResize="0"/>
          <p:nvPr/>
        </p:nvPicPr>
        <p:blipFill>
          <a:blip r:embed="rId3">
            <a:alphaModFix/>
          </a:blip>
          <a:stretch>
            <a:fillRect/>
          </a:stretch>
        </p:blipFill>
        <p:spPr>
          <a:xfrm>
            <a:off x="145675" y="756300"/>
            <a:ext cx="8686801" cy="3045300"/>
          </a:xfrm>
          <a:prstGeom prst="rect">
            <a:avLst/>
          </a:prstGeom>
          <a:noFill/>
          <a:ln>
            <a:noFill/>
          </a:ln>
        </p:spPr>
      </p:pic>
      <p:sp>
        <p:nvSpPr>
          <p:cNvPr id="420" name="Google Shape;420;p54"/>
          <p:cNvSpPr/>
          <p:nvPr/>
        </p:nvSpPr>
        <p:spPr>
          <a:xfrm>
            <a:off x="660975" y="1608113"/>
            <a:ext cx="1793700" cy="57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b=reference</a:t>
            </a:r>
            <a:endParaRPr/>
          </a:p>
        </p:txBody>
      </p:sp>
      <p:sp>
        <p:nvSpPr>
          <p:cNvPr id="421" name="Google Shape;421;p54"/>
          <p:cNvSpPr/>
          <p:nvPr/>
        </p:nvSpPr>
        <p:spPr>
          <a:xfrm>
            <a:off x="4826300" y="1150225"/>
            <a:ext cx="3266700" cy="796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b=not appropriate for use as a subject heading</a:t>
            </a:r>
            <a:endParaRPr/>
          </a:p>
        </p:txBody>
      </p:sp>
      <p:sp>
        <p:nvSpPr>
          <p:cNvPr id="422" name="Google Shape;422;p54"/>
          <p:cNvSpPr txBox="1"/>
          <p:nvPr/>
        </p:nvSpPr>
        <p:spPr>
          <a:xfrm>
            <a:off x="406975" y="3889300"/>
            <a:ext cx="6842100" cy="974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a:t>
            </a:r>
            <a:r>
              <a:rPr lang="en" sz="1800" b="1"/>
              <a:t>a = heading being referred to</a:t>
            </a: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 sz="1800" b="1"/>
              <a:t>|i = explanatory information</a:t>
            </a:r>
            <a:endParaRPr sz="1800" b="1"/>
          </a:p>
        </p:txBody>
      </p:sp>
      <p:graphicFrame>
        <p:nvGraphicFramePr>
          <p:cNvPr id="423" name="Google Shape;423;p54"/>
          <p:cNvGraphicFramePr/>
          <p:nvPr/>
        </p:nvGraphicFramePr>
        <p:xfrm>
          <a:off x="282675" y="3359275"/>
          <a:ext cx="8273850" cy="396210"/>
        </p:xfrm>
        <a:graphic>
          <a:graphicData uri="http://schemas.openxmlformats.org/drawingml/2006/table">
            <a:tbl>
              <a:tblPr>
                <a:noFill/>
                <a:tableStyleId>{1F3FE656-48F4-4B02-94B3-99F8293DC98F}</a:tableStyleId>
              </a:tblPr>
              <a:tblGrid>
                <a:gridCol w="8273850">
                  <a:extLst>
                    <a:ext uri="{9D8B030D-6E8A-4147-A177-3AD203B41FA5}">
                      <a16:colId xmlns:a16="http://schemas.microsoft.com/office/drawing/2014/main" val="20000"/>
                    </a:ext>
                  </a:extLst>
                </a:gridCol>
              </a:tblGrid>
              <a:tr h="308600">
                <a:tc>
                  <a:txBody>
                    <a:bodyPr/>
                    <a:lstStyle/>
                    <a:p>
                      <a:pPr marL="0" lvl="0" indent="0" algn="l" rtl="0">
                        <a:spcBef>
                          <a:spcPts val="0"/>
                        </a:spcBef>
                        <a:spcAft>
                          <a:spcPts val="0"/>
                        </a:spcAft>
                        <a:buNone/>
                      </a:pPr>
                      <a:endParaRPr/>
                    </a:p>
                  </a:txBody>
                  <a:tcPr marL="91425" marR="91425" marT="91425" marB="91425">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24" name="Google Shape;424;p54"/>
          <p:cNvGraphicFramePr/>
          <p:nvPr/>
        </p:nvGraphicFramePr>
        <p:xfrm>
          <a:off x="2738375" y="1739555"/>
          <a:ext cx="382850" cy="396210"/>
        </p:xfrm>
        <a:graphic>
          <a:graphicData uri="http://schemas.openxmlformats.org/drawingml/2006/table">
            <a:tbl>
              <a:tblPr>
                <a:noFill/>
                <a:tableStyleId>{1F3FE656-48F4-4B02-94B3-99F8293DC98F}</a:tableStyleId>
              </a:tblPr>
              <a:tblGrid>
                <a:gridCol w="382850">
                  <a:extLst>
                    <a:ext uri="{9D8B030D-6E8A-4147-A177-3AD203B41FA5}">
                      <a16:colId xmlns:a16="http://schemas.microsoft.com/office/drawing/2014/main" val="20000"/>
                    </a:ext>
                  </a:extLst>
                </a:gridCol>
              </a:tblGrid>
              <a:tr h="281250">
                <a:tc>
                  <a:txBody>
                    <a:bodyPr/>
                    <a:lstStyle/>
                    <a:p>
                      <a:pPr marL="0" lvl="0" indent="0" algn="l" rtl="0">
                        <a:spcBef>
                          <a:spcPts val="0"/>
                        </a:spcBef>
                        <a:spcAft>
                          <a:spcPts val="0"/>
                        </a:spcAft>
                        <a:buNone/>
                      </a:pPr>
                      <a:endParaRPr/>
                    </a:p>
                  </a:txBody>
                  <a:tcPr marL="91425" marR="91425" marT="91425" marB="91425">
                    <a:lnL w="19050" cap="flat" cmpd="sng">
                      <a:solidFill>
                        <a:srgbClr val="0000FF"/>
                      </a:solidFill>
                      <a:prstDash val="solid"/>
                      <a:round/>
                      <a:headEnd type="none" w="sm" len="sm"/>
                      <a:tailEnd type="none" w="sm" len="sm"/>
                    </a:lnL>
                    <a:lnR w="19050" cap="flat" cmpd="sng">
                      <a:solidFill>
                        <a:srgbClr val="0000FF"/>
                      </a:solidFill>
                      <a:prstDash val="solid"/>
                      <a:round/>
                      <a:headEnd type="none" w="sm" len="sm"/>
                      <a:tailEnd type="none" w="sm" len="sm"/>
                    </a:lnR>
                    <a:lnT w="19050" cap="flat" cmpd="sng">
                      <a:solidFill>
                        <a:srgbClr val="0000FF"/>
                      </a:solidFill>
                      <a:prstDash val="solid"/>
                      <a:round/>
                      <a:headEnd type="none" w="sm" len="sm"/>
                      <a:tailEnd type="none" w="sm" len="sm"/>
                    </a:lnT>
                    <a:lnB w="19050"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25" name="Google Shape;425;p54"/>
          <p:cNvGraphicFramePr/>
          <p:nvPr/>
        </p:nvGraphicFramePr>
        <p:xfrm>
          <a:off x="4443450" y="1378900"/>
          <a:ext cx="382850" cy="396210"/>
        </p:xfrm>
        <a:graphic>
          <a:graphicData uri="http://schemas.openxmlformats.org/drawingml/2006/table">
            <a:tbl>
              <a:tblPr>
                <a:noFill/>
                <a:tableStyleId>{1F3FE656-48F4-4B02-94B3-99F8293DC98F}</a:tableStyleId>
              </a:tblPr>
              <a:tblGrid>
                <a:gridCol w="382850">
                  <a:extLst>
                    <a:ext uri="{9D8B030D-6E8A-4147-A177-3AD203B41FA5}">
                      <a16:colId xmlns:a16="http://schemas.microsoft.com/office/drawing/2014/main" val="20000"/>
                    </a:ext>
                  </a:extLst>
                </a:gridCol>
              </a:tblGrid>
              <a:tr h="292175">
                <a:tc>
                  <a:txBody>
                    <a:bodyPr/>
                    <a:lstStyle/>
                    <a:p>
                      <a:pPr marL="0" lvl="0" indent="0" algn="l" rtl="0">
                        <a:spcBef>
                          <a:spcPts val="0"/>
                        </a:spcBef>
                        <a:spcAft>
                          <a:spcPts val="0"/>
                        </a:spcAft>
                        <a:buNone/>
                      </a:pPr>
                      <a:endParaRPr/>
                    </a:p>
                  </a:txBody>
                  <a:tcPr marL="91425" marR="91425" marT="91425" marB="91425">
                    <a:lnL w="19050" cap="flat" cmpd="sng">
                      <a:solidFill>
                        <a:srgbClr val="0000FF"/>
                      </a:solidFill>
                      <a:prstDash val="solid"/>
                      <a:round/>
                      <a:headEnd type="none" w="sm" len="sm"/>
                      <a:tailEnd type="none" w="sm" len="sm"/>
                    </a:lnL>
                    <a:lnR w="19050" cap="flat" cmpd="sng">
                      <a:solidFill>
                        <a:srgbClr val="0000FF"/>
                      </a:solidFill>
                      <a:prstDash val="solid"/>
                      <a:round/>
                      <a:headEnd type="none" w="sm" len="sm"/>
                      <a:tailEnd type="none" w="sm" len="sm"/>
                    </a:lnR>
                    <a:lnT w="19050" cap="flat" cmpd="sng">
                      <a:solidFill>
                        <a:srgbClr val="0000FF"/>
                      </a:solidFill>
                      <a:prstDash val="solid"/>
                      <a:round/>
                      <a:headEnd type="none" w="sm" len="sm"/>
                      <a:tailEnd type="none" w="sm" len="sm"/>
                    </a:lnT>
                    <a:lnB w="19050" cap="flat" cmpd="sng">
                      <a:solidFill>
                        <a:srgbClr val="0000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5"/>
          <p:cNvPicPr preferRelativeResize="0"/>
          <p:nvPr/>
        </p:nvPicPr>
        <p:blipFill>
          <a:blip r:embed="rId3">
            <a:alphaModFix/>
          </a:blip>
          <a:stretch>
            <a:fillRect/>
          </a:stretch>
        </p:blipFill>
        <p:spPr>
          <a:xfrm>
            <a:off x="1248150" y="2490075"/>
            <a:ext cx="6647688" cy="1316557"/>
          </a:xfrm>
          <a:prstGeom prst="rect">
            <a:avLst/>
          </a:prstGeom>
          <a:noFill/>
          <a:ln>
            <a:noFill/>
          </a:ln>
        </p:spPr>
      </p:pic>
      <p:pic>
        <p:nvPicPr>
          <p:cNvPr id="431" name="Google Shape;431;p55"/>
          <p:cNvPicPr preferRelativeResize="0"/>
          <p:nvPr/>
        </p:nvPicPr>
        <p:blipFill>
          <a:blip r:embed="rId4">
            <a:alphaModFix/>
          </a:blip>
          <a:stretch>
            <a:fillRect/>
          </a:stretch>
        </p:blipFill>
        <p:spPr>
          <a:xfrm>
            <a:off x="317575" y="1188500"/>
            <a:ext cx="8411446" cy="469775"/>
          </a:xfrm>
          <a:prstGeom prst="rect">
            <a:avLst/>
          </a:prstGeom>
          <a:noFill/>
          <a:ln>
            <a:noFill/>
          </a:ln>
        </p:spPr>
      </p:pic>
      <p:sp>
        <p:nvSpPr>
          <p:cNvPr id="432" name="Google Shape;432;p55"/>
          <p:cNvSpPr txBox="1"/>
          <p:nvPr/>
        </p:nvSpPr>
        <p:spPr>
          <a:xfrm>
            <a:off x="1631675" y="131400"/>
            <a:ext cx="6307800" cy="7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433" name="Google Shape;433;p55"/>
          <p:cNvSpPr txBox="1">
            <a:spLocks noGrp="1"/>
          </p:cNvSpPr>
          <p:nvPr>
            <p:ph type="title"/>
          </p:nvPr>
        </p:nvSpPr>
        <p:spPr>
          <a:xfrm>
            <a:off x="263000" y="1456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260 Reference Instruction used in a Bib Record</a:t>
            </a:r>
            <a:endParaRPr/>
          </a:p>
        </p:txBody>
      </p:sp>
      <p:sp>
        <p:nvSpPr>
          <p:cNvPr id="434" name="Google Shape;434;p55"/>
          <p:cNvSpPr txBox="1"/>
          <p:nvPr/>
        </p:nvSpPr>
        <p:spPr>
          <a:xfrm>
            <a:off x="317575" y="1406500"/>
            <a:ext cx="8607300" cy="372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435" name="Google Shape;435;p55"/>
          <p:cNvSpPr txBox="1"/>
          <p:nvPr/>
        </p:nvSpPr>
        <p:spPr>
          <a:xfrm>
            <a:off x="1248150" y="2874075"/>
            <a:ext cx="6592800" cy="372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6"/>
          <p:cNvSpPr txBox="1">
            <a:spLocks noGrp="1"/>
          </p:cNvSpPr>
          <p:nvPr>
            <p:ph type="title"/>
          </p:nvPr>
        </p:nvSpPr>
        <p:spPr>
          <a:xfrm>
            <a:off x="159300" y="1167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Arial"/>
                <a:ea typeface="Arial"/>
                <a:cs typeface="Arial"/>
                <a:sym typeface="Arial"/>
              </a:rPr>
              <a:t>Free Floating Subdivisions</a:t>
            </a:r>
            <a:endParaRPr>
              <a:latin typeface="Arial"/>
              <a:ea typeface="Arial"/>
              <a:cs typeface="Arial"/>
              <a:sym typeface="Arial"/>
            </a:endParaRPr>
          </a:p>
        </p:txBody>
      </p:sp>
      <p:sp>
        <p:nvSpPr>
          <p:cNvPr id="441" name="Google Shape;441;p56"/>
          <p:cNvSpPr txBox="1">
            <a:spLocks noGrp="1"/>
          </p:cNvSpPr>
          <p:nvPr>
            <p:ph type="body" idx="1"/>
          </p:nvPr>
        </p:nvSpPr>
        <p:spPr>
          <a:xfrm>
            <a:off x="311700" y="92040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0000"/>
                </a:solidFill>
                <a:latin typeface="Arial"/>
                <a:ea typeface="Arial"/>
                <a:cs typeface="Arial"/>
                <a:sym typeface="Arial"/>
              </a:rPr>
              <a:t>Free-floating</a:t>
            </a:r>
            <a:r>
              <a:rPr lang="en" sz="2400">
                <a:solidFill>
                  <a:srgbClr val="000000"/>
                </a:solidFill>
                <a:latin typeface="Arial"/>
                <a:ea typeface="Arial"/>
                <a:cs typeface="Arial"/>
                <a:sym typeface="Arial"/>
              </a:rPr>
              <a:t> subdivisions are form or topical subdivisions used under designated subjects without an authority record being created for each main heading/subdivision combination that might be needed.</a:t>
            </a:r>
            <a:endParaRPr sz="2400">
              <a:solidFill>
                <a:srgbClr val="000000"/>
              </a:solidFill>
              <a:latin typeface="Arial"/>
              <a:ea typeface="Arial"/>
              <a:cs typeface="Arial"/>
              <a:sym typeface="Arial"/>
            </a:endParaRPr>
          </a:p>
          <a:p>
            <a:pPr marL="0" lvl="0" indent="0" algn="l" rtl="0">
              <a:spcBef>
                <a:spcPts val="1600"/>
              </a:spcBef>
              <a:spcAft>
                <a:spcPts val="0"/>
              </a:spcAft>
              <a:buNone/>
            </a:pPr>
            <a:r>
              <a:rPr lang="en" sz="2400">
                <a:solidFill>
                  <a:srgbClr val="000000"/>
                </a:solidFill>
                <a:latin typeface="Arial"/>
                <a:ea typeface="Arial"/>
                <a:cs typeface="Arial"/>
                <a:sym typeface="Arial"/>
              </a:rPr>
              <a:t>Use with Caution - List is found in the Subject Headings Manual published by the Library of Congress</a:t>
            </a:r>
            <a:endParaRPr sz="2400">
              <a:solidFill>
                <a:srgbClr val="000000"/>
              </a:solidFill>
              <a:latin typeface="Arial"/>
              <a:ea typeface="Arial"/>
              <a:cs typeface="Arial"/>
              <a:sym typeface="Arial"/>
            </a:endParaRPr>
          </a:p>
          <a:p>
            <a:pPr marL="0" lvl="0" indent="0" algn="l" rtl="0">
              <a:spcBef>
                <a:spcPts val="1600"/>
              </a:spcBef>
              <a:spcAft>
                <a:spcPts val="1600"/>
              </a:spcAft>
              <a:buNone/>
            </a:pPr>
            <a:endParaRPr sz="2400">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57"/>
          <p:cNvPicPr preferRelativeResize="0"/>
          <p:nvPr/>
        </p:nvPicPr>
        <p:blipFill rotWithShape="1">
          <a:blip r:embed="rId3">
            <a:alphaModFix/>
          </a:blip>
          <a:srcRect l="5705" t="13346" r="21333" b="8283"/>
          <a:stretch/>
        </p:blipFill>
        <p:spPr>
          <a:xfrm>
            <a:off x="234975" y="0"/>
            <a:ext cx="8237424" cy="5009351"/>
          </a:xfrm>
          <a:prstGeom prst="rect">
            <a:avLst/>
          </a:prstGeom>
          <a:noFill/>
          <a:ln>
            <a:noFill/>
          </a:ln>
        </p:spPr>
      </p:pic>
      <p:sp>
        <p:nvSpPr>
          <p:cNvPr id="447" name="Google Shape;447;p57"/>
          <p:cNvSpPr txBox="1"/>
          <p:nvPr/>
        </p:nvSpPr>
        <p:spPr>
          <a:xfrm>
            <a:off x="1237450" y="1318900"/>
            <a:ext cx="2256000" cy="876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8"/>
          <p:cNvSpPr txBox="1">
            <a:spLocks noGrp="1"/>
          </p:cNvSpPr>
          <p:nvPr>
            <p:ph type="title"/>
          </p:nvPr>
        </p:nvSpPr>
        <p:spPr>
          <a:xfrm>
            <a:off x="82075" y="524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6XX Fields Notes</a:t>
            </a:r>
            <a:endParaRPr>
              <a:latin typeface="Arial"/>
              <a:ea typeface="Arial"/>
              <a:cs typeface="Arial"/>
              <a:sym typeface="Arial"/>
            </a:endParaRPr>
          </a:p>
          <a:p>
            <a:pPr marL="0" lvl="0" indent="0" algn="l" rtl="0">
              <a:spcBef>
                <a:spcPts val="0"/>
              </a:spcBef>
              <a:spcAft>
                <a:spcPts val="0"/>
              </a:spcAft>
              <a:buNone/>
            </a:pPr>
            <a:endParaRPr/>
          </a:p>
        </p:txBody>
      </p:sp>
      <p:sp>
        <p:nvSpPr>
          <p:cNvPr id="453" name="Google Shape;453;p58"/>
          <p:cNvSpPr txBox="1">
            <a:spLocks noGrp="1"/>
          </p:cNvSpPr>
          <p:nvPr>
            <p:ph type="body" idx="1"/>
          </p:nvPr>
        </p:nvSpPr>
        <p:spPr>
          <a:xfrm>
            <a:off x="82075" y="674250"/>
            <a:ext cx="8520600" cy="41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667 = General non public note</a:t>
            </a:r>
            <a:endParaRPr b="1">
              <a:latin typeface="Arial"/>
              <a:ea typeface="Arial"/>
              <a:cs typeface="Arial"/>
              <a:sym typeface="Arial"/>
            </a:endParaRPr>
          </a:p>
          <a:p>
            <a:pPr marL="0" lvl="0" indent="0" algn="l" rtl="0">
              <a:spcBef>
                <a:spcPts val="1600"/>
              </a:spcBef>
              <a:spcAft>
                <a:spcPts val="0"/>
              </a:spcAft>
              <a:buNone/>
            </a:pP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670 = Source note contains a citation for consulted source </a:t>
            </a:r>
            <a:endParaRPr b="1">
              <a:latin typeface="Arial"/>
              <a:ea typeface="Arial"/>
              <a:cs typeface="Arial"/>
              <a:sym typeface="Arial"/>
            </a:endParaRPr>
          </a:p>
          <a:p>
            <a:pPr marL="0" lvl="0" indent="0" algn="l" rtl="0">
              <a:spcBef>
                <a:spcPts val="1600"/>
              </a:spcBef>
              <a:spcAft>
                <a:spcPts val="0"/>
              </a:spcAft>
              <a:buNone/>
            </a:pP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680 = General information can be used in pubic display</a:t>
            </a:r>
            <a:endParaRPr b="1">
              <a:latin typeface="Arial"/>
              <a:ea typeface="Arial"/>
              <a:cs typeface="Arial"/>
              <a:sym typeface="Arial"/>
            </a:endParaRPr>
          </a:p>
          <a:p>
            <a:pPr marL="0" lvl="0" indent="0" algn="l" rtl="0">
              <a:spcBef>
                <a:spcPts val="1600"/>
              </a:spcBef>
              <a:spcAft>
                <a:spcPts val="0"/>
              </a:spcAft>
              <a:buNone/>
            </a:pP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681 = How 150 can be used  in a reference field of another authority record</a:t>
            </a:r>
            <a:endParaRPr b="1">
              <a:latin typeface="Arial"/>
              <a:ea typeface="Arial"/>
              <a:cs typeface="Arial"/>
              <a:sym typeface="Arial"/>
            </a:endParaRPr>
          </a:p>
          <a:p>
            <a:pPr marL="0" lvl="0" indent="0" algn="l" rtl="0">
              <a:spcBef>
                <a:spcPts val="1600"/>
              </a:spcBef>
              <a:spcAft>
                <a:spcPts val="0"/>
              </a:spcAft>
              <a:buNone/>
            </a:pPr>
            <a:endParaRPr b="1">
              <a:latin typeface="Arial"/>
              <a:ea typeface="Arial"/>
              <a:cs typeface="Arial"/>
              <a:sym typeface="Arial"/>
            </a:endParaRPr>
          </a:p>
          <a:p>
            <a:pPr marL="0" lvl="0" indent="0" algn="l" rtl="0">
              <a:spcBef>
                <a:spcPts val="1600"/>
              </a:spcBef>
              <a:spcAft>
                <a:spcPts val="1600"/>
              </a:spcAft>
              <a:buNone/>
            </a:pPr>
            <a:endParaRPr/>
          </a:p>
        </p:txBody>
      </p:sp>
      <p:pic>
        <p:nvPicPr>
          <p:cNvPr id="454" name="Google Shape;454;p58"/>
          <p:cNvPicPr preferRelativeResize="0"/>
          <p:nvPr/>
        </p:nvPicPr>
        <p:blipFill>
          <a:blip r:embed="rId3">
            <a:alphaModFix/>
          </a:blip>
          <a:stretch>
            <a:fillRect/>
          </a:stretch>
        </p:blipFill>
        <p:spPr>
          <a:xfrm>
            <a:off x="84700" y="3169325"/>
            <a:ext cx="8515350" cy="514350"/>
          </a:xfrm>
          <a:prstGeom prst="rect">
            <a:avLst/>
          </a:prstGeom>
          <a:noFill/>
          <a:ln>
            <a:noFill/>
          </a:ln>
        </p:spPr>
      </p:pic>
      <p:pic>
        <p:nvPicPr>
          <p:cNvPr id="455" name="Google Shape;455;p58"/>
          <p:cNvPicPr preferRelativeResize="0"/>
          <p:nvPr/>
        </p:nvPicPr>
        <p:blipFill>
          <a:blip r:embed="rId4">
            <a:alphaModFix/>
          </a:blip>
          <a:stretch>
            <a:fillRect/>
          </a:stretch>
        </p:blipFill>
        <p:spPr>
          <a:xfrm>
            <a:off x="84700" y="4281250"/>
            <a:ext cx="3295650" cy="304800"/>
          </a:xfrm>
          <a:prstGeom prst="rect">
            <a:avLst/>
          </a:prstGeom>
          <a:noFill/>
          <a:ln>
            <a:noFill/>
          </a:ln>
        </p:spPr>
      </p:pic>
      <p:pic>
        <p:nvPicPr>
          <p:cNvPr id="456" name="Google Shape;456;p58"/>
          <p:cNvPicPr preferRelativeResize="0"/>
          <p:nvPr/>
        </p:nvPicPr>
        <p:blipFill>
          <a:blip r:embed="rId5">
            <a:alphaModFix/>
          </a:blip>
          <a:stretch>
            <a:fillRect/>
          </a:stretch>
        </p:blipFill>
        <p:spPr>
          <a:xfrm>
            <a:off x="82075" y="2200263"/>
            <a:ext cx="5295900" cy="371475"/>
          </a:xfrm>
          <a:prstGeom prst="rect">
            <a:avLst/>
          </a:prstGeom>
          <a:noFill/>
          <a:ln>
            <a:noFill/>
          </a:ln>
        </p:spPr>
      </p:pic>
      <p:pic>
        <p:nvPicPr>
          <p:cNvPr id="457" name="Google Shape;457;p58"/>
          <p:cNvPicPr preferRelativeResize="0"/>
          <p:nvPr/>
        </p:nvPicPr>
        <p:blipFill>
          <a:blip r:embed="rId6">
            <a:alphaModFix/>
          </a:blip>
          <a:stretch>
            <a:fillRect/>
          </a:stretch>
        </p:blipFill>
        <p:spPr>
          <a:xfrm>
            <a:off x="82063" y="1110550"/>
            <a:ext cx="4772025" cy="3619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9"/>
          <p:cNvSpPr txBox="1">
            <a:spLocks noGrp="1"/>
          </p:cNvSpPr>
          <p:nvPr>
            <p:ph type="title"/>
          </p:nvPr>
        </p:nvSpPr>
        <p:spPr>
          <a:xfrm>
            <a:off x="0" y="1334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7XX   Heading Linking Entry fields</a:t>
            </a:r>
            <a:endParaRPr>
              <a:latin typeface="Arial"/>
              <a:ea typeface="Arial"/>
              <a:cs typeface="Arial"/>
              <a:sym typeface="Arial"/>
            </a:endParaRPr>
          </a:p>
        </p:txBody>
      </p:sp>
      <p:sp>
        <p:nvSpPr>
          <p:cNvPr id="463" name="Google Shape;463;p59"/>
          <p:cNvSpPr txBox="1">
            <a:spLocks noGrp="1"/>
          </p:cNvSpPr>
          <p:nvPr>
            <p:ph type="body" idx="1"/>
          </p:nvPr>
        </p:nvSpPr>
        <p:spPr>
          <a:xfrm>
            <a:off x="311700" y="840825"/>
            <a:ext cx="8520600" cy="37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Arial"/>
                <a:ea typeface="Arial"/>
                <a:cs typeface="Arial"/>
                <a:sym typeface="Arial"/>
              </a:rPr>
              <a:t>Provide a machine link within a system between  headings</a:t>
            </a:r>
            <a:endParaRPr sz="2000" b="1">
              <a:latin typeface="Arial"/>
              <a:ea typeface="Arial"/>
              <a:cs typeface="Arial"/>
              <a:sym typeface="Arial"/>
            </a:endParaRPr>
          </a:p>
          <a:p>
            <a:pPr marL="0" lvl="0" indent="0" algn="l" rtl="0">
              <a:spcBef>
                <a:spcPts val="1600"/>
              </a:spcBef>
              <a:spcAft>
                <a:spcPts val="1600"/>
              </a:spcAft>
              <a:buNone/>
            </a:pPr>
            <a:r>
              <a:rPr lang="en" sz="2000" b="1">
                <a:latin typeface="Arial"/>
                <a:ea typeface="Arial"/>
                <a:cs typeface="Arial"/>
                <a:sym typeface="Arial"/>
              </a:rPr>
              <a:t>e.g. 781 Subdivision Linking Entry - Geographic Subdivisio</a:t>
            </a:r>
            <a:r>
              <a:rPr lang="en" sz="2400" b="1">
                <a:latin typeface="Arial"/>
                <a:ea typeface="Arial"/>
                <a:cs typeface="Arial"/>
                <a:sym typeface="Arial"/>
              </a:rPr>
              <a:t>n</a:t>
            </a:r>
            <a:r>
              <a:rPr lang="en" sz="2400"/>
              <a:t>  </a:t>
            </a:r>
            <a:endParaRPr sz="2400"/>
          </a:p>
        </p:txBody>
      </p:sp>
      <p:pic>
        <p:nvPicPr>
          <p:cNvPr id="464" name="Google Shape;464;p59"/>
          <p:cNvPicPr preferRelativeResize="0"/>
          <p:nvPr/>
        </p:nvPicPr>
        <p:blipFill>
          <a:blip r:embed="rId3">
            <a:alphaModFix/>
          </a:blip>
          <a:stretch>
            <a:fillRect/>
          </a:stretch>
        </p:blipFill>
        <p:spPr>
          <a:xfrm>
            <a:off x="513075" y="2059675"/>
            <a:ext cx="2449002" cy="512064"/>
          </a:xfrm>
          <a:prstGeom prst="rect">
            <a:avLst/>
          </a:prstGeom>
          <a:noFill/>
          <a:ln>
            <a:noFill/>
          </a:ln>
        </p:spPr>
      </p:pic>
      <p:pic>
        <p:nvPicPr>
          <p:cNvPr id="465" name="Google Shape;465;p59"/>
          <p:cNvPicPr preferRelativeResize="0"/>
          <p:nvPr/>
        </p:nvPicPr>
        <p:blipFill>
          <a:blip r:embed="rId4">
            <a:alphaModFix/>
          </a:blip>
          <a:stretch>
            <a:fillRect/>
          </a:stretch>
        </p:blipFill>
        <p:spPr>
          <a:xfrm>
            <a:off x="513075" y="2682750"/>
            <a:ext cx="3118104" cy="715939"/>
          </a:xfrm>
          <a:prstGeom prst="rect">
            <a:avLst/>
          </a:prstGeom>
          <a:noFill/>
          <a:ln>
            <a:noFill/>
          </a:ln>
        </p:spPr>
      </p:pic>
      <p:pic>
        <p:nvPicPr>
          <p:cNvPr id="466" name="Google Shape;466;p59"/>
          <p:cNvPicPr preferRelativeResize="0"/>
          <p:nvPr/>
        </p:nvPicPr>
        <p:blipFill>
          <a:blip r:embed="rId5">
            <a:alphaModFix/>
          </a:blip>
          <a:stretch>
            <a:fillRect/>
          </a:stretch>
        </p:blipFill>
        <p:spPr>
          <a:xfrm>
            <a:off x="513075" y="3858850"/>
            <a:ext cx="4389120" cy="494943"/>
          </a:xfrm>
          <a:prstGeom prst="rect">
            <a:avLst/>
          </a:prstGeom>
          <a:noFill/>
          <a:ln>
            <a:noFill/>
          </a:ln>
        </p:spPr>
      </p:pic>
      <p:sp>
        <p:nvSpPr>
          <p:cNvPr id="467" name="Google Shape;467;p59"/>
          <p:cNvSpPr txBox="1"/>
          <p:nvPr/>
        </p:nvSpPr>
        <p:spPr>
          <a:xfrm>
            <a:off x="470450" y="2022900"/>
            <a:ext cx="6006000" cy="1375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                                                                                </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                                                                         </a:t>
            </a:r>
            <a:r>
              <a:rPr lang="en" sz="2000" b="1">
                <a:latin typeface="Open Sans"/>
                <a:ea typeface="Open Sans"/>
                <a:cs typeface="Open Sans"/>
                <a:sym typeface="Open Sans"/>
              </a:rPr>
              <a:t>Authority Record</a:t>
            </a:r>
            <a:endParaRPr sz="2000" b="1">
              <a:latin typeface="Open Sans"/>
              <a:ea typeface="Open Sans"/>
              <a:cs typeface="Open Sans"/>
              <a:sym typeface="Open Sans"/>
            </a:endParaRPr>
          </a:p>
        </p:txBody>
      </p:sp>
      <p:sp>
        <p:nvSpPr>
          <p:cNvPr id="468" name="Google Shape;468;p59"/>
          <p:cNvSpPr txBox="1"/>
          <p:nvPr/>
        </p:nvSpPr>
        <p:spPr>
          <a:xfrm>
            <a:off x="389550" y="3790600"/>
            <a:ext cx="8060100" cy="707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                                                                                                      </a:t>
            </a:r>
            <a:r>
              <a:rPr lang="en" sz="2000" b="1">
                <a:latin typeface="Open Sans"/>
                <a:ea typeface="Open Sans"/>
                <a:cs typeface="Open Sans"/>
                <a:sym typeface="Open Sans"/>
              </a:rPr>
              <a:t>Bibliographic Record</a:t>
            </a:r>
            <a:endParaRPr sz="2000" b="1">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0"/>
          <p:cNvSpPr txBox="1">
            <a:spLocks noGrp="1"/>
          </p:cNvSpPr>
          <p:nvPr>
            <p:ph type="title"/>
          </p:nvPr>
        </p:nvSpPr>
        <p:spPr>
          <a:xfrm>
            <a:off x="136475"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100, 111, 110, 151</a:t>
            </a:r>
            <a:endParaRPr>
              <a:latin typeface="Arial"/>
              <a:ea typeface="Arial"/>
              <a:cs typeface="Arial"/>
              <a:sym typeface="Arial"/>
            </a:endParaRPr>
          </a:p>
        </p:txBody>
      </p:sp>
      <p:sp>
        <p:nvSpPr>
          <p:cNvPr id="474" name="Google Shape;474;p60"/>
          <p:cNvSpPr txBox="1">
            <a:spLocks noGrp="1"/>
          </p:cNvSpPr>
          <p:nvPr>
            <p:ph type="body" idx="1"/>
          </p:nvPr>
        </p:nvSpPr>
        <p:spPr>
          <a:xfrm>
            <a:off x="256950" y="78450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95D46"/>
                </a:solidFill>
                <a:latin typeface="Arial"/>
                <a:ea typeface="Arial"/>
                <a:cs typeface="Arial"/>
                <a:sym typeface="Arial"/>
              </a:rPr>
              <a:t>008/15</a:t>
            </a:r>
            <a:endParaRPr sz="2400" b="1">
              <a:solidFill>
                <a:srgbClr val="695D46"/>
              </a:solidFill>
              <a:latin typeface="Arial"/>
              <a:ea typeface="Arial"/>
              <a:cs typeface="Arial"/>
              <a:sym typeface="Arial"/>
            </a:endParaRPr>
          </a:p>
          <a:p>
            <a:pPr marL="0" lvl="0" indent="0" algn="l" rtl="0">
              <a:spcBef>
                <a:spcPts val="0"/>
              </a:spcBef>
              <a:spcAft>
                <a:spcPts val="0"/>
              </a:spcAft>
              <a:buNone/>
            </a:pPr>
            <a:endParaRPr sz="1400" b="1">
              <a:solidFill>
                <a:srgbClr val="695D46"/>
              </a:solidFill>
              <a:latin typeface="Arial"/>
              <a:ea typeface="Arial"/>
              <a:cs typeface="Arial"/>
              <a:sym typeface="Arial"/>
            </a:endParaRPr>
          </a:p>
          <a:p>
            <a:pPr marL="0" lvl="0" indent="0" algn="l" rtl="0">
              <a:spcBef>
                <a:spcPts val="0"/>
              </a:spcBef>
              <a:spcAft>
                <a:spcPts val="1600"/>
              </a:spcAft>
              <a:buNone/>
            </a:pPr>
            <a:endParaRPr/>
          </a:p>
        </p:txBody>
      </p:sp>
      <p:pic>
        <p:nvPicPr>
          <p:cNvPr id="475" name="Google Shape;475;p60"/>
          <p:cNvPicPr preferRelativeResize="0"/>
          <p:nvPr/>
        </p:nvPicPr>
        <p:blipFill>
          <a:blip r:embed="rId3">
            <a:alphaModFix/>
          </a:blip>
          <a:stretch>
            <a:fillRect/>
          </a:stretch>
        </p:blipFill>
        <p:spPr>
          <a:xfrm>
            <a:off x="1752150" y="921725"/>
            <a:ext cx="6769300" cy="3787150"/>
          </a:xfrm>
          <a:prstGeom prst="rect">
            <a:avLst/>
          </a:prstGeom>
          <a:noFill/>
          <a:ln>
            <a:noFill/>
          </a:ln>
        </p:spPr>
      </p:pic>
      <p:graphicFrame>
        <p:nvGraphicFramePr>
          <p:cNvPr id="476" name="Google Shape;476;p60"/>
          <p:cNvGraphicFramePr/>
          <p:nvPr/>
        </p:nvGraphicFramePr>
        <p:xfrm>
          <a:off x="5174075" y="1565400"/>
          <a:ext cx="1462400" cy="791675"/>
        </p:xfrm>
        <a:graphic>
          <a:graphicData uri="http://schemas.openxmlformats.org/drawingml/2006/table">
            <a:tbl>
              <a:tblPr>
                <a:noFill/>
                <a:tableStyleId>{1F3FE656-48F4-4B02-94B3-99F8293DC98F}</a:tableStyleId>
              </a:tblPr>
              <a:tblGrid>
                <a:gridCol w="1462400">
                  <a:extLst>
                    <a:ext uri="{9D8B030D-6E8A-4147-A177-3AD203B41FA5}">
                      <a16:colId xmlns:a16="http://schemas.microsoft.com/office/drawing/2014/main" val="20000"/>
                    </a:ext>
                  </a:extLst>
                </a:gridCol>
              </a:tblGrid>
              <a:tr h="791675">
                <a:tc>
                  <a:txBody>
                    <a:bodyPr/>
                    <a:lstStyle/>
                    <a:p>
                      <a:pPr marL="0" lvl="0" indent="0" algn="l" rtl="0">
                        <a:spcBef>
                          <a:spcPts val="0"/>
                        </a:spcBef>
                        <a:spcAft>
                          <a:spcPts val="0"/>
                        </a:spcAft>
                        <a:buNone/>
                      </a:pPr>
                      <a:endParaRPr/>
                    </a:p>
                  </a:txBody>
                  <a:tcPr marL="91425" marR="91425" marT="91425" marB="91425">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1"/>
          <p:cNvSpPr txBox="1">
            <a:spLocks noGrp="1"/>
          </p:cNvSpPr>
          <p:nvPr>
            <p:ph type="title"/>
          </p:nvPr>
        </p:nvSpPr>
        <p:spPr>
          <a:xfrm>
            <a:off x="2542160" y="4569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6C00"/>
                </a:solidFill>
              </a:rPr>
              <a:t>LC Name Headings</a:t>
            </a:r>
            <a:endParaRPr/>
          </a:p>
        </p:txBody>
      </p:sp>
      <p:sp>
        <p:nvSpPr>
          <p:cNvPr id="482" name="Google Shape;482;p61"/>
          <p:cNvSpPr txBox="1">
            <a:spLocks noGrp="1"/>
          </p:cNvSpPr>
          <p:nvPr>
            <p:ph type="body" idx="1"/>
          </p:nvPr>
        </p:nvSpPr>
        <p:spPr>
          <a:xfrm>
            <a:off x="311700" y="1758450"/>
            <a:ext cx="8520600" cy="2762100"/>
          </a:xfrm>
          <a:prstGeom prst="rect">
            <a:avLst/>
          </a:prstGeom>
          <a:solidFill>
            <a:schemeClr val="accent3"/>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136500" y="703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OCLC  Authority Record</a:t>
            </a:r>
            <a:endParaRPr>
              <a:latin typeface="Arial"/>
              <a:ea typeface="Arial"/>
              <a:cs typeface="Arial"/>
              <a:sym typeface="Arial"/>
            </a:endParaRPr>
          </a:p>
        </p:txBody>
      </p:sp>
      <p:sp>
        <p:nvSpPr>
          <p:cNvPr id="96" name="Google Shape;96;p17"/>
          <p:cNvSpPr txBox="1">
            <a:spLocks noGrp="1"/>
          </p:cNvSpPr>
          <p:nvPr>
            <p:ph type="body" idx="1"/>
          </p:nvPr>
        </p:nvSpPr>
        <p:spPr>
          <a:xfrm>
            <a:off x="311700" y="92040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7" name="Google Shape;97;p17"/>
          <p:cNvPicPr preferRelativeResize="0"/>
          <p:nvPr/>
        </p:nvPicPr>
        <p:blipFill>
          <a:blip r:embed="rId3">
            <a:alphaModFix/>
          </a:blip>
          <a:stretch>
            <a:fillRect/>
          </a:stretch>
        </p:blipFill>
        <p:spPr>
          <a:xfrm>
            <a:off x="216375" y="871363"/>
            <a:ext cx="8406451" cy="3400775"/>
          </a:xfrm>
          <a:prstGeom prst="rect">
            <a:avLst/>
          </a:prstGeom>
          <a:noFill/>
          <a:ln>
            <a:noFill/>
          </a:ln>
        </p:spPr>
      </p:pic>
      <p:sp>
        <p:nvSpPr>
          <p:cNvPr id="98" name="Google Shape;98;p17"/>
          <p:cNvSpPr/>
          <p:nvPr/>
        </p:nvSpPr>
        <p:spPr>
          <a:xfrm>
            <a:off x="3687350" y="2160750"/>
            <a:ext cx="3053100" cy="5637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Leader and Fixed Field</a:t>
            </a:r>
            <a:endParaRPr/>
          </a:p>
        </p:txBody>
      </p:sp>
      <p:sp>
        <p:nvSpPr>
          <p:cNvPr id="99" name="Google Shape;99;p17"/>
          <p:cNvSpPr txBox="1"/>
          <p:nvPr/>
        </p:nvSpPr>
        <p:spPr>
          <a:xfrm>
            <a:off x="2737725" y="2160750"/>
            <a:ext cx="427200" cy="154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2"/>
          <p:cNvSpPr txBox="1">
            <a:spLocks noGrp="1"/>
          </p:cNvSpPr>
          <p:nvPr>
            <p:ph type="title"/>
          </p:nvPr>
        </p:nvSpPr>
        <p:spPr>
          <a:xfrm>
            <a:off x="311700" y="1410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6C00"/>
                </a:solidFill>
                <a:latin typeface="Arial"/>
                <a:ea typeface="Arial"/>
                <a:cs typeface="Arial"/>
                <a:sym typeface="Arial"/>
              </a:rPr>
              <a:t>Library of Congress Name Headings</a:t>
            </a:r>
            <a:endParaRPr>
              <a:latin typeface="Arial"/>
              <a:ea typeface="Arial"/>
              <a:cs typeface="Arial"/>
              <a:sym typeface="Arial"/>
            </a:endParaRPr>
          </a:p>
        </p:txBody>
      </p:sp>
      <p:sp>
        <p:nvSpPr>
          <p:cNvPr id="488" name="Google Shape;488;p62"/>
          <p:cNvSpPr txBox="1">
            <a:spLocks noGrp="1"/>
          </p:cNvSpPr>
          <p:nvPr>
            <p:ph type="body" idx="1"/>
          </p:nvPr>
        </p:nvSpPr>
        <p:spPr>
          <a:xfrm>
            <a:off x="311700" y="1110850"/>
            <a:ext cx="8520600" cy="3623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695D46"/>
              </a:buClr>
              <a:buSzPts val="2000"/>
              <a:buFont typeface="Arial"/>
              <a:buChar char="●"/>
            </a:pPr>
            <a:r>
              <a:rPr lang="en" sz="2000" b="1">
                <a:latin typeface="Arial"/>
                <a:ea typeface="Arial"/>
                <a:cs typeface="Arial"/>
                <a:sym typeface="Arial"/>
              </a:rPr>
              <a:t>LC Name Authority File (NAF)</a:t>
            </a: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457200" lvl="0" indent="-355600" algn="l" rtl="0">
              <a:spcBef>
                <a:spcPts val="0"/>
              </a:spcBef>
              <a:spcAft>
                <a:spcPts val="0"/>
              </a:spcAft>
              <a:buSzPts val="2000"/>
              <a:buFont typeface="Arial"/>
              <a:buChar char="●"/>
            </a:pPr>
            <a:r>
              <a:rPr lang="en" sz="2000" b="1">
                <a:latin typeface="Arial"/>
                <a:ea typeface="Arial"/>
                <a:cs typeface="Arial"/>
                <a:sym typeface="Arial"/>
              </a:rPr>
              <a:t>Contains Name Authority Records (NAR)</a:t>
            </a: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457200" lvl="0" indent="-355600" algn="l" rtl="0">
              <a:spcBef>
                <a:spcPts val="0"/>
              </a:spcBef>
              <a:spcAft>
                <a:spcPts val="0"/>
              </a:spcAft>
              <a:buSzPts val="2000"/>
              <a:buFont typeface="Arial"/>
              <a:buChar char="●"/>
            </a:pPr>
            <a:r>
              <a:rPr lang="en" sz="2000" b="1">
                <a:latin typeface="Arial"/>
                <a:ea typeface="Arial"/>
                <a:cs typeface="Arial"/>
                <a:sym typeface="Arial"/>
              </a:rPr>
              <a:t>NAR for person, corporate body, meeting or geographic name headings used as a 1XX, 6XX or 7XX in a Bibliographic Record</a:t>
            </a:r>
            <a:endParaRPr sz="2000" b="1">
              <a:latin typeface="Arial"/>
              <a:ea typeface="Arial"/>
              <a:cs typeface="Arial"/>
              <a:sym typeface="Arial"/>
            </a:endParaRPr>
          </a:p>
          <a:p>
            <a:pPr marL="0" lvl="0" indent="0" algn="l" rtl="0">
              <a:spcBef>
                <a:spcPts val="0"/>
              </a:spcBef>
              <a:spcAft>
                <a:spcPts val="0"/>
              </a:spcAft>
              <a:buNone/>
            </a:pPr>
            <a:endParaRPr sz="2000" b="1">
              <a:latin typeface="Arial"/>
              <a:ea typeface="Arial"/>
              <a:cs typeface="Arial"/>
              <a:sym typeface="Arial"/>
            </a:endParaRPr>
          </a:p>
          <a:p>
            <a:pPr marL="457200" lvl="0" indent="-355600" algn="l" rtl="0">
              <a:spcBef>
                <a:spcPts val="0"/>
              </a:spcBef>
              <a:spcAft>
                <a:spcPts val="0"/>
              </a:spcAft>
              <a:buSzPts val="2000"/>
              <a:buFont typeface="Arial"/>
              <a:buChar char="●"/>
            </a:pPr>
            <a:r>
              <a:rPr lang="en" sz="2000" b="1">
                <a:latin typeface="Arial"/>
                <a:ea typeface="Arial"/>
                <a:cs typeface="Arial"/>
                <a:sym typeface="Arial"/>
              </a:rPr>
              <a:t>Created by NACO</a:t>
            </a:r>
            <a:endParaRPr sz="2000" b="1">
              <a:latin typeface="Arial"/>
              <a:ea typeface="Arial"/>
              <a:cs typeface="Arial"/>
              <a:sym typeface="Arial"/>
            </a:endParaRPr>
          </a:p>
          <a:p>
            <a:pPr marL="914400" lvl="1" indent="-342900" algn="l" rtl="0">
              <a:spcBef>
                <a:spcPts val="0"/>
              </a:spcBef>
              <a:spcAft>
                <a:spcPts val="0"/>
              </a:spcAft>
              <a:buClr>
                <a:srgbClr val="FF0000"/>
              </a:buClr>
              <a:buSzPts val="1800"/>
              <a:buFont typeface="Arial"/>
              <a:buChar char="○"/>
            </a:pPr>
            <a:r>
              <a:rPr lang="en" sz="1800" b="1">
                <a:solidFill>
                  <a:srgbClr val="FF0000"/>
                </a:solidFill>
                <a:latin typeface="Arial"/>
                <a:ea typeface="Arial"/>
                <a:cs typeface="Arial"/>
                <a:sym typeface="Arial"/>
              </a:rPr>
              <a:t>https://www.loc.gov/aba/pcc/naco</a:t>
            </a:r>
            <a:endParaRPr sz="1800" b="1">
              <a:solidFill>
                <a:srgbClr val="FF0000"/>
              </a:solidFill>
              <a:latin typeface="Arial"/>
              <a:ea typeface="Arial"/>
              <a:cs typeface="Arial"/>
              <a:sym typeface="Arial"/>
            </a:endParaRPr>
          </a:p>
          <a:p>
            <a:pPr marL="457200" lvl="0" indent="0" algn="l" rtl="0">
              <a:lnSpc>
                <a:spcPct val="115000"/>
              </a:lnSpc>
              <a:spcBef>
                <a:spcPts val="0"/>
              </a:spcBef>
              <a:spcAft>
                <a:spcPts val="0"/>
              </a:spcAft>
              <a:buNone/>
            </a:pPr>
            <a:endParaRPr sz="2000">
              <a:solidFill>
                <a:srgbClr val="695D4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3"/>
          <p:cNvSpPr txBox="1">
            <a:spLocks noGrp="1"/>
          </p:cNvSpPr>
          <p:nvPr>
            <p:ph type="title" idx="4294967295"/>
          </p:nvPr>
        </p:nvSpPr>
        <p:spPr>
          <a:xfrm>
            <a:off x="311700" y="1196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008 - Name Heading Authority Records</a:t>
            </a:r>
            <a:endParaRPr sz="3000">
              <a:latin typeface="Arial"/>
              <a:ea typeface="Arial"/>
              <a:cs typeface="Arial"/>
              <a:sym typeface="Arial"/>
            </a:endParaRPr>
          </a:p>
        </p:txBody>
      </p:sp>
      <p:graphicFrame>
        <p:nvGraphicFramePr>
          <p:cNvPr id="494" name="Google Shape;494;p63"/>
          <p:cNvGraphicFramePr/>
          <p:nvPr/>
        </p:nvGraphicFramePr>
        <p:xfrm>
          <a:off x="337688" y="830130"/>
          <a:ext cx="8615900" cy="3911250"/>
        </p:xfrm>
        <a:graphic>
          <a:graphicData uri="http://schemas.openxmlformats.org/drawingml/2006/table">
            <a:tbl>
              <a:tblPr>
                <a:noFill/>
                <a:tableStyleId>{1F3FE656-48F4-4B02-94B3-99F8293DC98F}</a:tableStyleId>
              </a:tblPr>
              <a:tblGrid>
                <a:gridCol w="4293875">
                  <a:extLst>
                    <a:ext uri="{9D8B030D-6E8A-4147-A177-3AD203B41FA5}">
                      <a16:colId xmlns:a16="http://schemas.microsoft.com/office/drawing/2014/main" val="20000"/>
                    </a:ext>
                  </a:extLst>
                </a:gridCol>
                <a:gridCol w="4322025">
                  <a:extLst>
                    <a:ext uri="{9D8B030D-6E8A-4147-A177-3AD203B41FA5}">
                      <a16:colId xmlns:a16="http://schemas.microsoft.com/office/drawing/2014/main" val="20001"/>
                    </a:ext>
                  </a:extLst>
                </a:gridCol>
              </a:tblGrid>
              <a:tr h="644950">
                <a:tc>
                  <a:txBody>
                    <a:bodyPr/>
                    <a:lstStyle/>
                    <a:p>
                      <a:pPr marL="0" lvl="0" indent="0" algn="l" rtl="0">
                        <a:spcBef>
                          <a:spcPts val="0"/>
                        </a:spcBef>
                        <a:spcAft>
                          <a:spcPts val="0"/>
                        </a:spcAft>
                        <a:buNone/>
                      </a:pPr>
                      <a:r>
                        <a:rPr lang="en" sz="1800" b="1"/>
                        <a:t>Character Position</a:t>
                      </a:r>
                      <a:endParaRPr sz="1800" b="1"/>
                    </a:p>
                  </a:txBody>
                  <a:tcPr marL="91425" marR="91425" marT="91425" marB="91425"/>
                </a:tc>
                <a:tc>
                  <a:txBody>
                    <a:bodyPr/>
                    <a:lstStyle/>
                    <a:p>
                      <a:pPr marL="0" lvl="0" indent="0" algn="l" rtl="0">
                        <a:spcBef>
                          <a:spcPts val="0"/>
                        </a:spcBef>
                        <a:spcAft>
                          <a:spcPts val="0"/>
                        </a:spcAft>
                        <a:buNone/>
                      </a:pPr>
                      <a:r>
                        <a:rPr lang="en" sz="1800" b="1"/>
                        <a:t>Value</a:t>
                      </a:r>
                      <a:endParaRPr sz="1800" b="1"/>
                    </a:p>
                  </a:txBody>
                  <a:tcPr marL="91425" marR="91425" marT="91425" marB="91425"/>
                </a:tc>
                <a:extLst>
                  <a:ext uri="{0D108BD9-81ED-4DB2-BD59-A6C34878D82A}">
                    <a16:rowId xmlns:a16="http://schemas.microsoft.com/office/drawing/2014/main" val="10000"/>
                  </a:ext>
                </a:extLst>
              </a:tr>
              <a:tr h="911200">
                <a:tc>
                  <a:txBody>
                    <a:bodyPr/>
                    <a:lstStyle/>
                    <a:p>
                      <a:pPr marL="0" lvl="0" indent="0" algn="l" rtl="0">
                        <a:spcBef>
                          <a:spcPts val="0"/>
                        </a:spcBef>
                        <a:spcAft>
                          <a:spcPts val="0"/>
                        </a:spcAft>
                        <a:buNone/>
                      </a:pPr>
                      <a:r>
                        <a:rPr lang="en" sz="1800" b="1"/>
                        <a:t>09</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t>Kind of record - Established Heading (a) or Reference (b) </a:t>
                      </a:r>
                      <a:endParaRPr sz="1800" b="1">
                        <a:solidFill>
                          <a:schemeClr val="dk2"/>
                        </a:solidFill>
                      </a:endParaRPr>
                    </a:p>
                  </a:txBody>
                  <a:tcPr marL="91425" marR="91425" marT="91425" marB="91425"/>
                </a:tc>
                <a:extLst>
                  <a:ext uri="{0D108BD9-81ED-4DB2-BD59-A6C34878D82A}">
                    <a16:rowId xmlns:a16="http://schemas.microsoft.com/office/drawing/2014/main" val="10001"/>
                  </a:ext>
                </a:extLst>
              </a:tr>
              <a:tr h="911200">
                <a:tc>
                  <a:txBody>
                    <a:bodyPr/>
                    <a:lstStyle/>
                    <a:p>
                      <a:pPr marL="0" lvl="0" indent="0" algn="l" rtl="0">
                        <a:spcBef>
                          <a:spcPts val="0"/>
                        </a:spcBef>
                        <a:spcAft>
                          <a:spcPts val="0"/>
                        </a:spcAft>
                        <a:buNone/>
                      </a:pPr>
                      <a:r>
                        <a:rPr lang="en" sz="1800" b="1"/>
                        <a:t>14</a:t>
                      </a:r>
                      <a:endParaRPr sz="1800" b="1"/>
                    </a:p>
                  </a:txBody>
                  <a:tcPr marL="91425" marR="91425" marT="91425" marB="91425"/>
                </a:tc>
                <a:tc>
                  <a:txBody>
                    <a:bodyPr/>
                    <a:lstStyle/>
                    <a:p>
                      <a:pPr marL="0" lvl="0" indent="0" algn="l" rtl="0">
                        <a:lnSpc>
                          <a:spcPct val="115000"/>
                        </a:lnSpc>
                        <a:spcBef>
                          <a:spcPts val="0"/>
                        </a:spcBef>
                        <a:spcAft>
                          <a:spcPts val="0"/>
                        </a:spcAft>
                        <a:buNone/>
                      </a:pPr>
                      <a:r>
                        <a:rPr lang="en" sz="1800" b="1">
                          <a:solidFill>
                            <a:schemeClr val="dk2"/>
                          </a:solidFill>
                        </a:rPr>
                        <a:t>Heading use - 1XX  or 7XX  entry -</a:t>
                      </a:r>
                      <a:endParaRPr sz="1800" b="1">
                        <a:solidFill>
                          <a:schemeClr val="dk2"/>
                        </a:solidFill>
                      </a:endParaRPr>
                    </a:p>
                    <a:p>
                      <a:pPr marL="0" lvl="0" indent="0" algn="l" rtl="0">
                        <a:lnSpc>
                          <a:spcPct val="115000"/>
                        </a:lnSpc>
                        <a:spcBef>
                          <a:spcPts val="0"/>
                        </a:spcBef>
                        <a:spcAft>
                          <a:spcPts val="0"/>
                        </a:spcAft>
                        <a:buNone/>
                      </a:pPr>
                      <a:r>
                        <a:rPr lang="en" sz="1800" b="1">
                          <a:solidFill>
                            <a:schemeClr val="dk2"/>
                          </a:solidFill>
                        </a:rPr>
                        <a:t>Appropriate (a) ; Not appropriate (b)</a:t>
                      </a:r>
                      <a:endParaRPr sz="1800" b="1">
                        <a:solidFill>
                          <a:schemeClr val="dk2"/>
                        </a:solidFill>
                      </a:endParaRPr>
                    </a:p>
                  </a:txBody>
                  <a:tcPr marL="91425" marR="91425" marT="91425" marB="91425">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443900">
                <a:tc>
                  <a:txBody>
                    <a:bodyPr/>
                    <a:lstStyle/>
                    <a:p>
                      <a:pPr marL="0" lvl="0" indent="0" algn="l" rtl="0">
                        <a:spcBef>
                          <a:spcPts val="0"/>
                        </a:spcBef>
                        <a:spcAft>
                          <a:spcPts val="0"/>
                        </a:spcAft>
                        <a:buNone/>
                      </a:pPr>
                      <a:r>
                        <a:rPr lang="en" sz="1800" b="1"/>
                        <a:t>15</a:t>
                      </a:r>
                      <a:endParaRPr sz="1800" b="1"/>
                    </a:p>
                  </a:txBody>
                  <a:tcPr marL="91425" marR="91425" marT="91425" marB="91425">
                    <a:lnR w="12625" cap="flat" cmpd="sng">
                      <a:solidFill>
                        <a:srgbClr val="9E9E9E"/>
                      </a:solidFill>
                      <a:prstDash val="solid"/>
                      <a:round/>
                      <a:headEnd type="none" w="sm" len="sm"/>
                      <a:tailEnd type="none" w="sm" len="sm"/>
                    </a:lnR>
                  </a:tcPr>
                </a:tc>
                <a:tc>
                  <a:txBody>
                    <a:bodyPr/>
                    <a:lstStyle/>
                    <a:p>
                      <a:pPr marL="0" lvl="0" indent="0" algn="l" rtl="0">
                        <a:lnSpc>
                          <a:spcPct val="115000"/>
                        </a:lnSpc>
                        <a:spcBef>
                          <a:spcPts val="1200"/>
                        </a:spcBef>
                        <a:spcAft>
                          <a:spcPts val="0"/>
                        </a:spcAft>
                        <a:buNone/>
                      </a:pPr>
                      <a:r>
                        <a:rPr lang="en" sz="1800" b="1"/>
                        <a:t>Heading Use - Subject Added Entry - Appropriate (a) ; Not appropriate (b)</a:t>
                      </a:r>
                      <a:endParaRPr sz="1800" b="1">
                        <a:solidFill>
                          <a:schemeClr val="dk2"/>
                        </a:solidFill>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4"/>
          <p:cNvSpPr txBox="1">
            <a:spLocks noGrp="1"/>
          </p:cNvSpPr>
          <p:nvPr>
            <p:ph type="title"/>
          </p:nvPr>
        </p:nvSpPr>
        <p:spPr>
          <a:xfrm>
            <a:off x="0" y="201550"/>
            <a:ext cx="8520600" cy="784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EF6C00"/>
                </a:solidFill>
                <a:latin typeface="Arial"/>
                <a:ea typeface="Arial"/>
                <a:cs typeface="Arial"/>
                <a:sym typeface="Arial"/>
              </a:rPr>
              <a:t>008/09    Kind of record</a:t>
            </a:r>
            <a:endParaRPr sz="3000">
              <a:solidFill>
                <a:srgbClr val="EF6C00"/>
              </a:solidFill>
              <a:latin typeface="Arial"/>
              <a:ea typeface="Arial"/>
              <a:cs typeface="Arial"/>
              <a:sym typeface="Arial"/>
            </a:endParaRPr>
          </a:p>
        </p:txBody>
      </p:sp>
      <p:sp>
        <p:nvSpPr>
          <p:cNvPr id="500" name="Google Shape;500;p64"/>
          <p:cNvSpPr txBox="1">
            <a:spLocks noGrp="1"/>
          </p:cNvSpPr>
          <p:nvPr>
            <p:ph type="body" idx="1"/>
          </p:nvPr>
        </p:nvSpPr>
        <p:spPr>
          <a:xfrm>
            <a:off x="161100" y="847325"/>
            <a:ext cx="8821800" cy="38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695D46"/>
                </a:solidFill>
                <a:latin typeface="Arial"/>
                <a:ea typeface="Arial"/>
                <a:cs typeface="Arial"/>
                <a:sym typeface="Arial"/>
              </a:rPr>
              <a:t>a = established heading</a:t>
            </a:r>
            <a:endParaRPr sz="2400" b="1">
              <a:solidFill>
                <a:srgbClr val="695D46"/>
              </a:solidFill>
              <a:latin typeface="Arial"/>
              <a:ea typeface="Arial"/>
              <a:cs typeface="Arial"/>
              <a:sym typeface="Aria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457200" lvl="0" indent="45720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r>
              <a:rPr lang="en" sz="2000">
                <a:solidFill>
                  <a:srgbClr val="695D46"/>
                </a:solidFill>
              </a:rPr>
              <a:t>			</a:t>
            </a:r>
            <a:endParaRPr sz="2000">
              <a:solidFill>
                <a:srgbClr val="695D46"/>
              </a:solidFill>
            </a:endParaRPr>
          </a:p>
          <a:p>
            <a:pPr marL="0" lvl="0" indent="0" algn="l" rtl="0">
              <a:spcBef>
                <a:spcPts val="1600"/>
              </a:spcBef>
              <a:spcAft>
                <a:spcPts val="0"/>
              </a:spcAft>
              <a:buNone/>
            </a:pPr>
            <a:endParaRPr sz="2000">
              <a:solidFill>
                <a:srgbClr val="695D46"/>
              </a:solidFill>
            </a:endParaRPr>
          </a:p>
          <a:p>
            <a:pPr marL="0" lvl="0" indent="0" algn="l" rtl="0">
              <a:spcBef>
                <a:spcPts val="1600"/>
              </a:spcBef>
              <a:spcAft>
                <a:spcPts val="1600"/>
              </a:spcAft>
              <a:buNone/>
            </a:pPr>
            <a:r>
              <a:rPr lang="en" sz="2000">
                <a:solidFill>
                  <a:srgbClr val="695D46"/>
                </a:solidFill>
              </a:rPr>
              <a:t>			</a:t>
            </a:r>
            <a:endParaRPr sz="2000">
              <a:solidFill>
                <a:srgbClr val="695D46"/>
              </a:solidFill>
            </a:endParaRPr>
          </a:p>
        </p:txBody>
      </p:sp>
      <p:pic>
        <p:nvPicPr>
          <p:cNvPr id="501" name="Google Shape;501;p64"/>
          <p:cNvPicPr preferRelativeResize="0"/>
          <p:nvPr/>
        </p:nvPicPr>
        <p:blipFill>
          <a:blip r:embed="rId3">
            <a:alphaModFix/>
          </a:blip>
          <a:stretch>
            <a:fillRect/>
          </a:stretch>
        </p:blipFill>
        <p:spPr>
          <a:xfrm>
            <a:off x="2692913" y="1597463"/>
            <a:ext cx="4619625" cy="2886075"/>
          </a:xfrm>
          <a:prstGeom prst="rect">
            <a:avLst/>
          </a:prstGeom>
          <a:noFill/>
          <a:ln>
            <a:noFill/>
          </a:ln>
        </p:spPr>
      </p:pic>
      <p:sp>
        <p:nvSpPr>
          <p:cNvPr id="502" name="Google Shape;502;p64"/>
          <p:cNvSpPr txBox="1"/>
          <p:nvPr/>
        </p:nvSpPr>
        <p:spPr>
          <a:xfrm>
            <a:off x="4724400" y="2731575"/>
            <a:ext cx="1730100" cy="514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5"/>
          <p:cNvSpPr txBox="1">
            <a:spLocks noGrp="1"/>
          </p:cNvSpPr>
          <p:nvPr>
            <p:ph type="title"/>
          </p:nvPr>
        </p:nvSpPr>
        <p:spPr>
          <a:xfrm>
            <a:off x="110175" y="1646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008/14  Heading use - main or added entry</a:t>
            </a:r>
            <a:endParaRPr sz="3000">
              <a:latin typeface="Arial"/>
              <a:ea typeface="Arial"/>
              <a:cs typeface="Arial"/>
              <a:sym typeface="Arial"/>
            </a:endParaRPr>
          </a:p>
        </p:txBody>
      </p:sp>
      <p:sp>
        <p:nvSpPr>
          <p:cNvPr id="508" name="Google Shape;508;p65"/>
          <p:cNvSpPr txBox="1">
            <a:spLocks noGrp="1"/>
          </p:cNvSpPr>
          <p:nvPr>
            <p:ph type="body" idx="1"/>
          </p:nvPr>
        </p:nvSpPr>
        <p:spPr>
          <a:xfrm>
            <a:off x="110175" y="78770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Arial"/>
                <a:ea typeface="Arial"/>
                <a:cs typeface="Arial"/>
                <a:sym typeface="Arial"/>
              </a:rPr>
              <a:t>a = appropriate</a:t>
            </a:r>
            <a:endParaRPr sz="2400" b="1">
              <a:latin typeface="Arial"/>
              <a:ea typeface="Arial"/>
              <a:cs typeface="Arial"/>
              <a:sym typeface="Arial"/>
            </a:endParaRPr>
          </a:p>
          <a:p>
            <a:pPr marL="0" lvl="0" indent="0" algn="l" rtl="0">
              <a:spcBef>
                <a:spcPts val="1600"/>
              </a:spcBef>
              <a:spcAft>
                <a:spcPts val="1600"/>
              </a:spcAft>
              <a:buNone/>
            </a:pPr>
            <a:r>
              <a:rPr lang="en" sz="2400" b="1">
                <a:latin typeface="Arial"/>
                <a:ea typeface="Arial"/>
                <a:cs typeface="Arial"/>
                <a:sym typeface="Arial"/>
              </a:rPr>
              <a:t>b = not appropriate</a:t>
            </a:r>
            <a:endParaRPr sz="2400" b="1">
              <a:latin typeface="Arial"/>
              <a:ea typeface="Arial"/>
              <a:cs typeface="Arial"/>
              <a:sym typeface="Arial"/>
            </a:endParaRPr>
          </a:p>
        </p:txBody>
      </p:sp>
      <p:pic>
        <p:nvPicPr>
          <p:cNvPr id="509" name="Google Shape;509;p65"/>
          <p:cNvPicPr preferRelativeResize="0"/>
          <p:nvPr/>
        </p:nvPicPr>
        <p:blipFill>
          <a:blip r:embed="rId3">
            <a:alphaModFix/>
          </a:blip>
          <a:stretch>
            <a:fillRect/>
          </a:stretch>
        </p:blipFill>
        <p:spPr>
          <a:xfrm>
            <a:off x="1838225" y="1896100"/>
            <a:ext cx="6281026" cy="2851600"/>
          </a:xfrm>
          <a:prstGeom prst="rect">
            <a:avLst/>
          </a:prstGeom>
          <a:noFill/>
          <a:ln>
            <a:noFill/>
          </a:ln>
        </p:spPr>
      </p:pic>
      <p:graphicFrame>
        <p:nvGraphicFramePr>
          <p:cNvPr id="510" name="Google Shape;510;p65"/>
          <p:cNvGraphicFramePr/>
          <p:nvPr/>
        </p:nvGraphicFramePr>
        <p:xfrm>
          <a:off x="5716150" y="2571750"/>
          <a:ext cx="2092075" cy="1345825"/>
        </p:xfrm>
        <a:graphic>
          <a:graphicData uri="http://schemas.openxmlformats.org/drawingml/2006/table">
            <a:tbl>
              <a:tblPr>
                <a:noFill/>
                <a:tableStyleId>{1F3FE656-48F4-4B02-94B3-99F8293DC98F}</a:tableStyleId>
              </a:tblPr>
              <a:tblGrid>
                <a:gridCol w="2092075">
                  <a:extLst>
                    <a:ext uri="{9D8B030D-6E8A-4147-A177-3AD203B41FA5}">
                      <a16:colId xmlns:a16="http://schemas.microsoft.com/office/drawing/2014/main" val="20000"/>
                    </a:ext>
                  </a:extLst>
                </a:gridCol>
              </a:tblGrid>
              <a:tr h="1345825">
                <a:tc>
                  <a:txBody>
                    <a:bodyPr/>
                    <a:lstStyle/>
                    <a:p>
                      <a:pPr marL="0" lvl="0" indent="0" algn="l" rtl="0">
                        <a:spcBef>
                          <a:spcPts val="0"/>
                        </a:spcBef>
                        <a:spcAft>
                          <a:spcPts val="0"/>
                        </a:spcAft>
                        <a:buNone/>
                      </a:pPr>
                      <a:endParaRPr/>
                    </a:p>
                  </a:txBody>
                  <a:tcPr marL="91425" marR="91425" marT="91425" marB="91425">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6"/>
          <p:cNvSpPr txBox="1">
            <a:spLocks noGrp="1"/>
          </p:cNvSpPr>
          <p:nvPr>
            <p:ph type="title"/>
          </p:nvPr>
        </p:nvSpPr>
        <p:spPr>
          <a:xfrm>
            <a:off x="82575" y="0"/>
            <a:ext cx="87009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EF6C00"/>
                </a:solidFill>
                <a:latin typeface="Arial"/>
                <a:ea typeface="Arial"/>
                <a:cs typeface="Arial"/>
                <a:sym typeface="Arial"/>
              </a:rPr>
              <a:t>008/15  Heading Use Subject Added Entry</a:t>
            </a:r>
            <a:endParaRPr sz="3000">
              <a:solidFill>
                <a:srgbClr val="EF6C00"/>
              </a:solidFill>
              <a:latin typeface="Arial"/>
              <a:ea typeface="Arial"/>
              <a:cs typeface="Arial"/>
              <a:sym typeface="Arial"/>
            </a:endParaRPr>
          </a:p>
        </p:txBody>
      </p:sp>
      <p:sp>
        <p:nvSpPr>
          <p:cNvPr id="516" name="Google Shape;516;p66"/>
          <p:cNvSpPr txBox="1">
            <a:spLocks noGrp="1"/>
          </p:cNvSpPr>
          <p:nvPr>
            <p:ph type="body" idx="1"/>
          </p:nvPr>
        </p:nvSpPr>
        <p:spPr>
          <a:xfrm>
            <a:off x="311700" y="691075"/>
            <a:ext cx="8520600" cy="398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Arial"/>
                <a:ea typeface="Arial"/>
                <a:cs typeface="Arial"/>
                <a:sym typeface="Arial"/>
              </a:rPr>
              <a:t>a = used as a subject heading</a:t>
            </a:r>
            <a:endParaRPr sz="2400" b="1">
              <a:latin typeface="Arial"/>
              <a:ea typeface="Arial"/>
              <a:cs typeface="Arial"/>
              <a:sym typeface="Arial"/>
            </a:endParaRPr>
          </a:p>
          <a:p>
            <a:pPr marL="0" lvl="0" indent="0" algn="l" rtl="0">
              <a:spcBef>
                <a:spcPts val="1600"/>
              </a:spcBef>
              <a:spcAft>
                <a:spcPts val="1600"/>
              </a:spcAft>
              <a:buNone/>
            </a:pPr>
            <a:endParaRPr sz="1400"/>
          </a:p>
        </p:txBody>
      </p:sp>
      <p:pic>
        <p:nvPicPr>
          <p:cNvPr id="517" name="Google Shape;517;p66"/>
          <p:cNvPicPr preferRelativeResize="0"/>
          <p:nvPr/>
        </p:nvPicPr>
        <p:blipFill>
          <a:blip r:embed="rId3">
            <a:alphaModFix/>
          </a:blip>
          <a:stretch>
            <a:fillRect/>
          </a:stretch>
        </p:blipFill>
        <p:spPr>
          <a:xfrm>
            <a:off x="1658725" y="1311125"/>
            <a:ext cx="5728950" cy="3145200"/>
          </a:xfrm>
          <a:prstGeom prst="rect">
            <a:avLst/>
          </a:prstGeom>
          <a:noFill/>
          <a:ln>
            <a:noFill/>
          </a:ln>
        </p:spPr>
      </p:pic>
      <p:graphicFrame>
        <p:nvGraphicFramePr>
          <p:cNvPr id="518" name="Google Shape;518;p66"/>
          <p:cNvGraphicFramePr/>
          <p:nvPr/>
        </p:nvGraphicFramePr>
        <p:xfrm>
          <a:off x="5223250" y="2797375"/>
          <a:ext cx="1752600" cy="758800"/>
        </p:xfrm>
        <a:graphic>
          <a:graphicData uri="http://schemas.openxmlformats.org/drawingml/2006/table">
            <a:tbl>
              <a:tblPr>
                <a:noFill/>
                <a:tableStyleId>{1F3FE656-48F4-4B02-94B3-99F8293DC98F}</a:tableStyleId>
              </a:tblPr>
              <a:tblGrid>
                <a:gridCol w="1752600">
                  <a:extLst>
                    <a:ext uri="{9D8B030D-6E8A-4147-A177-3AD203B41FA5}">
                      <a16:colId xmlns:a16="http://schemas.microsoft.com/office/drawing/2014/main" val="20000"/>
                    </a:ext>
                  </a:extLst>
                </a:gridCol>
              </a:tblGrid>
              <a:tr h="758800">
                <a:tc>
                  <a:txBody>
                    <a:bodyPr/>
                    <a:lstStyle/>
                    <a:p>
                      <a:pPr marL="0" lvl="0" indent="0" algn="l" rtl="0">
                        <a:spcBef>
                          <a:spcPts val="0"/>
                        </a:spcBef>
                        <a:spcAft>
                          <a:spcPts val="0"/>
                        </a:spcAft>
                        <a:buNone/>
                      </a:pPr>
                      <a:endParaRPr/>
                    </a:p>
                  </a:txBody>
                  <a:tcPr marL="91425" marR="91425" marT="91425" marB="91425">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010  LC Control Number</a:t>
            </a:r>
            <a:endParaRPr sz="3000">
              <a:latin typeface="Arial"/>
              <a:ea typeface="Arial"/>
              <a:cs typeface="Arial"/>
              <a:sym typeface="Arial"/>
            </a:endParaRPr>
          </a:p>
        </p:txBody>
      </p:sp>
      <p:sp>
        <p:nvSpPr>
          <p:cNvPr id="524" name="Google Shape;524;p67"/>
          <p:cNvSpPr txBox="1">
            <a:spLocks noGrp="1"/>
          </p:cNvSpPr>
          <p:nvPr>
            <p:ph type="body" idx="1"/>
          </p:nvPr>
        </p:nvSpPr>
        <p:spPr>
          <a:xfrm>
            <a:off x="371050" y="125645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sp>
        <p:nvSpPr>
          <p:cNvPr id="525" name="Google Shape;525;p67"/>
          <p:cNvSpPr/>
          <p:nvPr/>
        </p:nvSpPr>
        <p:spPr>
          <a:xfrm>
            <a:off x="1175150" y="1676850"/>
            <a:ext cx="693600" cy="1386900"/>
          </a:xfrm>
          <a:prstGeom prst="downArrow">
            <a:avLst>
              <a:gd name="adj1" fmla="val 50000"/>
              <a:gd name="adj2" fmla="val 50000"/>
            </a:avLst>
          </a:pr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7"/>
          <p:cNvSpPr txBox="1"/>
          <p:nvPr/>
        </p:nvSpPr>
        <p:spPr>
          <a:xfrm>
            <a:off x="2855475" y="1676850"/>
            <a:ext cx="4816500" cy="127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2"/>
                </a:solidFill>
              </a:rPr>
              <a:t>beginning with “n” = LC Name Headings</a:t>
            </a:r>
            <a:endParaRPr sz="1800" b="1">
              <a:solidFill>
                <a:schemeClr val="dk2"/>
              </a:solidFill>
            </a:endParaRPr>
          </a:p>
          <a:p>
            <a:pPr marL="914400" lvl="0" indent="0" algn="l" rtl="0">
              <a:lnSpc>
                <a:spcPct val="115000"/>
              </a:lnSpc>
              <a:spcBef>
                <a:spcPts val="1600"/>
              </a:spcBef>
              <a:spcAft>
                <a:spcPts val="1600"/>
              </a:spcAft>
              <a:buNone/>
            </a:pPr>
            <a:r>
              <a:rPr lang="en" sz="1800" b="1">
                <a:solidFill>
                  <a:schemeClr val="dk2"/>
                </a:solidFill>
              </a:rPr>
              <a:t>Or with “no” LC Name Headings created in OCLC</a:t>
            </a:r>
            <a:endParaRPr sz="1800" b="1">
              <a:solidFill>
                <a:schemeClr val="dk2"/>
              </a:solidFill>
            </a:endParaRPr>
          </a:p>
        </p:txBody>
      </p:sp>
      <p:pic>
        <p:nvPicPr>
          <p:cNvPr id="527" name="Google Shape;527;p67"/>
          <p:cNvPicPr preferRelativeResize="0"/>
          <p:nvPr/>
        </p:nvPicPr>
        <p:blipFill>
          <a:blip r:embed="rId3">
            <a:alphaModFix/>
          </a:blip>
          <a:stretch>
            <a:fillRect/>
          </a:stretch>
        </p:blipFill>
        <p:spPr>
          <a:xfrm>
            <a:off x="500763" y="3191600"/>
            <a:ext cx="5212080" cy="1405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8"/>
          <p:cNvSpPr txBox="1">
            <a:spLocks noGrp="1"/>
          </p:cNvSpPr>
          <p:nvPr>
            <p:ph type="title"/>
          </p:nvPr>
        </p:nvSpPr>
        <p:spPr>
          <a:xfrm>
            <a:off x="311700" y="2926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046 - Special Coded Dates</a:t>
            </a:r>
            <a:endParaRPr/>
          </a:p>
        </p:txBody>
      </p:sp>
      <p:sp>
        <p:nvSpPr>
          <p:cNvPr id="533" name="Google Shape;533;p68"/>
          <p:cNvSpPr txBox="1">
            <a:spLocks noGrp="1"/>
          </p:cNvSpPr>
          <p:nvPr>
            <p:ph type="body" idx="1"/>
          </p:nvPr>
        </p:nvSpPr>
        <p:spPr>
          <a:xfrm>
            <a:off x="311700" y="1266325"/>
            <a:ext cx="8611500" cy="3528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Contains dates associated with entity described in the NAR</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Person - date of birth, death and date (s) of period of activity</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Corporate body - dates of conferences, dates of establishment, period of activity</a:t>
            </a:r>
            <a:endParaRPr b="1">
              <a:latin typeface="Arial"/>
              <a:ea typeface="Arial"/>
              <a:cs typeface="Arial"/>
              <a:sym typeface="Arial"/>
            </a:endParaRPr>
          </a:p>
        </p:txBody>
      </p:sp>
      <p:pic>
        <p:nvPicPr>
          <p:cNvPr id="534" name="Google Shape;534;p68"/>
          <p:cNvPicPr preferRelativeResize="0"/>
          <p:nvPr/>
        </p:nvPicPr>
        <p:blipFill>
          <a:blip r:embed="rId3">
            <a:alphaModFix/>
          </a:blip>
          <a:stretch>
            <a:fillRect/>
          </a:stretch>
        </p:blipFill>
        <p:spPr>
          <a:xfrm>
            <a:off x="434125" y="3146025"/>
            <a:ext cx="3124200" cy="800100"/>
          </a:xfrm>
          <a:prstGeom prst="rect">
            <a:avLst/>
          </a:prstGeom>
          <a:noFill/>
          <a:ln>
            <a:noFill/>
          </a:ln>
        </p:spPr>
      </p:pic>
      <p:sp>
        <p:nvSpPr>
          <p:cNvPr id="535" name="Google Shape;535;p68"/>
          <p:cNvSpPr txBox="1"/>
          <p:nvPr/>
        </p:nvSpPr>
        <p:spPr>
          <a:xfrm>
            <a:off x="311700" y="3057075"/>
            <a:ext cx="23865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536" name="Google Shape;536;p68"/>
          <p:cNvSpPr txBox="1"/>
          <p:nvPr/>
        </p:nvSpPr>
        <p:spPr>
          <a:xfrm>
            <a:off x="3857625" y="2380925"/>
            <a:ext cx="4904400" cy="25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|f	Birth date</a:t>
            </a:r>
            <a:endParaRPr sz="1800" b="1"/>
          </a:p>
          <a:p>
            <a:pPr marL="0" lvl="0" indent="0" algn="l" rtl="0">
              <a:spcBef>
                <a:spcPts val="0"/>
              </a:spcBef>
              <a:spcAft>
                <a:spcPts val="0"/>
              </a:spcAft>
              <a:buNone/>
            </a:pPr>
            <a:r>
              <a:rPr lang="en" sz="1800" b="1"/>
              <a:t>|g	Death date</a:t>
            </a:r>
            <a:endParaRPr sz="1800" b="1"/>
          </a:p>
          <a:p>
            <a:pPr marL="0" lvl="0" indent="0" algn="l" rtl="0">
              <a:spcBef>
                <a:spcPts val="0"/>
              </a:spcBef>
              <a:spcAft>
                <a:spcPts val="0"/>
              </a:spcAft>
              <a:buNone/>
            </a:pPr>
            <a:r>
              <a:rPr lang="en" sz="1800" b="1"/>
              <a:t>|k	Beginning or single date created</a:t>
            </a:r>
            <a:endParaRPr sz="1800" b="1"/>
          </a:p>
          <a:p>
            <a:pPr marL="0" lvl="0" indent="0" algn="l" rtl="0">
              <a:spcBef>
                <a:spcPts val="0"/>
              </a:spcBef>
              <a:spcAft>
                <a:spcPts val="0"/>
              </a:spcAft>
              <a:buNone/>
            </a:pPr>
            <a:r>
              <a:rPr lang="en" sz="1800" b="1"/>
              <a:t>|l	Ending date created</a:t>
            </a:r>
            <a:endParaRPr sz="1800" b="1"/>
          </a:p>
          <a:p>
            <a:pPr marL="0" lvl="0" indent="0" algn="l" rtl="0">
              <a:spcBef>
                <a:spcPts val="0"/>
              </a:spcBef>
              <a:spcAft>
                <a:spcPts val="0"/>
              </a:spcAft>
              <a:buNone/>
            </a:pPr>
            <a:r>
              <a:rPr lang="en" sz="1800" b="1"/>
              <a:t>|q	Establishment date</a:t>
            </a:r>
            <a:endParaRPr sz="1800" b="1"/>
          </a:p>
          <a:p>
            <a:pPr marL="0" lvl="0" indent="0" algn="l" rtl="0">
              <a:spcBef>
                <a:spcPts val="0"/>
              </a:spcBef>
              <a:spcAft>
                <a:spcPts val="0"/>
              </a:spcAft>
              <a:buNone/>
            </a:pPr>
            <a:r>
              <a:rPr lang="en" sz="1800" b="1"/>
              <a:t>|r	Termination date</a:t>
            </a:r>
            <a:endParaRPr sz="1800" b="1"/>
          </a:p>
          <a:p>
            <a:pPr marL="0" lvl="0" indent="0" algn="l" rtl="0">
              <a:spcBef>
                <a:spcPts val="0"/>
              </a:spcBef>
              <a:spcAft>
                <a:spcPts val="0"/>
              </a:spcAft>
              <a:buNone/>
            </a:pPr>
            <a:r>
              <a:rPr lang="en" sz="1800" b="1"/>
              <a:t>|s	Start period</a:t>
            </a:r>
            <a:endParaRPr sz="1800" b="1"/>
          </a:p>
          <a:p>
            <a:pPr marL="0" lvl="0" indent="0" algn="l" rtl="0">
              <a:spcBef>
                <a:spcPts val="0"/>
              </a:spcBef>
              <a:spcAft>
                <a:spcPts val="0"/>
              </a:spcAft>
              <a:buNone/>
            </a:pPr>
            <a:r>
              <a:rPr lang="en" sz="1800" b="1"/>
              <a:t>|t	End period</a:t>
            </a:r>
            <a:endParaRPr sz="18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9"/>
          <p:cNvSpPr txBox="1">
            <a:spLocks noGrp="1"/>
          </p:cNvSpPr>
          <p:nvPr>
            <p:ph type="title" idx="4294967295"/>
          </p:nvPr>
        </p:nvSpPr>
        <p:spPr>
          <a:xfrm>
            <a:off x="15930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T</a:t>
            </a:r>
            <a:r>
              <a:rPr lang="en" sz="3000">
                <a:latin typeface="Arial"/>
                <a:ea typeface="Arial"/>
                <a:cs typeface="Arial"/>
                <a:sym typeface="Arial"/>
              </a:rPr>
              <a:t>ypes of Name Heading Authority Records</a:t>
            </a:r>
            <a:endParaRPr sz="3000">
              <a:latin typeface="Arial"/>
              <a:ea typeface="Arial"/>
              <a:cs typeface="Arial"/>
              <a:sym typeface="Arial"/>
            </a:endParaRPr>
          </a:p>
        </p:txBody>
      </p:sp>
      <p:graphicFrame>
        <p:nvGraphicFramePr>
          <p:cNvPr id="542" name="Google Shape;542;p69"/>
          <p:cNvGraphicFramePr/>
          <p:nvPr/>
        </p:nvGraphicFramePr>
        <p:xfrm>
          <a:off x="261675" y="707400"/>
          <a:ext cx="8049800" cy="4363325"/>
        </p:xfrm>
        <a:graphic>
          <a:graphicData uri="http://schemas.openxmlformats.org/drawingml/2006/table">
            <a:tbl>
              <a:tblPr>
                <a:noFill/>
                <a:tableStyleId>{1F3FE656-48F4-4B02-94B3-99F8293DC98F}</a:tableStyleId>
              </a:tblPr>
              <a:tblGrid>
                <a:gridCol w="4024900">
                  <a:extLst>
                    <a:ext uri="{9D8B030D-6E8A-4147-A177-3AD203B41FA5}">
                      <a16:colId xmlns:a16="http://schemas.microsoft.com/office/drawing/2014/main" val="20000"/>
                    </a:ext>
                  </a:extLst>
                </a:gridCol>
                <a:gridCol w="4024900">
                  <a:extLst>
                    <a:ext uri="{9D8B030D-6E8A-4147-A177-3AD203B41FA5}">
                      <a16:colId xmlns:a16="http://schemas.microsoft.com/office/drawing/2014/main" val="20001"/>
                    </a:ext>
                  </a:extLst>
                </a:gridCol>
              </a:tblGrid>
              <a:tr h="520125">
                <a:tc>
                  <a:txBody>
                    <a:bodyPr/>
                    <a:lstStyle/>
                    <a:p>
                      <a:pPr marL="0" lvl="0" indent="0" algn="l" rtl="0">
                        <a:spcBef>
                          <a:spcPts val="0"/>
                        </a:spcBef>
                        <a:spcAft>
                          <a:spcPts val="0"/>
                        </a:spcAft>
                        <a:buNone/>
                      </a:pPr>
                      <a:r>
                        <a:rPr lang="en" sz="2000" b="1">
                          <a:solidFill>
                            <a:srgbClr val="EF6C00"/>
                          </a:solidFill>
                        </a:rPr>
                        <a:t>Type of Authority Record</a:t>
                      </a:r>
                      <a:endParaRPr sz="2000" b="1">
                        <a:solidFill>
                          <a:srgbClr val="EF6C00"/>
                        </a:solidFill>
                      </a:endParaRPr>
                    </a:p>
                  </a:txBody>
                  <a:tcPr marL="91425" marR="91425" marT="91425" marB="91425"/>
                </a:tc>
                <a:tc>
                  <a:txBody>
                    <a:bodyPr/>
                    <a:lstStyle/>
                    <a:p>
                      <a:pPr marL="0" lvl="0" indent="0" algn="l" rtl="0">
                        <a:spcBef>
                          <a:spcPts val="0"/>
                        </a:spcBef>
                        <a:spcAft>
                          <a:spcPts val="0"/>
                        </a:spcAft>
                        <a:buNone/>
                      </a:pPr>
                      <a:r>
                        <a:rPr lang="en" sz="2000" b="1">
                          <a:solidFill>
                            <a:srgbClr val="EF6C00"/>
                          </a:solidFill>
                        </a:rPr>
                        <a:t>1XX Field in Authority Record</a:t>
                      </a:r>
                      <a:endParaRPr sz="2000" b="1">
                        <a:solidFill>
                          <a:srgbClr val="EF6C00"/>
                        </a:solidFill>
                      </a:endParaRPr>
                    </a:p>
                  </a:txBody>
                  <a:tcPr marL="91425" marR="91425" marT="91425" marB="91425"/>
                </a:tc>
                <a:extLst>
                  <a:ext uri="{0D108BD9-81ED-4DB2-BD59-A6C34878D82A}">
                    <a16:rowId xmlns:a16="http://schemas.microsoft.com/office/drawing/2014/main" val="10000"/>
                  </a:ext>
                </a:extLst>
              </a:tr>
              <a:tr h="520125">
                <a:tc>
                  <a:txBody>
                    <a:bodyPr/>
                    <a:lstStyle/>
                    <a:p>
                      <a:pPr marL="0" lvl="0" indent="0" algn="l" rtl="0">
                        <a:spcBef>
                          <a:spcPts val="0"/>
                        </a:spcBef>
                        <a:spcAft>
                          <a:spcPts val="0"/>
                        </a:spcAft>
                        <a:buNone/>
                      </a:pPr>
                      <a:r>
                        <a:rPr lang="en" sz="2000" b="1"/>
                        <a:t>Personal Name </a:t>
                      </a:r>
                      <a:endParaRPr sz="2000" b="1"/>
                    </a:p>
                  </a:txBody>
                  <a:tcPr marL="91425" marR="91425" marT="91425" marB="91425"/>
                </a:tc>
                <a:tc>
                  <a:txBody>
                    <a:bodyPr/>
                    <a:lstStyle/>
                    <a:p>
                      <a:pPr marL="0" lvl="0" indent="0" algn="l" rtl="0">
                        <a:spcBef>
                          <a:spcPts val="0"/>
                        </a:spcBef>
                        <a:spcAft>
                          <a:spcPts val="0"/>
                        </a:spcAft>
                        <a:buNone/>
                      </a:pPr>
                      <a:r>
                        <a:rPr lang="en" sz="2000" b="1"/>
                        <a:t>100</a:t>
                      </a:r>
                      <a:endParaRPr sz="2000" b="1"/>
                    </a:p>
                  </a:txBody>
                  <a:tcPr marL="91425" marR="91425" marT="91425" marB="91425"/>
                </a:tc>
                <a:extLst>
                  <a:ext uri="{0D108BD9-81ED-4DB2-BD59-A6C34878D82A}">
                    <a16:rowId xmlns:a16="http://schemas.microsoft.com/office/drawing/2014/main" val="10001"/>
                  </a:ext>
                </a:extLst>
              </a:tr>
              <a:tr h="520125">
                <a:tc>
                  <a:txBody>
                    <a:bodyPr/>
                    <a:lstStyle/>
                    <a:p>
                      <a:pPr marL="0" lvl="0" indent="0" algn="l" rtl="0">
                        <a:spcBef>
                          <a:spcPts val="0"/>
                        </a:spcBef>
                        <a:spcAft>
                          <a:spcPts val="0"/>
                        </a:spcAft>
                        <a:buNone/>
                      </a:pPr>
                      <a:r>
                        <a:rPr lang="en" sz="2000" b="1"/>
                        <a:t>Corporate Name</a:t>
                      </a:r>
                      <a:endParaRPr sz="2000" b="1"/>
                    </a:p>
                  </a:txBody>
                  <a:tcPr marL="91425" marR="91425" marT="91425" marB="91425"/>
                </a:tc>
                <a:tc>
                  <a:txBody>
                    <a:bodyPr/>
                    <a:lstStyle/>
                    <a:p>
                      <a:pPr marL="0" lvl="0" indent="0" algn="l" rtl="0">
                        <a:spcBef>
                          <a:spcPts val="0"/>
                        </a:spcBef>
                        <a:spcAft>
                          <a:spcPts val="0"/>
                        </a:spcAft>
                        <a:buNone/>
                      </a:pPr>
                      <a:r>
                        <a:rPr lang="en" sz="2000" b="1"/>
                        <a:t>110</a:t>
                      </a:r>
                      <a:endParaRPr sz="2000" b="1"/>
                    </a:p>
                  </a:txBody>
                  <a:tcPr marL="91425" marR="91425" marT="91425" marB="91425"/>
                </a:tc>
                <a:extLst>
                  <a:ext uri="{0D108BD9-81ED-4DB2-BD59-A6C34878D82A}">
                    <a16:rowId xmlns:a16="http://schemas.microsoft.com/office/drawing/2014/main" val="10002"/>
                  </a:ext>
                </a:extLst>
              </a:tr>
              <a:tr h="565300">
                <a:tc>
                  <a:txBody>
                    <a:bodyPr/>
                    <a:lstStyle/>
                    <a:p>
                      <a:pPr marL="0" lvl="0" indent="0" algn="l" rtl="0">
                        <a:spcBef>
                          <a:spcPts val="0"/>
                        </a:spcBef>
                        <a:spcAft>
                          <a:spcPts val="0"/>
                        </a:spcAft>
                        <a:buNone/>
                      </a:pPr>
                      <a:r>
                        <a:rPr lang="en" sz="2000" b="1"/>
                        <a:t>Conference/Meeting Name</a:t>
                      </a:r>
                      <a:endParaRPr sz="2000" b="1"/>
                    </a:p>
                  </a:txBody>
                  <a:tcPr marL="91425" marR="91425" marT="91425" marB="91425"/>
                </a:tc>
                <a:tc>
                  <a:txBody>
                    <a:bodyPr/>
                    <a:lstStyle/>
                    <a:p>
                      <a:pPr marL="0" lvl="0" indent="0" algn="l" rtl="0">
                        <a:spcBef>
                          <a:spcPts val="0"/>
                        </a:spcBef>
                        <a:spcAft>
                          <a:spcPts val="0"/>
                        </a:spcAft>
                        <a:buNone/>
                      </a:pPr>
                      <a:r>
                        <a:rPr lang="en" sz="2000" b="1"/>
                        <a:t>111</a:t>
                      </a:r>
                      <a:endParaRPr sz="2000" b="1"/>
                    </a:p>
                  </a:txBody>
                  <a:tcPr marL="91425" marR="91425" marT="91425" marB="91425"/>
                </a:tc>
                <a:extLst>
                  <a:ext uri="{0D108BD9-81ED-4DB2-BD59-A6C34878D82A}">
                    <a16:rowId xmlns:a16="http://schemas.microsoft.com/office/drawing/2014/main" val="10003"/>
                  </a:ext>
                </a:extLst>
              </a:tr>
              <a:tr h="652750">
                <a:tc>
                  <a:txBody>
                    <a:bodyPr/>
                    <a:lstStyle/>
                    <a:p>
                      <a:pPr marL="0" lvl="0" indent="0" algn="l" rtl="0">
                        <a:spcBef>
                          <a:spcPts val="0"/>
                        </a:spcBef>
                        <a:spcAft>
                          <a:spcPts val="0"/>
                        </a:spcAft>
                        <a:buNone/>
                      </a:pPr>
                      <a:r>
                        <a:rPr lang="en" sz="2000" b="1"/>
                        <a:t>Jurisdictional Geographic Name</a:t>
                      </a:r>
                      <a:endParaRPr sz="2000" b="1"/>
                    </a:p>
                  </a:txBody>
                  <a:tcPr marL="91425" marR="91425" marT="91425" marB="91425"/>
                </a:tc>
                <a:tc>
                  <a:txBody>
                    <a:bodyPr/>
                    <a:lstStyle/>
                    <a:p>
                      <a:pPr marL="0" lvl="0" indent="0" algn="l" rtl="0">
                        <a:spcBef>
                          <a:spcPts val="0"/>
                        </a:spcBef>
                        <a:spcAft>
                          <a:spcPts val="0"/>
                        </a:spcAft>
                        <a:buNone/>
                      </a:pPr>
                      <a:r>
                        <a:rPr lang="en" sz="2000" b="1"/>
                        <a:t>151</a:t>
                      </a:r>
                      <a:endParaRPr sz="2000" b="1"/>
                    </a:p>
                  </a:txBody>
                  <a:tcPr marL="91425" marR="91425" marT="91425" marB="91425"/>
                </a:tc>
                <a:extLst>
                  <a:ext uri="{0D108BD9-81ED-4DB2-BD59-A6C34878D82A}">
                    <a16:rowId xmlns:a16="http://schemas.microsoft.com/office/drawing/2014/main" val="10004"/>
                  </a:ext>
                </a:extLst>
              </a:tr>
              <a:tr h="652750">
                <a:tc>
                  <a:txBody>
                    <a:bodyPr/>
                    <a:lstStyle/>
                    <a:p>
                      <a:pPr marL="0" lvl="0" indent="0" algn="l" rtl="0">
                        <a:spcBef>
                          <a:spcPts val="0"/>
                        </a:spcBef>
                        <a:spcAft>
                          <a:spcPts val="0"/>
                        </a:spcAft>
                        <a:buNone/>
                      </a:pPr>
                      <a:r>
                        <a:rPr lang="en" sz="2000" b="1"/>
                        <a:t>Non-Jurisdictional Geographic Name</a:t>
                      </a:r>
                      <a:endParaRPr sz="2000" b="1"/>
                    </a:p>
                  </a:txBody>
                  <a:tcPr marL="91425" marR="91425" marT="91425" marB="91425"/>
                </a:tc>
                <a:tc>
                  <a:txBody>
                    <a:bodyPr/>
                    <a:lstStyle/>
                    <a:p>
                      <a:pPr marL="0" lvl="0" indent="0" algn="l" rtl="0">
                        <a:spcBef>
                          <a:spcPts val="0"/>
                        </a:spcBef>
                        <a:spcAft>
                          <a:spcPts val="0"/>
                        </a:spcAft>
                        <a:buNone/>
                      </a:pPr>
                      <a:r>
                        <a:rPr lang="en" sz="2000" b="1"/>
                        <a:t>151</a:t>
                      </a:r>
                      <a:endParaRPr sz="2000" b="1"/>
                    </a:p>
                  </a:txBody>
                  <a:tcPr marL="91425" marR="91425" marT="91425" marB="91425"/>
                </a:tc>
                <a:extLst>
                  <a:ext uri="{0D108BD9-81ED-4DB2-BD59-A6C34878D82A}">
                    <a16:rowId xmlns:a16="http://schemas.microsoft.com/office/drawing/2014/main" val="10005"/>
                  </a:ext>
                </a:extLst>
              </a:tr>
              <a:tr h="652750">
                <a:tc>
                  <a:txBody>
                    <a:bodyPr/>
                    <a:lstStyle/>
                    <a:p>
                      <a:pPr marL="0" lvl="0" indent="0" algn="l" rtl="0">
                        <a:spcBef>
                          <a:spcPts val="0"/>
                        </a:spcBef>
                        <a:spcAft>
                          <a:spcPts val="0"/>
                        </a:spcAft>
                        <a:buNone/>
                      </a:pPr>
                      <a:r>
                        <a:rPr lang="en" sz="2000" b="1"/>
                        <a:t>Reference Record</a:t>
                      </a:r>
                      <a:endParaRPr sz="2000" b="1"/>
                    </a:p>
                  </a:txBody>
                  <a:tcPr marL="91425" marR="91425" marT="91425" marB="91425"/>
                </a:tc>
                <a:tc>
                  <a:txBody>
                    <a:bodyPr/>
                    <a:lstStyle/>
                    <a:p>
                      <a:pPr marL="0" lvl="0" indent="0" algn="l" rtl="0">
                        <a:spcBef>
                          <a:spcPts val="0"/>
                        </a:spcBef>
                        <a:spcAft>
                          <a:spcPts val="0"/>
                        </a:spcAft>
                        <a:buNone/>
                      </a:pPr>
                      <a:r>
                        <a:rPr lang="en" sz="2000" b="1"/>
                        <a:t>100, 110, 111, 151</a:t>
                      </a:r>
                      <a:endParaRPr sz="2000" b="1"/>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0"/>
          <p:cNvSpPr txBox="1">
            <a:spLocks noGrp="1"/>
          </p:cNvSpPr>
          <p:nvPr>
            <p:ph type="title"/>
          </p:nvPr>
        </p:nvSpPr>
        <p:spPr>
          <a:xfrm>
            <a:off x="122600" y="154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Arial"/>
                <a:ea typeface="Arial"/>
                <a:cs typeface="Arial"/>
                <a:sym typeface="Arial"/>
              </a:rPr>
              <a:t>100    Personal Name Heading Authority Record</a:t>
            </a:r>
            <a:endParaRPr sz="2600">
              <a:latin typeface="Arial"/>
              <a:ea typeface="Arial"/>
              <a:cs typeface="Arial"/>
              <a:sym typeface="Arial"/>
            </a:endParaRPr>
          </a:p>
        </p:txBody>
      </p:sp>
      <p:sp>
        <p:nvSpPr>
          <p:cNvPr id="548" name="Google Shape;548;p70"/>
          <p:cNvSpPr txBox="1">
            <a:spLocks noGrp="1"/>
          </p:cNvSpPr>
          <p:nvPr>
            <p:ph type="body" idx="1"/>
          </p:nvPr>
        </p:nvSpPr>
        <p:spPr>
          <a:xfrm>
            <a:off x="273900" y="1073400"/>
            <a:ext cx="8705700" cy="3910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sz="2400" b="1">
                <a:latin typeface="Arial"/>
                <a:ea typeface="Arial"/>
                <a:cs typeface="Arial"/>
                <a:sym typeface="Arial"/>
              </a:rPr>
              <a:t>Definition of “Person” :</a:t>
            </a:r>
            <a:endParaRPr sz="2400" b="1">
              <a:latin typeface="Arial"/>
              <a:ea typeface="Arial"/>
              <a:cs typeface="Arial"/>
              <a:sym typeface="Arial"/>
            </a:endParaRPr>
          </a:p>
          <a:p>
            <a:pPr marL="0" lvl="0" indent="0" algn="just" rtl="0">
              <a:lnSpc>
                <a:spcPct val="100000"/>
              </a:lnSpc>
              <a:spcBef>
                <a:spcPts val="1600"/>
              </a:spcBef>
              <a:spcAft>
                <a:spcPts val="0"/>
              </a:spcAft>
              <a:buNone/>
            </a:pPr>
            <a:r>
              <a:rPr lang="en" sz="2400" b="1">
                <a:latin typeface="Arial"/>
                <a:ea typeface="Arial"/>
                <a:cs typeface="Arial"/>
                <a:sym typeface="Arial"/>
              </a:rPr>
              <a:t>An individual or an identity established by an individual (either alone or in collaboration with one or more other individuals) (RDA 8.1.2)</a:t>
            </a:r>
            <a:endParaRPr sz="2400" b="1">
              <a:latin typeface="Arial"/>
              <a:ea typeface="Arial"/>
              <a:cs typeface="Arial"/>
              <a:sym typeface="Arial"/>
            </a:endParaRPr>
          </a:p>
          <a:p>
            <a:pPr marL="0" lvl="0" indent="0" algn="just" rtl="0">
              <a:lnSpc>
                <a:spcPct val="100000"/>
              </a:lnSpc>
              <a:spcBef>
                <a:spcPts val="1600"/>
              </a:spcBef>
              <a:spcAft>
                <a:spcPts val="0"/>
              </a:spcAft>
              <a:buNone/>
            </a:pPr>
            <a:endParaRPr sz="2400" b="1">
              <a:latin typeface="Arial"/>
              <a:ea typeface="Arial"/>
              <a:cs typeface="Arial"/>
              <a:sym typeface="Arial"/>
            </a:endParaRPr>
          </a:p>
          <a:p>
            <a:pPr marL="0" lvl="0" indent="0" algn="just" rtl="0">
              <a:lnSpc>
                <a:spcPct val="100000"/>
              </a:lnSpc>
              <a:spcBef>
                <a:spcPts val="1600"/>
              </a:spcBef>
              <a:spcAft>
                <a:spcPts val="0"/>
              </a:spcAft>
              <a:buNone/>
            </a:pPr>
            <a:r>
              <a:rPr lang="en" sz="2400" b="1">
                <a:latin typeface="Arial"/>
                <a:ea typeface="Arial"/>
                <a:cs typeface="Arial"/>
                <a:sym typeface="Arial"/>
              </a:rPr>
              <a:t>Most personal names are coded in 100 in MARC Authority and in 100, 600 or 700 in MARC Bib Records</a:t>
            </a:r>
            <a:endParaRPr sz="2400" b="1">
              <a:latin typeface="Arial"/>
              <a:ea typeface="Arial"/>
              <a:cs typeface="Arial"/>
              <a:sym typeface="Arial"/>
            </a:endParaRPr>
          </a:p>
          <a:p>
            <a:pPr marL="0" lvl="0" indent="0" algn="just" rtl="0">
              <a:lnSpc>
                <a:spcPct val="100000"/>
              </a:lnSpc>
              <a:spcBef>
                <a:spcPts val="1600"/>
              </a:spcBef>
              <a:spcAft>
                <a:spcPts val="0"/>
              </a:spcAft>
              <a:buNone/>
            </a:pPr>
            <a:endParaRPr sz="2400"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endParaRPr/>
          </a:p>
          <a:p>
            <a:pPr marL="0" lvl="0" indent="0" algn="l" rtl="0">
              <a:spcBef>
                <a:spcPts val="1600"/>
              </a:spcBef>
              <a:spcAft>
                <a:spcPts val="1600"/>
              </a:spcAft>
              <a:buNone/>
            </a:pPr>
            <a:r>
              <a:rPr lang="en"/>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10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1"/>
          <p:cNvSpPr txBox="1">
            <a:spLocks noGrp="1"/>
          </p:cNvSpPr>
          <p:nvPr>
            <p:ph type="title"/>
          </p:nvPr>
        </p:nvSpPr>
        <p:spPr>
          <a:xfrm>
            <a:off x="15930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rial"/>
                <a:ea typeface="Arial"/>
                <a:cs typeface="Arial"/>
                <a:sym typeface="Arial"/>
              </a:rPr>
              <a:t>Example of 100 Personal Name Authority Record</a:t>
            </a:r>
            <a:endParaRPr/>
          </a:p>
        </p:txBody>
      </p:sp>
      <p:sp>
        <p:nvSpPr>
          <p:cNvPr id="554" name="Google Shape;554;p7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55" name="Google Shape;555;p71"/>
          <p:cNvPicPr preferRelativeResize="0"/>
          <p:nvPr/>
        </p:nvPicPr>
        <p:blipFill>
          <a:blip r:embed="rId3">
            <a:alphaModFix/>
          </a:blip>
          <a:stretch>
            <a:fillRect/>
          </a:stretch>
        </p:blipFill>
        <p:spPr>
          <a:xfrm>
            <a:off x="422525" y="878687"/>
            <a:ext cx="9144001" cy="3779376"/>
          </a:xfrm>
          <a:prstGeom prst="rect">
            <a:avLst/>
          </a:prstGeom>
          <a:noFill/>
          <a:ln>
            <a:noFill/>
          </a:ln>
        </p:spPr>
      </p:pic>
      <p:sp>
        <p:nvSpPr>
          <p:cNvPr id="556" name="Google Shape;556;p71"/>
          <p:cNvSpPr txBox="1"/>
          <p:nvPr/>
        </p:nvSpPr>
        <p:spPr>
          <a:xfrm>
            <a:off x="3373700" y="1041600"/>
            <a:ext cx="1045800" cy="285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              </a:t>
            </a:r>
            <a:r>
              <a:rPr lang="en" sz="1000" b="1">
                <a:solidFill>
                  <a:srgbClr val="FF0000"/>
                </a:solidFill>
                <a:latin typeface="Open Sans"/>
                <a:ea typeface="Open Sans"/>
                <a:cs typeface="Open Sans"/>
                <a:sym typeface="Open Sans"/>
              </a:rPr>
              <a:t>14</a:t>
            </a:r>
            <a:endParaRPr sz="1000" b="1">
              <a:solidFill>
                <a:srgbClr val="FF0000"/>
              </a:solidFill>
              <a:latin typeface="Open Sans"/>
              <a:ea typeface="Open Sans"/>
              <a:cs typeface="Open Sans"/>
              <a:sym typeface="Open Sans"/>
            </a:endParaRPr>
          </a:p>
        </p:txBody>
      </p:sp>
      <p:sp>
        <p:nvSpPr>
          <p:cNvPr id="557" name="Google Shape;557;p71"/>
          <p:cNvSpPr txBox="1"/>
          <p:nvPr/>
        </p:nvSpPr>
        <p:spPr>
          <a:xfrm>
            <a:off x="2110875" y="1447200"/>
            <a:ext cx="737400" cy="239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FF0000"/>
                </a:solidFill>
                <a:latin typeface="Open Sans"/>
                <a:ea typeface="Open Sans"/>
                <a:cs typeface="Open Sans"/>
                <a:sym typeface="Open Sans"/>
              </a:rPr>
              <a:t>9</a:t>
            </a:r>
            <a:endParaRPr sz="1000" b="1">
              <a:solidFill>
                <a:srgbClr val="FF0000"/>
              </a:solidFill>
              <a:latin typeface="Open Sans"/>
              <a:ea typeface="Open Sans"/>
              <a:cs typeface="Open Sans"/>
              <a:sym typeface="Open Sans"/>
            </a:endParaRPr>
          </a:p>
        </p:txBody>
      </p:sp>
      <p:sp>
        <p:nvSpPr>
          <p:cNvPr id="558" name="Google Shape;558;p71"/>
          <p:cNvSpPr txBox="1"/>
          <p:nvPr/>
        </p:nvSpPr>
        <p:spPr>
          <a:xfrm>
            <a:off x="3373700" y="1327200"/>
            <a:ext cx="1216800" cy="193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Open Sans"/>
                <a:ea typeface="Open Sans"/>
                <a:cs typeface="Open Sans"/>
                <a:sym typeface="Open Sans"/>
              </a:rPr>
              <a:t>                        </a:t>
            </a:r>
            <a:r>
              <a:rPr lang="en" sz="800" b="1">
                <a:solidFill>
                  <a:srgbClr val="FF0000"/>
                </a:solidFill>
                <a:latin typeface="Open Sans"/>
                <a:ea typeface="Open Sans"/>
                <a:cs typeface="Open Sans"/>
                <a:sym typeface="Open Sans"/>
              </a:rPr>
              <a:t> 15</a:t>
            </a:r>
            <a:endParaRPr sz="800" b="1">
              <a:solidFill>
                <a:srgbClr val="FF0000"/>
              </a:solidFill>
              <a:latin typeface="Open Sans"/>
              <a:ea typeface="Open Sans"/>
              <a:cs typeface="Open Sans"/>
              <a:sym typeface="Open Sans"/>
            </a:endParaRPr>
          </a:p>
        </p:txBody>
      </p:sp>
      <p:sp>
        <p:nvSpPr>
          <p:cNvPr id="559" name="Google Shape;559;p71"/>
          <p:cNvSpPr txBox="1"/>
          <p:nvPr/>
        </p:nvSpPr>
        <p:spPr>
          <a:xfrm>
            <a:off x="718975" y="1898850"/>
            <a:ext cx="589800" cy="193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560" name="Google Shape;560;p71"/>
          <p:cNvSpPr/>
          <p:nvPr/>
        </p:nvSpPr>
        <p:spPr>
          <a:xfrm>
            <a:off x="1779025" y="2547125"/>
            <a:ext cx="2028000" cy="442500"/>
          </a:xfrm>
          <a:prstGeom prst="leftArrow">
            <a:avLst>
              <a:gd name="adj1" fmla="val 50000"/>
              <a:gd name="adj2" fmla="val 7293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Established Personal Name Heading</a:t>
            </a:r>
            <a:endParaRPr sz="1000"/>
          </a:p>
        </p:txBody>
      </p:sp>
      <p:sp>
        <p:nvSpPr>
          <p:cNvPr id="561" name="Google Shape;561;p71"/>
          <p:cNvSpPr txBox="1"/>
          <p:nvPr/>
        </p:nvSpPr>
        <p:spPr>
          <a:xfrm>
            <a:off x="633175" y="2376600"/>
            <a:ext cx="2012400" cy="12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125525" y="1493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Leader</a:t>
            </a:r>
            <a:endParaRPr>
              <a:latin typeface="Arial"/>
              <a:ea typeface="Arial"/>
              <a:cs typeface="Arial"/>
              <a:sym typeface="Arial"/>
            </a:endParaRPr>
          </a:p>
        </p:txBody>
      </p:sp>
      <p:sp>
        <p:nvSpPr>
          <p:cNvPr id="105" name="Google Shape;105;p18"/>
          <p:cNvSpPr txBox="1">
            <a:spLocks noGrp="1"/>
          </p:cNvSpPr>
          <p:nvPr>
            <p:ph type="body" idx="1"/>
          </p:nvPr>
        </p:nvSpPr>
        <p:spPr>
          <a:xfrm>
            <a:off x="202200" y="1048750"/>
            <a:ext cx="8520600" cy="3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Arial"/>
                <a:ea typeface="Arial"/>
                <a:cs typeface="Arial"/>
                <a:sym typeface="Arial"/>
              </a:rPr>
              <a:t>• </a:t>
            </a:r>
            <a:r>
              <a:rPr lang="en" sz="2800">
                <a:solidFill>
                  <a:srgbClr val="000000"/>
                </a:solidFill>
                <a:latin typeface="Arial"/>
                <a:ea typeface="Arial"/>
                <a:cs typeface="Arial"/>
                <a:sym typeface="Arial"/>
              </a:rPr>
              <a:t>Provides information for the processing of a record</a:t>
            </a:r>
            <a:endParaRPr sz="2800">
              <a:solidFill>
                <a:srgbClr val="000000"/>
              </a:solidFill>
              <a:latin typeface="Arial"/>
              <a:ea typeface="Arial"/>
              <a:cs typeface="Arial"/>
              <a:sym typeface="Arial"/>
            </a:endParaRPr>
          </a:p>
          <a:p>
            <a:pPr marL="0" lvl="0" indent="0" algn="l" rtl="0">
              <a:spcBef>
                <a:spcPts val="0"/>
              </a:spcBef>
              <a:spcAft>
                <a:spcPts val="0"/>
              </a:spcAft>
              <a:buNone/>
            </a:pPr>
            <a:endParaRPr sz="2800">
              <a:solidFill>
                <a:srgbClr val="000000"/>
              </a:solidFill>
              <a:latin typeface="Arial"/>
              <a:ea typeface="Arial"/>
              <a:cs typeface="Arial"/>
              <a:sym typeface="Arial"/>
            </a:endParaRPr>
          </a:p>
          <a:p>
            <a:pPr marL="0" lvl="0" indent="0" algn="l" rtl="0">
              <a:spcBef>
                <a:spcPts val="0"/>
              </a:spcBef>
              <a:spcAft>
                <a:spcPts val="0"/>
              </a:spcAft>
              <a:buNone/>
            </a:pPr>
            <a:r>
              <a:rPr lang="en" sz="2800">
                <a:solidFill>
                  <a:srgbClr val="000000"/>
                </a:solidFill>
                <a:latin typeface="Arial"/>
                <a:ea typeface="Arial"/>
                <a:cs typeface="Arial"/>
                <a:sym typeface="Arial"/>
              </a:rPr>
              <a:t>•Contains Numbers or coded values – mainly for computer use</a:t>
            </a:r>
            <a:endParaRPr sz="2800">
              <a:solidFill>
                <a:srgbClr val="000000"/>
              </a:solidFill>
              <a:latin typeface="Arial"/>
              <a:ea typeface="Arial"/>
              <a:cs typeface="Arial"/>
              <a:sym typeface="Arial"/>
            </a:endParaRPr>
          </a:p>
          <a:p>
            <a:pPr marL="0" lvl="0" indent="0" algn="l" rtl="0">
              <a:spcBef>
                <a:spcPts val="0"/>
              </a:spcBef>
              <a:spcAft>
                <a:spcPts val="0"/>
              </a:spcAft>
              <a:buNone/>
            </a:pPr>
            <a:endParaRPr sz="2800">
              <a:solidFill>
                <a:srgbClr val="000000"/>
              </a:solidFill>
              <a:latin typeface="Arial"/>
              <a:ea typeface="Arial"/>
              <a:cs typeface="Arial"/>
              <a:sym typeface="Arial"/>
            </a:endParaRPr>
          </a:p>
          <a:p>
            <a:pPr marL="0" lvl="0" indent="0" algn="l" rtl="0">
              <a:spcBef>
                <a:spcPts val="0"/>
              </a:spcBef>
              <a:spcAft>
                <a:spcPts val="0"/>
              </a:spcAft>
              <a:buNone/>
            </a:pPr>
            <a:r>
              <a:rPr lang="en" sz="2800">
                <a:solidFill>
                  <a:srgbClr val="000000"/>
                </a:solidFill>
                <a:latin typeface="Arial"/>
                <a:ea typeface="Arial"/>
                <a:cs typeface="Arial"/>
                <a:sym typeface="Arial"/>
              </a:rPr>
              <a:t>•Identified by character position – 24 character positions long</a:t>
            </a:r>
            <a:endParaRPr sz="2800">
              <a:solidFill>
                <a:srgbClr val="000000"/>
              </a:solidFill>
              <a:latin typeface="Arial"/>
              <a:ea typeface="Arial"/>
              <a:cs typeface="Arial"/>
              <a:sym typeface="Arial"/>
            </a:endParaRPr>
          </a:p>
          <a:p>
            <a:pPr marL="0" lvl="0" indent="0" algn="l" rtl="0">
              <a:spcBef>
                <a:spcPts val="0"/>
              </a:spcBef>
              <a:spcAft>
                <a:spcPts val="160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2"/>
          <p:cNvSpPr txBox="1">
            <a:spLocks noGrp="1"/>
          </p:cNvSpPr>
          <p:nvPr>
            <p:ph type="title"/>
          </p:nvPr>
        </p:nvSpPr>
        <p:spPr>
          <a:xfrm>
            <a:off x="122600" y="154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100    Indicators</a:t>
            </a:r>
            <a:endParaRPr sz="3000">
              <a:latin typeface="Arial"/>
              <a:ea typeface="Arial"/>
              <a:cs typeface="Arial"/>
              <a:sym typeface="Arial"/>
            </a:endParaRPr>
          </a:p>
        </p:txBody>
      </p:sp>
      <p:sp>
        <p:nvSpPr>
          <p:cNvPr id="567" name="Google Shape;567;p72"/>
          <p:cNvSpPr txBox="1">
            <a:spLocks noGrp="1"/>
          </p:cNvSpPr>
          <p:nvPr>
            <p:ph type="body" idx="1"/>
          </p:nvPr>
        </p:nvSpPr>
        <p:spPr>
          <a:xfrm>
            <a:off x="273900" y="1073400"/>
            <a:ext cx="8705700" cy="3910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b="1">
                <a:latin typeface="Arial"/>
                <a:ea typeface="Arial"/>
                <a:cs typeface="Arial"/>
                <a:sym typeface="Arial"/>
              </a:rPr>
              <a:t>First Indicator:</a:t>
            </a: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0 = Forename</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1 = Surname</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3 = Family name</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Second indicator: Blank</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endParaRPr/>
          </a:p>
          <a:p>
            <a:pPr marL="0" lvl="0" indent="0" algn="l" rtl="0">
              <a:spcBef>
                <a:spcPts val="1600"/>
              </a:spcBef>
              <a:spcAft>
                <a:spcPts val="1600"/>
              </a:spcAft>
              <a:buNone/>
            </a:pPr>
            <a:r>
              <a:rPr lang="en"/>
              <a:t> </a:t>
            </a:r>
            <a:endParaRPr/>
          </a:p>
        </p:txBody>
      </p:sp>
      <p:pic>
        <p:nvPicPr>
          <p:cNvPr id="568" name="Google Shape;568;p72"/>
          <p:cNvPicPr preferRelativeResize="0"/>
          <p:nvPr/>
        </p:nvPicPr>
        <p:blipFill>
          <a:blip r:embed="rId3">
            <a:alphaModFix/>
          </a:blip>
          <a:stretch>
            <a:fillRect/>
          </a:stretch>
        </p:blipFill>
        <p:spPr>
          <a:xfrm>
            <a:off x="2614113" y="2418988"/>
            <a:ext cx="3026664" cy="479296"/>
          </a:xfrm>
          <a:prstGeom prst="rect">
            <a:avLst/>
          </a:prstGeom>
          <a:noFill/>
          <a:ln>
            <a:noFill/>
          </a:ln>
        </p:spPr>
      </p:pic>
      <p:pic>
        <p:nvPicPr>
          <p:cNvPr id="569" name="Google Shape;569;p72"/>
          <p:cNvPicPr preferRelativeResize="0"/>
          <p:nvPr/>
        </p:nvPicPr>
        <p:blipFill>
          <a:blip r:embed="rId4">
            <a:alphaModFix/>
          </a:blip>
          <a:stretch>
            <a:fillRect/>
          </a:stretch>
        </p:blipFill>
        <p:spPr>
          <a:xfrm>
            <a:off x="2614113" y="3440600"/>
            <a:ext cx="3255264" cy="442189"/>
          </a:xfrm>
          <a:prstGeom prst="rect">
            <a:avLst/>
          </a:prstGeom>
          <a:noFill/>
          <a:ln>
            <a:noFill/>
          </a:ln>
        </p:spPr>
      </p:pic>
      <p:pic>
        <p:nvPicPr>
          <p:cNvPr id="570" name="Google Shape;570;p72"/>
          <p:cNvPicPr preferRelativeResize="0"/>
          <p:nvPr/>
        </p:nvPicPr>
        <p:blipFill rotWithShape="1">
          <a:blip r:embed="rId5">
            <a:alphaModFix/>
          </a:blip>
          <a:srcRect l="3455" t="13111" r="19927"/>
          <a:stretch/>
        </p:blipFill>
        <p:spPr>
          <a:xfrm>
            <a:off x="2636975" y="1481375"/>
            <a:ext cx="3209544" cy="3953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fade">
                                      <p:cBhvr>
                                        <p:cTn id="7" dur="10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3"/>
          <p:cNvSpPr txBox="1">
            <a:spLocks noGrp="1"/>
          </p:cNvSpPr>
          <p:nvPr>
            <p:ph type="title"/>
          </p:nvPr>
        </p:nvSpPr>
        <p:spPr>
          <a:xfrm>
            <a:off x="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100 subfields</a:t>
            </a:r>
            <a:endParaRPr>
              <a:latin typeface="Arial"/>
              <a:ea typeface="Arial"/>
              <a:cs typeface="Arial"/>
              <a:sym typeface="Arial"/>
            </a:endParaRPr>
          </a:p>
        </p:txBody>
      </p:sp>
      <p:sp>
        <p:nvSpPr>
          <p:cNvPr id="576" name="Google Shape;576;p73"/>
          <p:cNvSpPr txBox="1">
            <a:spLocks noGrp="1"/>
          </p:cNvSpPr>
          <p:nvPr>
            <p:ph type="body" idx="1"/>
          </p:nvPr>
        </p:nvSpPr>
        <p:spPr>
          <a:xfrm>
            <a:off x="159300" y="628201"/>
            <a:ext cx="8520600" cy="436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|a 	Personal Name</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|b	Roman Numeral or Part of Forename</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|c	Titles or other words associated with a name</a:t>
            </a:r>
            <a:endParaRPr b="1">
              <a:latin typeface="Arial"/>
              <a:ea typeface="Arial"/>
              <a:cs typeface="Arial"/>
              <a:sym typeface="Arial"/>
            </a:endParaRPr>
          </a:p>
          <a:p>
            <a:pPr marL="0" lvl="0" indent="0" algn="l" rtl="0">
              <a:lnSpc>
                <a:spcPct val="100000"/>
              </a:lnSpc>
              <a:spcBef>
                <a:spcPts val="1600"/>
              </a:spcBef>
              <a:spcAft>
                <a:spcPts val="0"/>
              </a:spcAft>
              <a:buNone/>
            </a:pPr>
            <a:r>
              <a:rPr lang="en" b="1">
                <a:latin typeface="Arial"/>
                <a:ea typeface="Arial"/>
                <a:cs typeface="Arial"/>
                <a:sym typeface="Arial"/>
              </a:rPr>
              <a:t>|d	Dates of birth, death or flourishing or any other date used with a name</a:t>
            </a:r>
            <a:endParaRPr b="1">
              <a:latin typeface="Arial"/>
              <a:ea typeface="Arial"/>
              <a:cs typeface="Arial"/>
              <a:sym typeface="Arial"/>
            </a:endParaRPr>
          </a:p>
          <a:p>
            <a:pPr marL="0" lvl="0" indent="0" algn="l" rtl="0">
              <a:lnSpc>
                <a:spcPct val="100000"/>
              </a:lnSpc>
              <a:spcBef>
                <a:spcPts val="1600"/>
              </a:spcBef>
              <a:spcAft>
                <a:spcPts val="0"/>
              </a:spcAft>
              <a:buNone/>
            </a:pPr>
            <a:endParaRPr b="1">
              <a:latin typeface="Arial"/>
              <a:ea typeface="Arial"/>
              <a:cs typeface="Arial"/>
              <a:sym typeface="Arial"/>
            </a:endParaRPr>
          </a:p>
          <a:p>
            <a:pPr marL="0" lvl="0" indent="0" algn="l" rtl="0">
              <a:lnSpc>
                <a:spcPct val="100000"/>
              </a:lnSpc>
              <a:spcBef>
                <a:spcPts val="1600"/>
              </a:spcBef>
              <a:spcAft>
                <a:spcPts val="0"/>
              </a:spcAft>
              <a:buNone/>
            </a:pPr>
            <a:r>
              <a:rPr lang="en" b="1">
                <a:latin typeface="Arial"/>
                <a:ea typeface="Arial"/>
                <a:cs typeface="Arial"/>
                <a:sym typeface="Arial"/>
              </a:rPr>
              <a:t>|q	Fuller form of name</a:t>
            </a:r>
            <a:endParaRPr b="1">
              <a:latin typeface="Arial"/>
              <a:ea typeface="Arial"/>
              <a:cs typeface="Arial"/>
              <a:sym typeface="Arial"/>
            </a:endParaRPr>
          </a:p>
          <a:p>
            <a:pPr marL="0" lvl="0" indent="0" algn="l" rtl="0">
              <a:lnSpc>
                <a:spcPct val="100000"/>
              </a:lnSpc>
              <a:spcBef>
                <a:spcPts val="1600"/>
              </a:spcBef>
              <a:spcAft>
                <a:spcPts val="0"/>
              </a:spcAft>
              <a:buNone/>
            </a:pPr>
            <a:endParaRPr b="1">
              <a:latin typeface="Arial"/>
              <a:ea typeface="Arial"/>
              <a:cs typeface="Arial"/>
              <a:sym typeface="Arial"/>
            </a:endParaRPr>
          </a:p>
          <a:p>
            <a:pPr marL="0" lvl="0" indent="0" algn="l" rtl="0">
              <a:lnSpc>
                <a:spcPct val="100000"/>
              </a:lnSpc>
              <a:spcBef>
                <a:spcPts val="1600"/>
              </a:spcBef>
              <a:spcAft>
                <a:spcPts val="1600"/>
              </a:spcAft>
              <a:buNone/>
            </a:pPr>
            <a:r>
              <a:rPr lang="en" b="1">
                <a:latin typeface="Arial"/>
                <a:ea typeface="Arial"/>
                <a:cs typeface="Arial"/>
                <a:sym typeface="Arial"/>
              </a:rPr>
              <a:t>|t	Title of a work</a:t>
            </a:r>
            <a:endParaRPr b="1">
              <a:latin typeface="Arial"/>
              <a:ea typeface="Arial"/>
              <a:cs typeface="Arial"/>
              <a:sym typeface="Arial"/>
            </a:endParaRPr>
          </a:p>
        </p:txBody>
      </p:sp>
      <p:pic>
        <p:nvPicPr>
          <p:cNvPr id="577" name="Google Shape;577;p73"/>
          <p:cNvPicPr preferRelativeResize="0"/>
          <p:nvPr/>
        </p:nvPicPr>
        <p:blipFill>
          <a:blip r:embed="rId3">
            <a:alphaModFix/>
          </a:blip>
          <a:stretch>
            <a:fillRect/>
          </a:stretch>
        </p:blipFill>
        <p:spPr>
          <a:xfrm>
            <a:off x="664313" y="2574225"/>
            <a:ext cx="6080760" cy="477452"/>
          </a:xfrm>
          <a:prstGeom prst="rect">
            <a:avLst/>
          </a:prstGeom>
          <a:noFill/>
          <a:ln>
            <a:noFill/>
          </a:ln>
        </p:spPr>
      </p:pic>
      <p:pic>
        <p:nvPicPr>
          <p:cNvPr id="578" name="Google Shape;578;p73"/>
          <p:cNvPicPr preferRelativeResize="0"/>
          <p:nvPr/>
        </p:nvPicPr>
        <p:blipFill>
          <a:blip r:embed="rId4">
            <a:alphaModFix/>
          </a:blip>
          <a:stretch>
            <a:fillRect/>
          </a:stretch>
        </p:blipFill>
        <p:spPr>
          <a:xfrm>
            <a:off x="664313" y="3550925"/>
            <a:ext cx="4572000" cy="503853"/>
          </a:xfrm>
          <a:prstGeom prst="rect">
            <a:avLst/>
          </a:prstGeom>
          <a:noFill/>
          <a:ln>
            <a:noFill/>
          </a:ln>
        </p:spPr>
      </p:pic>
      <p:pic>
        <p:nvPicPr>
          <p:cNvPr id="579" name="Google Shape;579;p73"/>
          <p:cNvPicPr preferRelativeResize="0"/>
          <p:nvPr/>
        </p:nvPicPr>
        <p:blipFill>
          <a:blip r:embed="rId5">
            <a:alphaModFix/>
          </a:blip>
          <a:stretch>
            <a:fillRect/>
          </a:stretch>
        </p:blipFill>
        <p:spPr>
          <a:xfrm>
            <a:off x="664325" y="4554025"/>
            <a:ext cx="5513832" cy="39052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4"/>
          <p:cNvSpPr txBox="1"/>
          <p:nvPr/>
        </p:nvSpPr>
        <p:spPr>
          <a:xfrm>
            <a:off x="174675" y="356500"/>
            <a:ext cx="3639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585" name="Google Shape;585;p74"/>
          <p:cNvSpPr txBox="1"/>
          <p:nvPr/>
        </p:nvSpPr>
        <p:spPr>
          <a:xfrm>
            <a:off x="424663" y="0"/>
            <a:ext cx="7989900" cy="80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chemeClr val="accent1"/>
                </a:solidFill>
              </a:rPr>
              <a:t>Personal Name Headings in AR -BR</a:t>
            </a:r>
            <a:endParaRPr sz="1800">
              <a:latin typeface="Open Sans"/>
              <a:ea typeface="Open Sans"/>
              <a:cs typeface="Open Sans"/>
              <a:sym typeface="Open Sans"/>
            </a:endParaRPr>
          </a:p>
        </p:txBody>
      </p:sp>
      <p:graphicFrame>
        <p:nvGraphicFramePr>
          <p:cNvPr id="586" name="Google Shape;586;p74"/>
          <p:cNvGraphicFramePr/>
          <p:nvPr/>
        </p:nvGraphicFramePr>
        <p:xfrm>
          <a:off x="82850" y="741538"/>
          <a:ext cx="8673525" cy="4506175"/>
        </p:xfrm>
        <a:graphic>
          <a:graphicData uri="http://schemas.openxmlformats.org/drawingml/2006/table">
            <a:tbl>
              <a:tblPr>
                <a:noFill/>
                <a:tableStyleId>{083B2F58-3CC9-4136-9E9E-2C692947CF84}</a:tableStyleId>
              </a:tblPr>
              <a:tblGrid>
                <a:gridCol w="4432700">
                  <a:extLst>
                    <a:ext uri="{9D8B030D-6E8A-4147-A177-3AD203B41FA5}">
                      <a16:colId xmlns:a16="http://schemas.microsoft.com/office/drawing/2014/main" val="20000"/>
                    </a:ext>
                  </a:extLst>
                </a:gridCol>
                <a:gridCol w="4240825">
                  <a:extLst>
                    <a:ext uri="{9D8B030D-6E8A-4147-A177-3AD203B41FA5}">
                      <a16:colId xmlns:a16="http://schemas.microsoft.com/office/drawing/2014/main" val="20001"/>
                    </a:ext>
                  </a:extLst>
                </a:gridCol>
              </a:tblGrid>
              <a:tr h="866825">
                <a:tc>
                  <a:txBody>
                    <a:bodyPr/>
                    <a:lstStyle/>
                    <a:p>
                      <a:pPr marL="0" lvl="0" indent="0" algn="l" rtl="0">
                        <a:lnSpc>
                          <a:spcPct val="115000"/>
                        </a:lnSpc>
                        <a:spcBef>
                          <a:spcPts val="1200"/>
                        </a:spcBef>
                        <a:spcAft>
                          <a:spcPts val="0"/>
                        </a:spcAft>
                        <a:buNone/>
                      </a:pPr>
                      <a:r>
                        <a:rPr lang="en" sz="1800" b="1"/>
                        <a:t>Established Heading in a NAR</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800" b="1"/>
                        <a:t> Bibliographic Record</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19125">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919125">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90055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900550">
                <a:tc>
                  <a:txBody>
                    <a:bodyPr/>
                    <a:lstStyle/>
                    <a:p>
                      <a:pPr marL="0" lvl="0" indent="0" algn="l" rtl="0">
                        <a:lnSpc>
                          <a:spcPct val="115000"/>
                        </a:lnSpc>
                        <a:spcBef>
                          <a:spcPts val="1200"/>
                        </a:spcBef>
                        <a:spcAft>
                          <a:spcPts val="0"/>
                        </a:spcAft>
                        <a:buNone/>
                      </a:pP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587" name="Google Shape;587;p74"/>
          <p:cNvPicPr preferRelativeResize="0"/>
          <p:nvPr/>
        </p:nvPicPr>
        <p:blipFill>
          <a:blip r:embed="rId3">
            <a:alphaModFix/>
          </a:blip>
          <a:stretch>
            <a:fillRect/>
          </a:stretch>
        </p:blipFill>
        <p:spPr>
          <a:xfrm>
            <a:off x="4724388" y="3723463"/>
            <a:ext cx="3749040" cy="356159"/>
          </a:xfrm>
          <a:prstGeom prst="rect">
            <a:avLst/>
          </a:prstGeom>
          <a:noFill/>
          <a:ln>
            <a:noFill/>
          </a:ln>
        </p:spPr>
      </p:pic>
      <p:pic>
        <p:nvPicPr>
          <p:cNvPr id="588" name="Google Shape;588;p74"/>
          <p:cNvPicPr preferRelativeResize="0"/>
          <p:nvPr/>
        </p:nvPicPr>
        <p:blipFill>
          <a:blip r:embed="rId4">
            <a:alphaModFix/>
          </a:blip>
          <a:stretch>
            <a:fillRect/>
          </a:stretch>
        </p:blipFill>
        <p:spPr>
          <a:xfrm>
            <a:off x="353463" y="3674800"/>
            <a:ext cx="2843784" cy="453494"/>
          </a:xfrm>
          <a:prstGeom prst="rect">
            <a:avLst/>
          </a:prstGeom>
          <a:noFill/>
          <a:ln>
            <a:noFill/>
          </a:ln>
        </p:spPr>
      </p:pic>
      <p:pic>
        <p:nvPicPr>
          <p:cNvPr id="589" name="Google Shape;589;p74"/>
          <p:cNvPicPr preferRelativeResize="0"/>
          <p:nvPr/>
        </p:nvPicPr>
        <p:blipFill>
          <a:blip r:embed="rId5">
            <a:alphaModFix/>
          </a:blip>
          <a:stretch>
            <a:fillRect/>
          </a:stretch>
        </p:blipFill>
        <p:spPr>
          <a:xfrm>
            <a:off x="499763" y="1925125"/>
            <a:ext cx="2697480" cy="463777"/>
          </a:xfrm>
          <a:prstGeom prst="rect">
            <a:avLst/>
          </a:prstGeom>
          <a:noFill/>
          <a:ln>
            <a:noFill/>
          </a:ln>
        </p:spPr>
      </p:pic>
      <p:pic>
        <p:nvPicPr>
          <p:cNvPr id="590" name="Google Shape;590;p74"/>
          <p:cNvPicPr preferRelativeResize="0"/>
          <p:nvPr/>
        </p:nvPicPr>
        <p:blipFill>
          <a:blip r:embed="rId6">
            <a:alphaModFix/>
          </a:blip>
          <a:stretch>
            <a:fillRect/>
          </a:stretch>
        </p:blipFill>
        <p:spPr>
          <a:xfrm>
            <a:off x="4957525" y="1959800"/>
            <a:ext cx="3474720" cy="394428"/>
          </a:xfrm>
          <a:prstGeom prst="rect">
            <a:avLst/>
          </a:prstGeom>
          <a:noFill/>
          <a:ln>
            <a:noFill/>
          </a:ln>
        </p:spPr>
      </p:pic>
      <p:pic>
        <p:nvPicPr>
          <p:cNvPr id="591" name="Google Shape;591;p74"/>
          <p:cNvPicPr preferRelativeResize="0"/>
          <p:nvPr/>
        </p:nvPicPr>
        <p:blipFill>
          <a:blip r:embed="rId7">
            <a:alphaModFix/>
          </a:blip>
          <a:stretch>
            <a:fillRect/>
          </a:stretch>
        </p:blipFill>
        <p:spPr>
          <a:xfrm>
            <a:off x="4677550" y="2894463"/>
            <a:ext cx="4034651" cy="453500"/>
          </a:xfrm>
          <a:prstGeom prst="rect">
            <a:avLst/>
          </a:prstGeom>
          <a:noFill/>
          <a:ln>
            <a:noFill/>
          </a:ln>
        </p:spPr>
      </p:pic>
      <p:pic>
        <p:nvPicPr>
          <p:cNvPr id="592" name="Google Shape;592;p74"/>
          <p:cNvPicPr preferRelativeResize="0"/>
          <p:nvPr/>
        </p:nvPicPr>
        <p:blipFill>
          <a:blip r:embed="rId8">
            <a:alphaModFix/>
          </a:blip>
          <a:stretch>
            <a:fillRect/>
          </a:stretch>
        </p:blipFill>
        <p:spPr>
          <a:xfrm>
            <a:off x="227250" y="2915288"/>
            <a:ext cx="4119200" cy="411875"/>
          </a:xfrm>
          <a:prstGeom prst="rect">
            <a:avLst/>
          </a:prstGeom>
          <a:noFill/>
          <a:ln>
            <a:noFill/>
          </a:ln>
        </p:spPr>
      </p:pic>
      <p:pic>
        <p:nvPicPr>
          <p:cNvPr id="593" name="Google Shape;593;p74"/>
          <p:cNvPicPr preferRelativeResize="0"/>
          <p:nvPr/>
        </p:nvPicPr>
        <p:blipFill>
          <a:blip r:embed="rId9">
            <a:alphaModFix/>
          </a:blip>
          <a:stretch>
            <a:fillRect/>
          </a:stretch>
        </p:blipFill>
        <p:spPr>
          <a:xfrm>
            <a:off x="4677550" y="4612425"/>
            <a:ext cx="4034650" cy="463775"/>
          </a:xfrm>
          <a:prstGeom prst="rect">
            <a:avLst/>
          </a:prstGeom>
          <a:noFill/>
          <a:ln>
            <a:noFill/>
          </a:ln>
        </p:spPr>
      </p:pic>
      <p:pic>
        <p:nvPicPr>
          <p:cNvPr id="594" name="Google Shape;594;p74"/>
          <p:cNvPicPr preferRelativeResize="0"/>
          <p:nvPr/>
        </p:nvPicPr>
        <p:blipFill>
          <a:blip r:embed="rId10">
            <a:alphaModFix/>
          </a:blip>
          <a:stretch>
            <a:fillRect/>
          </a:stretch>
        </p:blipFill>
        <p:spPr>
          <a:xfrm>
            <a:off x="82850" y="4591801"/>
            <a:ext cx="4389125" cy="4637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5"/>
          <p:cNvSpPr txBox="1">
            <a:spLocks noGrp="1"/>
          </p:cNvSpPr>
          <p:nvPr>
            <p:ph type="title"/>
          </p:nvPr>
        </p:nvSpPr>
        <p:spPr>
          <a:xfrm>
            <a:off x="159300" y="929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3XX  Other Information</a:t>
            </a:r>
            <a:endParaRPr>
              <a:latin typeface="Arial"/>
              <a:ea typeface="Arial"/>
              <a:cs typeface="Arial"/>
              <a:sym typeface="Arial"/>
            </a:endParaRPr>
          </a:p>
        </p:txBody>
      </p:sp>
      <p:sp>
        <p:nvSpPr>
          <p:cNvPr id="600" name="Google Shape;600;p75"/>
          <p:cNvSpPr txBox="1">
            <a:spLocks noGrp="1"/>
          </p:cNvSpPr>
          <p:nvPr>
            <p:ph type="body" idx="1"/>
          </p:nvPr>
        </p:nvSpPr>
        <p:spPr>
          <a:xfrm>
            <a:off x="159300" y="863200"/>
            <a:ext cx="8520600" cy="39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368		</a:t>
            </a:r>
            <a:r>
              <a:rPr lang="en" b="1">
                <a:solidFill>
                  <a:srgbClr val="000000"/>
                </a:solidFill>
                <a:latin typeface="Arial"/>
                <a:ea typeface="Arial"/>
                <a:cs typeface="Arial"/>
                <a:sym typeface="Arial"/>
              </a:rPr>
              <a:t>Other attributes of person</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370		</a:t>
            </a:r>
            <a:r>
              <a:rPr lang="en" b="1">
                <a:solidFill>
                  <a:srgbClr val="000000"/>
                </a:solidFill>
                <a:latin typeface="Arial"/>
                <a:ea typeface="Arial"/>
                <a:cs typeface="Arial"/>
                <a:sym typeface="Arial"/>
              </a:rPr>
              <a:t>A place associated with person</a:t>
            </a:r>
            <a:r>
              <a:rPr lang="en">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372		</a:t>
            </a:r>
            <a:r>
              <a:rPr lang="en" b="1">
                <a:solidFill>
                  <a:srgbClr val="000000"/>
                </a:solidFill>
                <a:latin typeface="Arial"/>
                <a:ea typeface="Arial"/>
                <a:cs typeface="Arial"/>
                <a:sym typeface="Arial"/>
              </a:rPr>
              <a:t>A field of endeavor, area of expertise</a:t>
            </a:r>
            <a:r>
              <a:rPr lang="en">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373		</a:t>
            </a:r>
            <a:r>
              <a:rPr lang="en" b="1">
                <a:solidFill>
                  <a:srgbClr val="000000"/>
                </a:solidFill>
                <a:latin typeface="Arial"/>
                <a:ea typeface="Arial"/>
                <a:cs typeface="Arial"/>
                <a:sym typeface="Arial"/>
              </a:rPr>
              <a:t>A group, institution, association person is associated with</a:t>
            </a:r>
            <a:r>
              <a:rPr lang="en" b="1">
                <a:latin typeface="Arial"/>
                <a:ea typeface="Arial"/>
                <a:cs typeface="Arial"/>
                <a:sym typeface="Arial"/>
              </a:rPr>
              <a:t>	</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374		</a:t>
            </a:r>
            <a:r>
              <a:rPr lang="en" b="1">
                <a:solidFill>
                  <a:srgbClr val="000000"/>
                </a:solidFill>
                <a:latin typeface="Arial"/>
                <a:ea typeface="Arial"/>
                <a:cs typeface="Arial"/>
                <a:sym typeface="Arial"/>
              </a:rPr>
              <a:t>Profession or occupation </a:t>
            </a:r>
            <a:r>
              <a:rPr lang="en" b="1">
                <a:latin typeface="Arial"/>
                <a:ea typeface="Arial"/>
                <a:cs typeface="Arial"/>
                <a:sym typeface="Arial"/>
              </a:rPr>
              <a:t>	</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377		 </a:t>
            </a:r>
            <a:r>
              <a:rPr lang="en" b="1">
                <a:solidFill>
                  <a:srgbClr val="000000"/>
                </a:solidFill>
                <a:latin typeface="Arial"/>
                <a:ea typeface="Arial"/>
                <a:cs typeface="Arial"/>
                <a:sym typeface="Arial"/>
              </a:rPr>
              <a:t>Associated languages</a:t>
            </a:r>
            <a:endParaRPr b="1">
              <a:solidFill>
                <a:srgbClr val="000000"/>
              </a:solidFill>
              <a:latin typeface="Arial"/>
              <a:ea typeface="Arial"/>
              <a:cs typeface="Arial"/>
              <a:sym typeface="Arial"/>
            </a:endParaRPr>
          </a:p>
          <a:p>
            <a:pPr marL="0" lvl="0" indent="0" algn="l" rtl="0">
              <a:spcBef>
                <a:spcPts val="1600"/>
              </a:spcBef>
              <a:spcAft>
                <a:spcPts val="1600"/>
              </a:spcAft>
              <a:buNone/>
            </a:pPr>
            <a:r>
              <a:rPr lang="en" b="1">
                <a:solidFill>
                  <a:srgbClr val="000000"/>
                </a:solidFill>
                <a:latin typeface="Arial"/>
                <a:ea typeface="Arial"/>
                <a:cs typeface="Arial"/>
                <a:sym typeface="Arial"/>
              </a:rPr>
              <a:t>378		Fuller form of name (Can also be found in 100 |q)</a:t>
            </a:r>
            <a:endParaRPr b="1">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6"/>
          <p:cNvSpPr txBox="1">
            <a:spLocks noGrp="1"/>
          </p:cNvSpPr>
          <p:nvPr>
            <p:ph type="title" idx="4294967295"/>
          </p:nvPr>
        </p:nvSpPr>
        <p:spPr>
          <a:xfrm rot="1452" flipH="1">
            <a:off x="311700" y="406710"/>
            <a:ext cx="8520601" cy="730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2"/>
                </a:solidFill>
                <a:latin typeface="Arial"/>
                <a:ea typeface="Arial"/>
                <a:cs typeface="Arial"/>
                <a:sym typeface="Arial"/>
              </a:rPr>
              <a:t>Example of 3XX Fields in Name Authority Record</a:t>
            </a:r>
            <a:endParaRPr sz="2400">
              <a:solidFill>
                <a:schemeClr val="dk2"/>
              </a:solidFill>
              <a:latin typeface="Arial"/>
              <a:ea typeface="Arial"/>
              <a:cs typeface="Arial"/>
              <a:sym typeface="Arial"/>
            </a:endParaRPr>
          </a:p>
          <a:p>
            <a:pPr marL="0" lvl="0" indent="0" algn="l" rtl="0">
              <a:spcBef>
                <a:spcPts val="1600"/>
              </a:spcBef>
              <a:spcAft>
                <a:spcPts val="0"/>
              </a:spcAft>
              <a:buNone/>
            </a:pPr>
            <a:endParaRPr sz="2400">
              <a:solidFill>
                <a:schemeClr val="dk2"/>
              </a:solidFill>
              <a:latin typeface="Arial"/>
              <a:ea typeface="Arial"/>
              <a:cs typeface="Arial"/>
              <a:sym typeface="Arial"/>
            </a:endParaRPr>
          </a:p>
        </p:txBody>
      </p:sp>
      <p:pic>
        <p:nvPicPr>
          <p:cNvPr id="606" name="Google Shape;606;p76"/>
          <p:cNvPicPr preferRelativeResize="0"/>
          <p:nvPr/>
        </p:nvPicPr>
        <p:blipFill>
          <a:blip r:embed="rId3">
            <a:alphaModFix/>
          </a:blip>
          <a:stretch>
            <a:fillRect/>
          </a:stretch>
        </p:blipFill>
        <p:spPr>
          <a:xfrm>
            <a:off x="711800" y="1480125"/>
            <a:ext cx="7197900" cy="2790025"/>
          </a:xfrm>
          <a:prstGeom prst="rect">
            <a:avLst/>
          </a:prstGeom>
          <a:noFill/>
          <a:ln>
            <a:noFill/>
          </a:ln>
        </p:spPr>
      </p:pic>
      <p:graphicFrame>
        <p:nvGraphicFramePr>
          <p:cNvPr id="607" name="Google Shape;607;p76"/>
          <p:cNvGraphicFramePr/>
          <p:nvPr/>
        </p:nvGraphicFramePr>
        <p:xfrm>
          <a:off x="711800" y="1989763"/>
          <a:ext cx="6624375" cy="1886725"/>
        </p:xfrm>
        <a:graphic>
          <a:graphicData uri="http://schemas.openxmlformats.org/drawingml/2006/table">
            <a:tbl>
              <a:tblPr>
                <a:noFill/>
                <a:tableStyleId>{1F3FE656-48F4-4B02-94B3-99F8293DC98F}</a:tableStyleId>
              </a:tblPr>
              <a:tblGrid>
                <a:gridCol w="6624375">
                  <a:extLst>
                    <a:ext uri="{9D8B030D-6E8A-4147-A177-3AD203B41FA5}">
                      <a16:colId xmlns:a16="http://schemas.microsoft.com/office/drawing/2014/main" val="20000"/>
                    </a:ext>
                  </a:extLst>
                </a:gridCol>
              </a:tblGrid>
              <a:tr h="1886725">
                <a:tc>
                  <a:txBody>
                    <a:bodyPr/>
                    <a:lstStyle/>
                    <a:p>
                      <a:pPr marL="0" lvl="0" indent="0" algn="l" rtl="0">
                        <a:spcBef>
                          <a:spcPts val="0"/>
                        </a:spcBef>
                        <a:spcAft>
                          <a:spcPts val="0"/>
                        </a:spcAft>
                        <a:buNone/>
                      </a:pPr>
                      <a:endParaRPr/>
                    </a:p>
                  </a:txBody>
                  <a:tcPr marL="91425" marR="91425" marT="91425" marB="91425">
                    <a:lnL w="38100" cap="flat" cmpd="sng">
                      <a:solidFill>
                        <a:srgbClr val="FF0000"/>
                      </a:solidFill>
                      <a:prstDash val="solid"/>
                      <a:round/>
                      <a:headEnd type="none" w="sm" len="sm"/>
                      <a:tailEnd type="none" w="sm" len="sm"/>
                    </a:lnL>
                    <a:lnR w="38100" cap="flat" cmpd="sng">
                      <a:solidFill>
                        <a:srgbClr val="FF0000"/>
                      </a:solidFill>
                      <a:prstDash val="solid"/>
                      <a:round/>
                      <a:headEnd type="none" w="sm" len="sm"/>
                      <a:tailEnd type="none" w="sm" len="sm"/>
                    </a:lnR>
                    <a:lnT w="38100" cap="flat" cmpd="sng">
                      <a:solidFill>
                        <a:srgbClr val="FF0000"/>
                      </a:solidFill>
                      <a:prstDash val="solid"/>
                      <a:round/>
                      <a:headEnd type="none" w="sm" len="sm"/>
                      <a:tailEnd type="none" w="sm" len="sm"/>
                    </a:lnT>
                    <a:lnB w="38100"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7"/>
          <p:cNvSpPr txBox="1"/>
          <p:nvPr/>
        </p:nvSpPr>
        <p:spPr>
          <a:xfrm>
            <a:off x="102375" y="793300"/>
            <a:ext cx="8751600" cy="40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2"/>
                </a:solidFill>
              </a:rPr>
              <a:t>|a 	Personal Name</a:t>
            </a:r>
            <a:endParaRPr sz="1800" b="1">
              <a:solidFill>
                <a:schemeClr val="dk2"/>
              </a:solidFill>
            </a:endParaRPr>
          </a:p>
          <a:p>
            <a:pPr marL="0" lvl="0" indent="0" algn="l" rtl="0">
              <a:lnSpc>
                <a:spcPct val="115000"/>
              </a:lnSpc>
              <a:spcBef>
                <a:spcPts val="1600"/>
              </a:spcBef>
              <a:spcAft>
                <a:spcPts val="0"/>
              </a:spcAft>
              <a:buNone/>
            </a:pPr>
            <a:r>
              <a:rPr lang="en" sz="1800" b="1">
                <a:solidFill>
                  <a:schemeClr val="dk2"/>
                </a:solidFill>
              </a:rPr>
              <a:t>|b	Roman Numeral or Part of Forename</a:t>
            </a:r>
            <a:endParaRPr sz="1800" b="1">
              <a:solidFill>
                <a:schemeClr val="dk2"/>
              </a:solidFill>
            </a:endParaRPr>
          </a:p>
          <a:p>
            <a:pPr marL="0" lvl="0" indent="0" algn="l" rtl="0">
              <a:lnSpc>
                <a:spcPct val="115000"/>
              </a:lnSpc>
              <a:spcBef>
                <a:spcPts val="1600"/>
              </a:spcBef>
              <a:spcAft>
                <a:spcPts val="0"/>
              </a:spcAft>
              <a:buNone/>
            </a:pPr>
            <a:r>
              <a:rPr lang="en" sz="1800" b="1">
                <a:solidFill>
                  <a:schemeClr val="dk2"/>
                </a:solidFill>
              </a:rPr>
              <a:t>|c	Titles or other words associated with a name</a:t>
            </a:r>
            <a:endParaRPr sz="1800" b="1">
              <a:solidFill>
                <a:schemeClr val="dk2"/>
              </a:solidFill>
            </a:endParaRPr>
          </a:p>
          <a:p>
            <a:pPr marL="0" lvl="0" indent="0" algn="l" rtl="0">
              <a:lnSpc>
                <a:spcPct val="115000"/>
              </a:lnSpc>
              <a:spcBef>
                <a:spcPts val="1600"/>
              </a:spcBef>
              <a:spcAft>
                <a:spcPts val="0"/>
              </a:spcAft>
              <a:buNone/>
            </a:pPr>
            <a:r>
              <a:rPr lang="en" sz="1800" b="1">
                <a:solidFill>
                  <a:schemeClr val="dk2"/>
                </a:solidFill>
              </a:rPr>
              <a:t>|d	Dates of birth, death or flourishing or any other date used with a name</a:t>
            </a:r>
            <a:endParaRPr sz="1800" b="1">
              <a:solidFill>
                <a:schemeClr val="dk2"/>
              </a:solidFill>
            </a:endParaRPr>
          </a:p>
          <a:p>
            <a:pPr marL="0" lvl="0" indent="0" algn="l" rtl="0">
              <a:lnSpc>
                <a:spcPct val="115000"/>
              </a:lnSpc>
              <a:spcBef>
                <a:spcPts val="1600"/>
              </a:spcBef>
              <a:spcAft>
                <a:spcPts val="0"/>
              </a:spcAft>
              <a:buNone/>
            </a:pPr>
            <a:r>
              <a:rPr lang="en" sz="1800" b="1">
                <a:solidFill>
                  <a:schemeClr val="dk2"/>
                </a:solidFill>
              </a:rPr>
              <a:t>|g	Miscellaneous information</a:t>
            </a:r>
            <a:endParaRPr sz="1800" b="1">
              <a:solidFill>
                <a:schemeClr val="dk2"/>
              </a:solidFill>
            </a:endParaRPr>
          </a:p>
          <a:p>
            <a:pPr marL="0" lvl="0" indent="0" algn="l" rtl="0">
              <a:spcBef>
                <a:spcPts val="1600"/>
              </a:spcBef>
              <a:spcAft>
                <a:spcPts val="0"/>
              </a:spcAft>
              <a:buNone/>
            </a:pPr>
            <a:r>
              <a:rPr lang="en" sz="1800" b="1">
                <a:solidFill>
                  <a:schemeClr val="dk2"/>
                </a:solidFill>
                <a:highlight>
                  <a:srgbClr val="FFFF00"/>
                </a:highlight>
              </a:rPr>
              <a:t>|i	Relationship information</a:t>
            </a:r>
            <a:r>
              <a:rPr lang="en" sz="2400" b="1">
                <a:solidFill>
                  <a:schemeClr val="dk2"/>
                </a:solidFill>
                <a:highlight>
                  <a:srgbClr val="FFFF00"/>
                </a:highlight>
              </a:rPr>
              <a:t>	</a:t>
            </a:r>
            <a:endParaRPr sz="2400" b="1">
              <a:solidFill>
                <a:schemeClr val="dk2"/>
              </a:solidFill>
              <a:highlight>
                <a:srgbClr val="FFFF00"/>
              </a:highlight>
            </a:endParaRPr>
          </a:p>
          <a:p>
            <a:pPr marL="0" lvl="0" indent="0" algn="l" rtl="0">
              <a:spcBef>
                <a:spcPts val="1600"/>
              </a:spcBef>
              <a:spcAft>
                <a:spcPts val="0"/>
              </a:spcAft>
              <a:buNone/>
            </a:pPr>
            <a:r>
              <a:rPr lang="en" sz="1800" b="1">
                <a:solidFill>
                  <a:schemeClr val="dk2"/>
                </a:solidFill>
                <a:highlight>
                  <a:srgbClr val="FFFF00"/>
                </a:highlight>
              </a:rPr>
              <a:t>|w	Control field - applies the same as with Topical Subject Headings</a:t>
            </a:r>
            <a:endParaRPr sz="2400" b="1">
              <a:highlight>
                <a:srgbClr val="FFFF00"/>
              </a:highlight>
            </a:endParaRPr>
          </a:p>
          <a:p>
            <a:pPr marL="0" lvl="0" indent="0" algn="l" rtl="0">
              <a:spcBef>
                <a:spcPts val="1600"/>
              </a:spcBef>
              <a:spcAft>
                <a:spcPts val="1600"/>
              </a:spcAft>
              <a:buNone/>
            </a:pPr>
            <a:endParaRPr sz="2400">
              <a:highlight>
                <a:schemeClr val="lt1"/>
              </a:highlight>
              <a:latin typeface="Open Sans"/>
              <a:ea typeface="Open Sans"/>
              <a:cs typeface="Open Sans"/>
              <a:sym typeface="Open Sans"/>
            </a:endParaRPr>
          </a:p>
        </p:txBody>
      </p:sp>
      <p:sp>
        <p:nvSpPr>
          <p:cNvPr id="613" name="Google Shape;613;p77"/>
          <p:cNvSpPr txBox="1"/>
          <p:nvPr/>
        </p:nvSpPr>
        <p:spPr>
          <a:xfrm>
            <a:off x="102375" y="62225"/>
            <a:ext cx="7349400" cy="6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accent1"/>
                </a:solidFill>
              </a:rPr>
              <a:t>400 See from Reference - subdivisions</a:t>
            </a:r>
            <a:endParaRPr sz="2600" b="1">
              <a:solidFill>
                <a:schemeClr val="accent1"/>
              </a:solidFill>
            </a:endParaRPr>
          </a:p>
        </p:txBody>
      </p:sp>
      <p:sp>
        <p:nvSpPr>
          <p:cNvPr id="614" name="Google Shape;614;p77"/>
          <p:cNvSpPr txBox="1"/>
          <p:nvPr/>
        </p:nvSpPr>
        <p:spPr>
          <a:xfrm>
            <a:off x="2053850" y="4509950"/>
            <a:ext cx="3953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highlight>
                <a:srgbClr val="FFFF00"/>
              </a:high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8"/>
          <p:cNvSpPr txBox="1">
            <a:spLocks noGrp="1"/>
          </p:cNvSpPr>
          <p:nvPr>
            <p:ph type="title"/>
          </p:nvPr>
        </p:nvSpPr>
        <p:spPr>
          <a:xfrm>
            <a:off x="159288" y="829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400</a:t>
            </a:r>
            <a:endParaRPr>
              <a:latin typeface="Arial"/>
              <a:ea typeface="Arial"/>
              <a:cs typeface="Arial"/>
              <a:sym typeface="Arial"/>
            </a:endParaRPr>
          </a:p>
        </p:txBody>
      </p:sp>
      <p:sp>
        <p:nvSpPr>
          <p:cNvPr id="620" name="Google Shape;620;p78"/>
          <p:cNvSpPr txBox="1">
            <a:spLocks noGrp="1"/>
          </p:cNvSpPr>
          <p:nvPr>
            <p:ph type="body" idx="1"/>
          </p:nvPr>
        </p:nvSpPr>
        <p:spPr>
          <a:xfrm>
            <a:off x="0" y="672800"/>
            <a:ext cx="8832300" cy="389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unestablished heading to established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100, 600 or 700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Generates a “See From” reference in the catalog</a:t>
            </a:r>
            <a:endParaRPr b="1">
              <a:latin typeface="Arial"/>
              <a:ea typeface="Arial"/>
              <a:cs typeface="Arial"/>
              <a:sym typeface="Arial"/>
            </a:endParaRPr>
          </a:p>
          <a:p>
            <a:pPr marL="0" lvl="0" indent="0" algn="l" rtl="0">
              <a:spcBef>
                <a:spcPts val="1600"/>
              </a:spcBef>
              <a:spcAft>
                <a:spcPts val="1600"/>
              </a:spcAft>
              <a:buNone/>
            </a:pPr>
            <a:endParaRPr/>
          </a:p>
        </p:txBody>
      </p:sp>
      <p:pic>
        <p:nvPicPr>
          <p:cNvPr id="621" name="Google Shape;621;p78"/>
          <p:cNvPicPr preferRelativeResize="0"/>
          <p:nvPr/>
        </p:nvPicPr>
        <p:blipFill>
          <a:blip r:embed="rId3">
            <a:alphaModFix/>
          </a:blip>
          <a:stretch>
            <a:fillRect/>
          </a:stretch>
        </p:blipFill>
        <p:spPr>
          <a:xfrm>
            <a:off x="0" y="2157388"/>
            <a:ext cx="9143999" cy="2787123"/>
          </a:xfrm>
          <a:prstGeom prst="rect">
            <a:avLst/>
          </a:prstGeom>
          <a:noFill/>
          <a:ln>
            <a:noFill/>
          </a:ln>
        </p:spPr>
      </p:pic>
      <p:graphicFrame>
        <p:nvGraphicFramePr>
          <p:cNvPr id="622" name="Google Shape;622;p78"/>
          <p:cNvGraphicFramePr/>
          <p:nvPr/>
        </p:nvGraphicFramePr>
        <p:xfrm>
          <a:off x="0" y="2058850"/>
          <a:ext cx="3411650" cy="396210"/>
        </p:xfrm>
        <a:graphic>
          <a:graphicData uri="http://schemas.openxmlformats.org/drawingml/2006/table">
            <a:tbl>
              <a:tblPr>
                <a:noFill/>
                <a:tableStyleId>{1F3FE656-48F4-4B02-94B3-99F8293DC98F}</a:tableStyleId>
              </a:tblPr>
              <a:tblGrid>
                <a:gridCol w="3411650">
                  <a:extLst>
                    <a:ext uri="{9D8B030D-6E8A-4147-A177-3AD203B41FA5}">
                      <a16:colId xmlns:a16="http://schemas.microsoft.com/office/drawing/2014/main" val="20000"/>
                    </a:ext>
                  </a:extLst>
                </a:gridCol>
              </a:tblGrid>
              <a:tr h="253175">
                <a:tc>
                  <a:txBody>
                    <a:bodyPr/>
                    <a:lstStyle/>
                    <a:p>
                      <a:pPr marL="0" lvl="0" indent="0" algn="l" rtl="0">
                        <a:spcBef>
                          <a:spcPts val="0"/>
                        </a:spcBef>
                        <a:spcAft>
                          <a:spcPts val="0"/>
                        </a:spcAft>
                        <a:buNone/>
                      </a:pPr>
                      <a:endParaRPr/>
                    </a:p>
                  </a:txBody>
                  <a:tcPr marL="91425" marR="91425" marT="91425" marB="91425">
                    <a:lnL w="28575" cap="flat" cmpd="sng">
                      <a:solidFill>
                        <a:srgbClr val="FF0000"/>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28575"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623" name="Google Shape;623;p78"/>
          <p:cNvGraphicFramePr/>
          <p:nvPr/>
        </p:nvGraphicFramePr>
        <p:xfrm>
          <a:off x="0" y="4062250"/>
          <a:ext cx="3411650" cy="943750"/>
        </p:xfrm>
        <a:graphic>
          <a:graphicData uri="http://schemas.openxmlformats.org/drawingml/2006/table">
            <a:tbl>
              <a:tblPr>
                <a:noFill/>
                <a:tableStyleId>{1F3FE656-48F4-4B02-94B3-99F8293DC98F}</a:tableStyleId>
              </a:tblPr>
              <a:tblGrid>
                <a:gridCol w="3411650">
                  <a:extLst>
                    <a:ext uri="{9D8B030D-6E8A-4147-A177-3AD203B41FA5}">
                      <a16:colId xmlns:a16="http://schemas.microsoft.com/office/drawing/2014/main" val="20000"/>
                    </a:ext>
                  </a:extLst>
                </a:gridCol>
              </a:tblGrid>
              <a:tr h="943750">
                <a:tc>
                  <a:txBody>
                    <a:bodyPr/>
                    <a:lstStyle/>
                    <a:p>
                      <a:pPr marL="0" lvl="0" indent="0" algn="l" rtl="0">
                        <a:spcBef>
                          <a:spcPts val="0"/>
                        </a:spcBef>
                        <a:spcAft>
                          <a:spcPts val="0"/>
                        </a:spcAft>
                        <a:buNone/>
                      </a:pPr>
                      <a:endParaRPr/>
                    </a:p>
                  </a:txBody>
                  <a:tcPr marL="91425" marR="91425" marT="91425" marB="91425">
                    <a:lnL w="28575" cap="flat" cmpd="sng">
                      <a:solidFill>
                        <a:srgbClr val="FF0000"/>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28575"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9"/>
          <p:cNvSpPr txBox="1"/>
          <p:nvPr/>
        </p:nvSpPr>
        <p:spPr>
          <a:xfrm>
            <a:off x="0" y="51300"/>
            <a:ext cx="9084900" cy="5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EF6C00"/>
                </a:solidFill>
              </a:rPr>
              <a:t>NAF Search Result -  Unestablished Name Heading</a:t>
            </a:r>
            <a:endParaRPr sz="2400" b="1">
              <a:solidFill>
                <a:srgbClr val="EF6C00"/>
              </a:solidFill>
            </a:endParaRPr>
          </a:p>
        </p:txBody>
      </p:sp>
      <p:pic>
        <p:nvPicPr>
          <p:cNvPr id="629" name="Google Shape;629;p79"/>
          <p:cNvPicPr preferRelativeResize="0"/>
          <p:nvPr/>
        </p:nvPicPr>
        <p:blipFill>
          <a:blip r:embed="rId3">
            <a:alphaModFix/>
          </a:blip>
          <a:stretch>
            <a:fillRect/>
          </a:stretch>
        </p:blipFill>
        <p:spPr>
          <a:xfrm>
            <a:off x="152400" y="793200"/>
            <a:ext cx="5257800" cy="3191904"/>
          </a:xfrm>
          <a:prstGeom prst="rect">
            <a:avLst/>
          </a:prstGeom>
          <a:noFill/>
          <a:ln>
            <a:noFill/>
          </a:ln>
        </p:spPr>
      </p:pic>
      <p:graphicFrame>
        <p:nvGraphicFramePr>
          <p:cNvPr id="630" name="Google Shape;630;p79"/>
          <p:cNvGraphicFramePr/>
          <p:nvPr/>
        </p:nvGraphicFramePr>
        <p:xfrm>
          <a:off x="152400" y="1592775"/>
          <a:ext cx="3532800" cy="851875"/>
        </p:xfrm>
        <a:graphic>
          <a:graphicData uri="http://schemas.openxmlformats.org/drawingml/2006/table">
            <a:tbl>
              <a:tblPr>
                <a:noFill/>
                <a:tableStyleId>{1F3FE656-48F4-4B02-94B3-99F8293DC98F}</a:tableStyleId>
              </a:tblPr>
              <a:tblGrid>
                <a:gridCol w="3532800">
                  <a:extLst>
                    <a:ext uri="{9D8B030D-6E8A-4147-A177-3AD203B41FA5}">
                      <a16:colId xmlns:a16="http://schemas.microsoft.com/office/drawing/2014/main" val="20000"/>
                    </a:ext>
                  </a:extLst>
                </a:gridCol>
              </a:tblGrid>
              <a:tr h="851875">
                <a:tc>
                  <a:txBody>
                    <a:bodyPr/>
                    <a:lstStyle/>
                    <a:p>
                      <a:pPr marL="0" lvl="0" indent="0" algn="l" rtl="0">
                        <a:spcBef>
                          <a:spcPts val="0"/>
                        </a:spcBef>
                        <a:spcAft>
                          <a:spcPts val="0"/>
                        </a:spcAft>
                        <a:buNone/>
                      </a:pPr>
                      <a:endParaRPr/>
                    </a:p>
                  </a:txBody>
                  <a:tcPr marL="91425" marR="91425" marT="91425" marB="91425">
                    <a:lnL w="28575" cap="flat" cmpd="sng">
                      <a:solidFill>
                        <a:srgbClr val="FF0000"/>
                      </a:solidFill>
                      <a:prstDash val="solid"/>
                      <a:round/>
                      <a:headEnd type="none" w="sm" len="sm"/>
                      <a:tailEnd type="none" w="sm" len="sm"/>
                    </a:lnL>
                    <a:lnR w="28575" cap="flat" cmpd="sng">
                      <a:solidFill>
                        <a:srgbClr val="FF0000"/>
                      </a:solidFill>
                      <a:prstDash val="solid"/>
                      <a:round/>
                      <a:headEnd type="none" w="sm" len="sm"/>
                      <a:tailEnd type="none" w="sm" len="sm"/>
                    </a:lnR>
                    <a:lnT w="28575" cap="flat" cmpd="sng">
                      <a:solidFill>
                        <a:srgbClr val="FF0000"/>
                      </a:solidFill>
                      <a:prstDash val="solid"/>
                      <a:round/>
                      <a:headEnd type="none" w="sm" len="sm"/>
                      <a:tailEnd type="none" w="sm" len="sm"/>
                    </a:lnT>
                    <a:lnB w="28575" cap="flat" cmpd="sng">
                      <a:solidFill>
                        <a:srgbClr val="FF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0"/>
          <p:cNvSpPr txBox="1"/>
          <p:nvPr/>
        </p:nvSpPr>
        <p:spPr>
          <a:xfrm>
            <a:off x="0" y="0"/>
            <a:ext cx="8759100" cy="7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EF6C00"/>
                </a:solidFill>
              </a:rPr>
              <a:t>Public Catalog Display of See Reference</a:t>
            </a:r>
            <a:endParaRPr sz="3000" b="1">
              <a:solidFill>
                <a:srgbClr val="EF6C00"/>
              </a:solidFill>
            </a:endParaRPr>
          </a:p>
        </p:txBody>
      </p:sp>
      <p:pic>
        <p:nvPicPr>
          <p:cNvPr id="636" name="Google Shape;636;p80"/>
          <p:cNvPicPr preferRelativeResize="0"/>
          <p:nvPr/>
        </p:nvPicPr>
        <p:blipFill>
          <a:blip r:embed="rId3">
            <a:alphaModFix/>
          </a:blip>
          <a:stretch>
            <a:fillRect/>
          </a:stretch>
        </p:blipFill>
        <p:spPr>
          <a:xfrm>
            <a:off x="0" y="1412675"/>
            <a:ext cx="9025125" cy="2474900"/>
          </a:xfrm>
          <a:prstGeom prst="rect">
            <a:avLst/>
          </a:prstGeom>
          <a:noFill/>
          <a:ln>
            <a:noFill/>
          </a:ln>
        </p:spPr>
      </p:pic>
      <p:sp>
        <p:nvSpPr>
          <p:cNvPr id="637" name="Google Shape;637;p80"/>
          <p:cNvSpPr txBox="1"/>
          <p:nvPr/>
        </p:nvSpPr>
        <p:spPr>
          <a:xfrm>
            <a:off x="3088150" y="2413975"/>
            <a:ext cx="3843900" cy="49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81"/>
          <p:cNvSpPr txBox="1">
            <a:spLocks noGrp="1"/>
          </p:cNvSpPr>
          <p:nvPr>
            <p:ph type="title" idx="4294967295"/>
          </p:nvPr>
        </p:nvSpPr>
        <p:spPr>
          <a:xfrm>
            <a:off x="311700" y="81200"/>
            <a:ext cx="8520600" cy="8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 500 See Also from Reference</a:t>
            </a:r>
            <a:endParaRPr>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643" name="Google Shape;643;p81"/>
          <p:cNvSpPr txBox="1">
            <a:spLocks noGrp="1"/>
          </p:cNvSpPr>
          <p:nvPr>
            <p:ph type="body" idx="4294967295"/>
          </p:nvPr>
        </p:nvSpPr>
        <p:spPr>
          <a:xfrm>
            <a:off x="355650" y="911000"/>
            <a:ext cx="8737500" cy="390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established name heading to a related established name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100, 600 or 700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Also From” reference in the catalog</a:t>
            </a:r>
            <a:endParaRPr b="1">
              <a:latin typeface="Arial"/>
              <a:ea typeface="Arial"/>
              <a:cs typeface="Arial"/>
              <a:sym typeface="Arial"/>
            </a:endParaRPr>
          </a:p>
        </p:txBody>
      </p:sp>
      <p:pic>
        <p:nvPicPr>
          <p:cNvPr id="644" name="Google Shape;644;p81"/>
          <p:cNvPicPr preferRelativeResize="0"/>
          <p:nvPr/>
        </p:nvPicPr>
        <p:blipFill>
          <a:blip r:embed="rId3">
            <a:alphaModFix/>
          </a:blip>
          <a:stretch>
            <a:fillRect/>
          </a:stretch>
        </p:blipFill>
        <p:spPr>
          <a:xfrm>
            <a:off x="501425" y="2787763"/>
            <a:ext cx="3181350" cy="333375"/>
          </a:xfrm>
          <a:prstGeom prst="rect">
            <a:avLst/>
          </a:prstGeom>
          <a:noFill/>
          <a:ln>
            <a:noFill/>
          </a:ln>
        </p:spPr>
      </p:pic>
      <p:pic>
        <p:nvPicPr>
          <p:cNvPr id="645" name="Google Shape;645;p81"/>
          <p:cNvPicPr preferRelativeResize="0"/>
          <p:nvPr/>
        </p:nvPicPr>
        <p:blipFill>
          <a:blip r:embed="rId4">
            <a:alphaModFix/>
          </a:blip>
          <a:stretch>
            <a:fillRect/>
          </a:stretch>
        </p:blipFill>
        <p:spPr>
          <a:xfrm>
            <a:off x="501413" y="3535800"/>
            <a:ext cx="5686425" cy="1009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202175" y="1781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6C00"/>
                </a:solidFill>
                <a:latin typeface="Arial"/>
                <a:ea typeface="Arial"/>
                <a:cs typeface="Arial"/>
                <a:sym typeface="Arial"/>
              </a:rPr>
              <a:t>Leader Display</a:t>
            </a:r>
            <a:endParaRPr>
              <a:latin typeface="Arial"/>
              <a:ea typeface="Arial"/>
              <a:cs typeface="Arial"/>
              <a:sym typeface="Arial"/>
            </a:endParaRPr>
          </a:p>
        </p:txBody>
      </p:sp>
      <p:sp>
        <p:nvSpPr>
          <p:cNvPr id="111" name="Google Shape;111;p19"/>
          <p:cNvSpPr txBox="1">
            <a:spLocks noGrp="1"/>
          </p:cNvSpPr>
          <p:nvPr>
            <p:ph type="body" idx="1"/>
          </p:nvPr>
        </p:nvSpPr>
        <p:spPr>
          <a:xfrm>
            <a:off x="487775" y="975550"/>
            <a:ext cx="8802600" cy="3626400"/>
          </a:xfrm>
          <a:prstGeom prst="rect">
            <a:avLst/>
          </a:prstGeom>
        </p:spPr>
        <p:txBody>
          <a:bodyPr spcFirstLastPara="1" wrap="square" lIns="91425" tIns="91425" rIns="91425" bIns="91425" anchor="t" anchorCtr="0">
            <a:noAutofit/>
          </a:bodyPr>
          <a:lstStyle/>
          <a:p>
            <a:pPr marL="3200400" lvl="0" indent="457200" algn="l" rtl="0">
              <a:spcBef>
                <a:spcPts val="0"/>
              </a:spcBef>
              <a:spcAft>
                <a:spcPts val="1600"/>
              </a:spcAft>
              <a:buNone/>
            </a:pPr>
            <a:r>
              <a:rPr lang="en" sz="2400" b="1">
                <a:solidFill>
                  <a:srgbClr val="FF0000"/>
                </a:solidFill>
              </a:rPr>
              <a:t>OCLC</a:t>
            </a:r>
            <a:endParaRPr sz="2400" b="1">
              <a:solidFill>
                <a:srgbClr val="FF0000"/>
              </a:solidFill>
            </a:endParaRPr>
          </a:p>
        </p:txBody>
      </p:sp>
      <p:pic>
        <p:nvPicPr>
          <p:cNvPr id="112" name="Google Shape;112;p19"/>
          <p:cNvPicPr preferRelativeResize="0"/>
          <p:nvPr/>
        </p:nvPicPr>
        <p:blipFill>
          <a:blip r:embed="rId3">
            <a:alphaModFix/>
          </a:blip>
          <a:stretch>
            <a:fillRect/>
          </a:stretch>
        </p:blipFill>
        <p:spPr>
          <a:xfrm>
            <a:off x="428423" y="1521900"/>
            <a:ext cx="8411577" cy="1223125"/>
          </a:xfrm>
          <a:prstGeom prst="rect">
            <a:avLst/>
          </a:prstGeom>
          <a:noFill/>
          <a:ln>
            <a:noFill/>
          </a:ln>
        </p:spPr>
      </p:pic>
      <p:sp>
        <p:nvSpPr>
          <p:cNvPr id="113" name="Google Shape;113;p19"/>
          <p:cNvSpPr txBox="1"/>
          <p:nvPr/>
        </p:nvSpPr>
        <p:spPr>
          <a:xfrm>
            <a:off x="1436800" y="3381375"/>
            <a:ext cx="3501300" cy="38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700"/>
          </a:p>
          <a:p>
            <a:pPr marL="0" lvl="0" indent="0" algn="l" rtl="0">
              <a:spcBef>
                <a:spcPts val="0"/>
              </a:spcBef>
              <a:spcAft>
                <a:spcPts val="0"/>
              </a:spcAft>
              <a:buNone/>
            </a:pPr>
            <a:endParaRPr>
              <a:latin typeface="Open Sans"/>
              <a:ea typeface="Open Sans"/>
              <a:cs typeface="Open Sans"/>
              <a:sym typeface="Open Sans"/>
            </a:endParaRPr>
          </a:p>
        </p:txBody>
      </p:sp>
      <p:sp>
        <p:nvSpPr>
          <p:cNvPr id="114" name="Google Shape;114;p19"/>
          <p:cNvSpPr txBox="1"/>
          <p:nvPr/>
        </p:nvSpPr>
        <p:spPr>
          <a:xfrm>
            <a:off x="1937075" y="3934325"/>
            <a:ext cx="60300" cy="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15" name="Google Shape;115;p19"/>
          <p:cNvSpPr txBox="1"/>
          <p:nvPr/>
        </p:nvSpPr>
        <p:spPr>
          <a:xfrm>
            <a:off x="1594825" y="3970325"/>
            <a:ext cx="6930300" cy="8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16" name="Google Shape;116;p19"/>
          <p:cNvPicPr preferRelativeResize="0"/>
          <p:nvPr/>
        </p:nvPicPr>
        <p:blipFill>
          <a:blip r:embed="rId4">
            <a:alphaModFix/>
          </a:blip>
          <a:stretch>
            <a:fillRect/>
          </a:stretch>
        </p:blipFill>
        <p:spPr>
          <a:xfrm>
            <a:off x="1950837" y="3549413"/>
            <a:ext cx="5023283" cy="384900"/>
          </a:xfrm>
          <a:prstGeom prst="rect">
            <a:avLst/>
          </a:prstGeom>
          <a:noFill/>
          <a:ln w="9525" cap="flat" cmpd="sng">
            <a:solidFill>
              <a:srgbClr val="FFFFFF"/>
            </a:solidFill>
            <a:prstDash val="solid"/>
            <a:round/>
            <a:headEnd type="none" w="sm" len="sm"/>
            <a:tailEnd type="none" w="sm" len="sm"/>
          </a:ln>
        </p:spPr>
      </p:pic>
      <p:sp>
        <p:nvSpPr>
          <p:cNvPr id="117" name="Google Shape;117;p19"/>
          <p:cNvSpPr/>
          <p:nvPr/>
        </p:nvSpPr>
        <p:spPr>
          <a:xfrm>
            <a:off x="5596025" y="2632925"/>
            <a:ext cx="512700" cy="880500"/>
          </a:xfrm>
          <a:prstGeom prst="upDownArrow">
            <a:avLst>
              <a:gd name="adj1" fmla="val 50000"/>
              <a:gd name="adj2" fmla="val 50000"/>
            </a:avLst>
          </a:pr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txBox="1"/>
          <p:nvPr/>
        </p:nvSpPr>
        <p:spPr>
          <a:xfrm>
            <a:off x="1785563" y="2848625"/>
            <a:ext cx="5697300" cy="66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0000"/>
                </a:solidFill>
              </a:rPr>
              <a:t>LC</a:t>
            </a:r>
            <a:endParaRPr sz="2400" b="1">
              <a:solidFill>
                <a:srgbClr val="FF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2"/>
          <p:cNvSpPr txBox="1"/>
          <p:nvPr/>
        </p:nvSpPr>
        <p:spPr>
          <a:xfrm>
            <a:off x="102250" y="730925"/>
            <a:ext cx="8751600" cy="407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2"/>
                </a:solidFill>
              </a:rPr>
              <a:t>|a 	Personal Name</a:t>
            </a:r>
            <a:endParaRPr sz="1800" b="1">
              <a:solidFill>
                <a:schemeClr val="dk2"/>
              </a:solidFill>
            </a:endParaRPr>
          </a:p>
          <a:p>
            <a:pPr marL="0" lvl="0" indent="0" algn="l" rtl="0">
              <a:lnSpc>
                <a:spcPct val="115000"/>
              </a:lnSpc>
              <a:spcBef>
                <a:spcPts val="1600"/>
              </a:spcBef>
              <a:spcAft>
                <a:spcPts val="0"/>
              </a:spcAft>
              <a:buNone/>
            </a:pPr>
            <a:r>
              <a:rPr lang="en" sz="1800" b="1">
                <a:solidFill>
                  <a:schemeClr val="dk2"/>
                </a:solidFill>
              </a:rPr>
              <a:t>|b	Roman Numeral or Part of Forename</a:t>
            </a:r>
            <a:endParaRPr sz="1800" b="1">
              <a:solidFill>
                <a:schemeClr val="dk2"/>
              </a:solidFill>
            </a:endParaRPr>
          </a:p>
          <a:p>
            <a:pPr marL="0" lvl="0" indent="0" algn="l" rtl="0">
              <a:lnSpc>
                <a:spcPct val="115000"/>
              </a:lnSpc>
              <a:spcBef>
                <a:spcPts val="1600"/>
              </a:spcBef>
              <a:spcAft>
                <a:spcPts val="0"/>
              </a:spcAft>
              <a:buNone/>
            </a:pPr>
            <a:r>
              <a:rPr lang="en" sz="1800" b="1">
                <a:solidFill>
                  <a:schemeClr val="dk2"/>
                </a:solidFill>
              </a:rPr>
              <a:t>|c	Titles or other words associated with a name</a:t>
            </a:r>
            <a:endParaRPr sz="1800" b="1">
              <a:solidFill>
                <a:schemeClr val="dk2"/>
              </a:solidFill>
            </a:endParaRPr>
          </a:p>
          <a:p>
            <a:pPr marL="0" lvl="0" indent="0" algn="l" rtl="0">
              <a:lnSpc>
                <a:spcPct val="115000"/>
              </a:lnSpc>
              <a:spcBef>
                <a:spcPts val="1600"/>
              </a:spcBef>
              <a:spcAft>
                <a:spcPts val="0"/>
              </a:spcAft>
              <a:buNone/>
            </a:pPr>
            <a:r>
              <a:rPr lang="en" sz="1800" b="1">
                <a:solidFill>
                  <a:schemeClr val="dk2"/>
                </a:solidFill>
              </a:rPr>
              <a:t>|d	Dates of birth, death or flourishing or any other date used with a name</a:t>
            </a:r>
            <a:endParaRPr sz="1800" b="1">
              <a:solidFill>
                <a:schemeClr val="dk2"/>
              </a:solidFill>
            </a:endParaRPr>
          </a:p>
          <a:p>
            <a:pPr marL="0" lvl="0" indent="0" algn="l" rtl="0">
              <a:lnSpc>
                <a:spcPct val="115000"/>
              </a:lnSpc>
              <a:spcBef>
                <a:spcPts val="1600"/>
              </a:spcBef>
              <a:spcAft>
                <a:spcPts val="0"/>
              </a:spcAft>
              <a:buNone/>
            </a:pPr>
            <a:r>
              <a:rPr lang="en" sz="1800" b="1">
                <a:solidFill>
                  <a:schemeClr val="dk2"/>
                </a:solidFill>
              </a:rPr>
              <a:t>|g	Miscellaneous information</a:t>
            </a:r>
            <a:endParaRPr sz="1800" b="1">
              <a:solidFill>
                <a:schemeClr val="dk2"/>
              </a:solidFill>
            </a:endParaRPr>
          </a:p>
          <a:p>
            <a:pPr marL="0" lvl="0" indent="0" algn="l" rtl="0">
              <a:spcBef>
                <a:spcPts val="1600"/>
              </a:spcBef>
              <a:spcAft>
                <a:spcPts val="0"/>
              </a:spcAft>
              <a:buNone/>
            </a:pPr>
            <a:r>
              <a:rPr lang="en" sz="1800" b="1">
                <a:solidFill>
                  <a:schemeClr val="dk2"/>
                </a:solidFill>
                <a:highlight>
                  <a:srgbClr val="FFFF00"/>
                </a:highlight>
              </a:rPr>
              <a:t>|i	Relationship information</a:t>
            </a:r>
            <a:r>
              <a:rPr lang="en" sz="2400" b="1">
                <a:solidFill>
                  <a:schemeClr val="dk2"/>
                </a:solidFill>
                <a:highlight>
                  <a:srgbClr val="FFFF00"/>
                </a:highlight>
              </a:rPr>
              <a:t>	</a:t>
            </a:r>
            <a:endParaRPr sz="2400" b="1">
              <a:solidFill>
                <a:schemeClr val="dk2"/>
              </a:solidFill>
              <a:highlight>
                <a:srgbClr val="FFFF00"/>
              </a:highlight>
            </a:endParaRPr>
          </a:p>
          <a:p>
            <a:pPr marL="0" lvl="0" indent="0" algn="l" rtl="0">
              <a:spcBef>
                <a:spcPts val="1600"/>
              </a:spcBef>
              <a:spcAft>
                <a:spcPts val="1600"/>
              </a:spcAft>
              <a:buNone/>
            </a:pPr>
            <a:r>
              <a:rPr lang="en" sz="1800" b="1">
                <a:solidFill>
                  <a:schemeClr val="dk2"/>
                </a:solidFill>
                <a:highlight>
                  <a:srgbClr val="FFFF00"/>
                </a:highlight>
              </a:rPr>
              <a:t>|w	Control field - applies the same as with Topical Subject Headings</a:t>
            </a:r>
            <a:endParaRPr>
              <a:highlight>
                <a:srgbClr val="FFFF00"/>
              </a:highlight>
            </a:endParaRPr>
          </a:p>
        </p:txBody>
      </p:sp>
      <p:sp>
        <p:nvSpPr>
          <p:cNvPr id="651" name="Google Shape;651;p82"/>
          <p:cNvSpPr txBox="1"/>
          <p:nvPr/>
        </p:nvSpPr>
        <p:spPr>
          <a:xfrm>
            <a:off x="127800" y="-126475"/>
            <a:ext cx="8888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rPr>
              <a:t>500 See Also from Reference - subdivision</a:t>
            </a:r>
            <a:r>
              <a:rPr lang="en" sz="3300" b="1">
                <a:solidFill>
                  <a:schemeClr val="accent1"/>
                </a:solidFill>
              </a:rPr>
              <a:t>s</a:t>
            </a:r>
            <a:endParaRPr sz="3300" b="1">
              <a:solidFill>
                <a:schemeClr val="accent1"/>
              </a:solidFill>
            </a:endParaRPr>
          </a:p>
        </p:txBody>
      </p:sp>
      <p:sp>
        <p:nvSpPr>
          <p:cNvPr id="652" name="Google Shape;652;p82"/>
          <p:cNvSpPr txBox="1"/>
          <p:nvPr/>
        </p:nvSpPr>
        <p:spPr>
          <a:xfrm>
            <a:off x="4900450" y="3352200"/>
            <a:ext cx="3953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highlight>
                <a:srgbClr val="FFFF00"/>
              </a:highlight>
              <a:latin typeface="Open Sans"/>
              <a:ea typeface="Open Sans"/>
              <a:cs typeface="Open Sans"/>
              <a:sym typeface="Open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3"/>
          <p:cNvSpPr txBox="1"/>
          <p:nvPr/>
        </p:nvSpPr>
        <p:spPr>
          <a:xfrm>
            <a:off x="0" y="51300"/>
            <a:ext cx="9084900" cy="5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EF6C00"/>
                </a:solidFill>
              </a:rPr>
              <a:t>NAF Search Result Alternate Established Heading(s)</a:t>
            </a:r>
            <a:endParaRPr sz="2400" b="1">
              <a:solidFill>
                <a:srgbClr val="EF6C00"/>
              </a:solidFill>
            </a:endParaRPr>
          </a:p>
        </p:txBody>
      </p:sp>
      <p:pic>
        <p:nvPicPr>
          <p:cNvPr id="658" name="Google Shape;658;p83"/>
          <p:cNvPicPr preferRelativeResize="0"/>
          <p:nvPr/>
        </p:nvPicPr>
        <p:blipFill>
          <a:blip r:embed="rId3">
            <a:alphaModFix/>
          </a:blip>
          <a:stretch>
            <a:fillRect/>
          </a:stretch>
        </p:blipFill>
        <p:spPr>
          <a:xfrm>
            <a:off x="1214650" y="1039488"/>
            <a:ext cx="5961887" cy="3064522"/>
          </a:xfrm>
          <a:prstGeom prst="rect">
            <a:avLst/>
          </a:prstGeom>
          <a:noFill/>
          <a:ln>
            <a:noFill/>
          </a:ln>
        </p:spPr>
      </p:pic>
      <p:sp>
        <p:nvSpPr>
          <p:cNvPr id="659" name="Google Shape;659;p83"/>
          <p:cNvSpPr txBox="1"/>
          <p:nvPr/>
        </p:nvSpPr>
        <p:spPr>
          <a:xfrm>
            <a:off x="1310125" y="2790100"/>
            <a:ext cx="3360300" cy="120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4"/>
          <p:cNvSpPr txBox="1">
            <a:spLocks noGrp="1"/>
          </p:cNvSpPr>
          <p:nvPr>
            <p:ph type="title"/>
          </p:nvPr>
        </p:nvSpPr>
        <p:spPr>
          <a:xfrm>
            <a:off x="311700" y="1874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6XX - Notes</a:t>
            </a:r>
            <a:endParaRPr>
              <a:latin typeface="Arial"/>
              <a:ea typeface="Arial"/>
              <a:cs typeface="Arial"/>
              <a:sym typeface="Arial"/>
            </a:endParaRPr>
          </a:p>
        </p:txBody>
      </p:sp>
      <p:sp>
        <p:nvSpPr>
          <p:cNvPr id="665" name="Google Shape;665;p84"/>
          <p:cNvSpPr txBox="1">
            <a:spLocks noGrp="1"/>
          </p:cNvSpPr>
          <p:nvPr>
            <p:ph type="body" idx="1"/>
          </p:nvPr>
        </p:nvSpPr>
        <p:spPr>
          <a:xfrm>
            <a:off x="311700" y="1276400"/>
            <a:ext cx="8520600" cy="375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Arial"/>
                <a:ea typeface="Arial"/>
                <a:cs typeface="Arial"/>
                <a:sym typeface="Arial"/>
              </a:rPr>
              <a:t>663/664	    	Complex Name References</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666				General  Note for Reference Headings</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667/680		General Notes -  Non-public and Public	</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670				Source Data</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678				Biographical or Historical Data</a:t>
            </a:r>
            <a:endParaRPr sz="2000" b="1">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5"/>
          <p:cNvSpPr txBox="1">
            <a:spLocks noGrp="1"/>
          </p:cNvSpPr>
          <p:nvPr>
            <p:ph type="title" idx="4294967295"/>
          </p:nvPr>
        </p:nvSpPr>
        <p:spPr>
          <a:xfrm>
            <a:off x="29225" y="-34675"/>
            <a:ext cx="8520600" cy="90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latin typeface="Arial"/>
                <a:ea typeface="Arial"/>
                <a:cs typeface="Arial"/>
                <a:sym typeface="Arial"/>
              </a:rPr>
              <a:t>663 Complex See Also Reference - Name</a:t>
            </a:r>
            <a:endParaRPr sz="2600">
              <a:latin typeface="Arial"/>
              <a:ea typeface="Arial"/>
              <a:cs typeface="Arial"/>
              <a:sym typeface="Arial"/>
            </a:endParaRPr>
          </a:p>
          <a:p>
            <a:pPr marL="0" lvl="0" indent="0" algn="ctr" rtl="0">
              <a:spcBef>
                <a:spcPts val="0"/>
              </a:spcBef>
              <a:spcAft>
                <a:spcPts val="0"/>
              </a:spcAft>
              <a:buNone/>
            </a:pPr>
            <a:r>
              <a:rPr lang="en" sz="2600">
                <a:latin typeface="Arial"/>
                <a:ea typeface="Arial"/>
                <a:cs typeface="Arial"/>
                <a:sym typeface="Arial"/>
              </a:rPr>
              <a:t>100, 110, 111, 151</a:t>
            </a:r>
            <a:endParaRPr sz="2600">
              <a:latin typeface="Arial"/>
              <a:ea typeface="Arial"/>
              <a:cs typeface="Arial"/>
              <a:sym typeface="Arial"/>
            </a:endParaRPr>
          </a:p>
        </p:txBody>
      </p:sp>
      <p:pic>
        <p:nvPicPr>
          <p:cNvPr id="671" name="Google Shape;671;p85"/>
          <p:cNvPicPr preferRelativeResize="0"/>
          <p:nvPr/>
        </p:nvPicPr>
        <p:blipFill>
          <a:blip r:embed="rId3">
            <a:alphaModFix/>
          </a:blip>
          <a:stretch>
            <a:fillRect/>
          </a:stretch>
        </p:blipFill>
        <p:spPr>
          <a:xfrm>
            <a:off x="914400" y="4721425"/>
            <a:ext cx="228600" cy="66675"/>
          </a:xfrm>
          <a:prstGeom prst="rect">
            <a:avLst/>
          </a:prstGeom>
          <a:noFill/>
          <a:ln>
            <a:noFill/>
          </a:ln>
        </p:spPr>
      </p:pic>
      <p:pic>
        <p:nvPicPr>
          <p:cNvPr id="672" name="Google Shape;672;p85"/>
          <p:cNvPicPr preferRelativeResize="0"/>
          <p:nvPr/>
        </p:nvPicPr>
        <p:blipFill>
          <a:blip r:embed="rId3">
            <a:alphaModFix/>
          </a:blip>
          <a:stretch>
            <a:fillRect/>
          </a:stretch>
        </p:blipFill>
        <p:spPr>
          <a:xfrm>
            <a:off x="533400" y="4721425"/>
            <a:ext cx="228600" cy="66675"/>
          </a:xfrm>
          <a:prstGeom prst="rect">
            <a:avLst/>
          </a:prstGeom>
          <a:noFill/>
          <a:ln>
            <a:noFill/>
          </a:ln>
        </p:spPr>
      </p:pic>
      <p:pic>
        <p:nvPicPr>
          <p:cNvPr id="673" name="Google Shape;673;p85"/>
          <p:cNvPicPr preferRelativeResize="0"/>
          <p:nvPr/>
        </p:nvPicPr>
        <p:blipFill>
          <a:blip r:embed="rId3">
            <a:alphaModFix/>
          </a:blip>
          <a:stretch>
            <a:fillRect/>
          </a:stretch>
        </p:blipFill>
        <p:spPr>
          <a:xfrm>
            <a:off x="152400" y="4721425"/>
            <a:ext cx="228600" cy="66675"/>
          </a:xfrm>
          <a:prstGeom prst="rect">
            <a:avLst/>
          </a:prstGeom>
          <a:noFill/>
          <a:ln>
            <a:noFill/>
          </a:ln>
        </p:spPr>
      </p:pic>
      <p:pic>
        <p:nvPicPr>
          <p:cNvPr id="674" name="Google Shape;674;p85"/>
          <p:cNvPicPr preferRelativeResize="0"/>
          <p:nvPr/>
        </p:nvPicPr>
        <p:blipFill>
          <a:blip r:embed="rId4">
            <a:alphaModFix/>
          </a:blip>
          <a:stretch>
            <a:fillRect/>
          </a:stretch>
        </p:blipFill>
        <p:spPr>
          <a:xfrm>
            <a:off x="91438" y="1813174"/>
            <a:ext cx="8961121" cy="1384102"/>
          </a:xfrm>
          <a:prstGeom prst="rect">
            <a:avLst/>
          </a:prstGeom>
          <a:noFill/>
          <a:ln>
            <a:noFill/>
          </a:ln>
        </p:spPr>
      </p:pic>
      <p:pic>
        <p:nvPicPr>
          <p:cNvPr id="675" name="Google Shape;675;p85"/>
          <p:cNvPicPr preferRelativeResize="0"/>
          <p:nvPr/>
        </p:nvPicPr>
        <p:blipFill>
          <a:blip r:embed="rId5">
            <a:alphaModFix/>
          </a:blip>
          <a:stretch>
            <a:fillRect/>
          </a:stretch>
        </p:blipFill>
        <p:spPr>
          <a:xfrm>
            <a:off x="137175" y="3630424"/>
            <a:ext cx="8869673" cy="837550"/>
          </a:xfrm>
          <a:prstGeom prst="rect">
            <a:avLst/>
          </a:prstGeom>
          <a:noFill/>
          <a:ln>
            <a:noFill/>
          </a:ln>
        </p:spPr>
      </p:pic>
      <p:sp>
        <p:nvSpPr>
          <p:cNvPr id="676" name="Google Shape;676;p85"/>
          <p:cNvSpPr txBox="1"/>
          <p:nvPr/>
        </p:nvSpPr>
        <p:spPr>
          <a:xfrm>
            <a:off x="159300" y="991400"/>
            <a:ext cx="7912500" cy="7011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b="1"/>
              <a:t>Sometimes used when there is a 500 in the NAR - Any </a:t>
            </a:r>
            <a:endParaRPr b="1"/>
          </a:p>
          <a:p>
            <a:pPr marL="457200" lvl="0" indent="-317500" algn="l" rtl="0">
              <a:lnSpc>
                <a:spcPct val="115000"/>
              </a:lnSpc>
              <a:spcBef>
                <a:spcPts val="0"/>
              </a:spcBef>
              <a:spcAft>
                <a:spcPts val="0"/>
              </a:spcAft>
              <a:buSzPts val="1400"/>
              <a:buChar char="●"/>
            </a:pPr>
            <a:r>
              <a:rPr lang="en" b="1"/>
              <a:t>Provides information/instruction on alternate  established name headings</a:t>
            </a:r>
            <a:endParaRPr b="1"/>
          </a:p>
        </p:txBody>
      </p:sp>
      <p:sp>
        <p:nvSpPr>
          <p:cNvPr id="677" name="Google Shape;677;p85"/>
          <p:cNvSpPr txBox="1"/>
          <p:nvPr/>
        </p:nvSpPr>
        <p:spPr>
          <a:xfrm flipH="1">
            <a:off x="29225" y="2880075"/>
            <a:ext cx="8961000" cy="317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678" name="Google Shape;678;p85"/>
          <p:cNvSpPr txBox="1"/>
          <p:nvPr/>
        </p:nvSpPr>
        <p:spPr>
          <a:xfrm>
            <a:off x="-15300" y="4139725"/>
            <a:ext cx="9067800" cy="317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6"/>
          <p:cNvSpPr txBox="1">
            <a:spLocks noGrp="1"/>
          </p:cNvSpPr>
          <p:nvPr>
            <p:ph type="title"/>
          </p:nvPr>
        </p:nvSpPr>
        <p:spPr>
          <a:xfrm>
            <a:off x="311700" y="104150"/>
            <a:ext cx="8832300" cy="8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100/110/111/151 Name Heading Reference Record</a:t>
            </a:r>
            <a:endParaRPr/>
          </a:p>
        </p:txBody>
      </p:sp>
      <p:sp>
        <p:nvSpPr>
          <p:cNvPr id="684" name="Google Shape;684;p86"/>
          <p:cNvSpPr txBox="1">
            <a:spLocks noGrp="1"/>
          </p:cNvSpPr>
          <p:nvPr>
            <p:ph type="body" idx="4294967295"/>
          </p:nvPr>
        </p:nvSpPr>
        <p:spPr>
          <a:xfrm>
            <a:off x="311694" y="81156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b="1">
              <a:latin typeface="Arial"/>
              <a:ea typeface="Arial"/>
              <a:cs typeface="Arial"/>
              <a:sym typeface="Arial"/>
            </a:endParaRPr>
          </a:p>
          <a:p>
            <a:pPr marL="457200" lvl="0" indent="-381000" algn="l" rtl="0">
              <a:spcBef>
                <a:spcPts val="1600"/>
              </a:spcBef>
              <a:spcAft>
                <a:spcPts val="0"/>
              </a:spcAft>
              <a:buSzPts val="2400"/>
              <a:buFont typeface="Arial"/>
              <a:buChar char="●"/>
            </a:pPr>
            <a:r>
              <a:rPr lang="en" sz="2400" b="1">
                <a:latin typeface="Arial"/>
                <a:ea typeface="Arial"/>
                <a:cs typeface="Arial"/>
                <a:sym typeface="Arial"/>
              </a:rPr>
              <a:t>A record in which the 1xx contains an unestablished name heading</a:t>
            </a:r>
            <a:endParaRPr sz="2400" b="1">
              <a:latin typeface="Arial"/>
              <a:ea typeface="Arial"/>
              <a:cs typeface="Arial"/>
              <a:sym typeface="Arial"/>
            </a:endParaRPr>
          </a:p>
          <a:p>
            <a:pPr marL="457200" lvl="0" indent="-381000" algn="l" rtl="0">
              <a:spcBef>
                <a:spcPts val="0"/>
              </a:spcBef>
              <a:spcAft>
                <a:spcPts val="0"/>
              </a:spcAft>
              <a:buSzPts val="2400"/>
              <a:buFont typeface="Arial"/>
              <a:buChar char="●"/>
            </a:pPr>
            <a:r>
              <a:rPr lang="en" sz="2400" b="1">
                <a:latin typeface="Arial"/>
                <a:ea typeface="Arial"/>
                <a:cs typeface="Arial"/>
                <a:sym typeface="Arial"/>
              </a:rPr>
              <a:t>008/09 contains “b” = not an established heading</a:t>
            </a:r>
            <a:endParaRPr sz="2400" b="1">
              <a:latin typeface="Arial"/>
              <a:ea typeface="Arial"/>
              <a:cs typeface="Arial"/>
              <a:sym typeface="Arial"/>
            </a:endParaRPr>
          </a:p>
          <a:p>
            <a:pPr marL="457200" lvl="0" indent="-381000" algn="l" rtl="0">
              <a:spcBef>
                <a:spcPts val="0"/>
              </a:spcBef>
              <a:spcAft>
                <a:spcPts val="0"/>
              </a:spcAft>
              <a:buSzPts val="2400"/>
              <a:buFont typeface="Arial"/>
              <a:buChar char="●"/>
            </a:pPr>
            <a:r>
              <a:rPr lang="en" sz="2400" b="1">
                <a:latin typeface="Arial"/>
                <a:ea typeface="Arial"/>
                <a:cs typeface="Arial"/>
                <a:sym typeface="Arial"/>
              </a:rPr>
              <a:t>008/14 contains “b”= not name heading</a:t>
            </a:r>
            <a:endParaRPr sz="2400" b="1">
              <a:latin typeface="Arial"/>
              <a:ea typeface="Arial"/>
              <a:cs typeface="Arial"/>
              <a:sym typeface="Arial"/>
            </a:endParaRPr>
          </a:p>
          <a:p>
            <a:pPr marL="457200" lvl="0" indent="-381000" algn="l" rtl="0">
              <a:spcBef>
                <a:spcPts val="0"/>
              </a:spcBef>
              <a:spcAft>
                <a:spcPts val="0"/>
              </a:spcAft>
              <a:buSzPts val="2400"/>
              <a:buFont typeface="Arial"/>
              <a:buChar char="●"/>
            </a:pPr>
            <a:r>
              <a:rPr lang="en" sz="2400" b="1">
                <a:latin typeface="Arial"/>
                <a:ea typeface="Arial"/>
                <a:cs typeface="Arial"/>
                <a:sym typeface="Arial"/>
              </a:rPr>
              <a:t>Contains a 664 Complex See From field which guides the user</a:t>
            </a:r>
            <a:endParaRPr sz="2400" b="1">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7"/>
          <p:cNvSpPr txBox="1">
            <a:spLocks noGrp="1"/>
          </p:cNvSpPr>
          <p:nvPr>
            <p:ph type="title" idx="4294967295"/>
          </p:nvPr>
        </p:nvSpPr>
        <p:spPr>
          <a:xfrm>
            <a:off x="29225" y="-34675"/>
            <a:ext cx="8520600" cy="90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latin typeface="Arial"/>
                <a:ea typeface="Arial"/>
                <a:cs typeface="Arial"/>
                <a:sym typeface="Arial"/>
              </a:rPr>
              <a:t>664 Complex See From Reference - Name</a:t>
            </a:r>
            <a:endParaRPr sz="2600">
              <a:latin typeface="Arial"/>
              <a:ea typeface="Arial"/>
              <a:cs typeface="Arial"/>
              <a:sym typeface="Arial"/>
            </a:endParaRPr>
          </a:p>
          <a:p>
            <a:pPr marL="0" lvl="0" indent="0" algn="ctr" rtl="0">
              <a:spcBef>
                <a:spcPts val="0"/>
              </a:spcBef>
              <a:spcAft>
                <a:spcPts val="0"/>
              </a:spcAft>
              <a:buNone/>
            </a:pPr>
            <a:r>
              <a:rPr lang="en" sz="2600">
                <a:latin typeface="Arial"/>
                <a:ea typeface="Arial"/>
                <a:cs typeface="Arial"/>
                <a:sym typeface="Arial"/>
              </a:rPr>
              <a:t>100, 110, 111, 151</a:t>
            </a:r>
            <a:endParaRPr sz="2600">
              <a:latin typeface="Arial"/>
              <a:ea typeface="Arial"/>
              <a:cs typeface="Arial"/>
              <a:sym typeface="Arial"/>
            </a:endParaRPr>
          </a:p>
        </p:txBody>
      </p:sp>
      <p:pic>
        <p:nvPicPr>
          <p:cNvPr id="690" name="Google Shape;690;p87"/>
          <p:cNvPicPr preferRelativeResize="0"/>
          <p:nvPr/>
        </p:nvPicPr>
        <p:blipFill>
          <a:blip r:embed="rId3">
            <a:alphaModFix/>
          </a:blip>
          <a:stretch>
            <a:fillRect/>
          </a:stretch>
        </p:blipFill>
        <p:spPr>
          <a:xfrm>
            <a:off x="914400" y="4721425"/>
            <a:ext cx="228600" cy="66675"/>
          </a:xfrm>
          <a:prstGeom prst="rect">
            <a:avLst/>
          </a:prstGeom>
          <a:noFill/>
          <a:ln>
            <a:noFill/>
          </a:ln>
        </p:spPr>
      </p:pic>
      <p:pic>
        <p:nvPicPr>
          <p:cNvPr id="691" name="Google Shape;691;p87"/>
          <p:cNvPicPr preferRelativeResize="0"/>
          <p:nvPr/>
        </p:nvPicPr>
        <p:blipFill>
          <a:blip r:embed="rId3">
            <a:alphaModFix/>
          </a:blip>
          <a:stretch>
            <a:fillRect/>
          </a:stretch>
        </p:blipFill>
        <p:spPr>
          <a:xfrm>
            <a:off x="533400" y="4721425"/>
            <a:ext cx="228600" cy="66675"/>
          </a:xfrm>
          <a:prstGeom prst="rect">
            <a:avLst/>
          </a:prstGeom>
          <a:noFill/>
          <a:ln>
            <a:noFill/>
          </a:ln>
        </p:spPr>
      </p:pic>
      <p:pic>
        <p:nvPicPr>
          <p:cNvPr id="692" name="Google Shape;692;p87"/>
          <p:cNvPicPr preferRelativeResize="0"/>
          <p:nvPr/>
        </p:nvPicPr>
        <p:blipFill>
          <a:blip r:embed="rId3">
            <a:alphaModFix/>
          </a:blip>
          <a:stretch>
            <a:fillRect/>
          </a:stretch>
        </p:blipFill>
        <p:spPr>
          <a:xfrm>
            <a:off x="152400" y="4721425"/>
            <a:ext cx="228600" cy="66675"/>
          </a:xfrm>
          <a:prstGeom prst="rect">
            <a:avLst/>
          </a:prstGeom>
          <a:noFill/>
          <a:ln>
            <a:noFill/>
          </a:ln>
        </p:spPr>
      </p:pic>
      <p:sp>
        <p:nvSpPr>
          <p:cNvPr id="693" name="Google Shape;693;p87"/>
          <p:cNvSpPr txBox="1"/>
          <p:nvPr/>
        </p:nvSpPr>
        <p:spPr>
          <a:xfrm>
            <a:off x="159300" y="991400"/>
            <a:ext cx="7912500" cy="7011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b="1"/>
              <a:t>Sometimes used when there is a 400 in the NAR - Any </a:t>
            </a:r>
            <a:endParaRPr b="1"/>
          </a:p>
          <a:p>
            <a:pPr marL="457200" lvl="0" indent="-317500" algn="l" rtl="0">
              <a:lnSpc>
                <a:spcPct val="115000"/>
              </a:lnSpc>
              <a:spcBef>
                <a:spcPts val="0"/>
              </a:spcBef>
              <a:spcAft>
                <a:spcPts val="0"/>
              </a:spcAft>
              <a:buSzPts val="1400"/>
              <a:buChar char="●"/>
            </a:pPr>
            <a:r>
              <a:rPr lang="en" b="1"/>
              <a:t>Provides information/instruction on alternate  established name headings</a:t>
            </a:r>
            <a:endParaRPr b="1"/>
          </a:p>
        </p:txBody>
      </p:sp>
      <p:pic>
        <p:nvPicPr>
          <p:cNvPr id="694" name="Google Shape;694;p87"/>
          <p:cNvPicPr preferRelativeResize="0"/>
          <p:nvPr/>
        </p:nvPicPr>
        <p:blipFill>
          <a:blip r:embed="rId4">
            <a:alphaModFix/>
          </a:blip>
          <a:stretch>
            <a:fillRect/>
          </a:stretch>
        </p:blipFill>
        <p:spPr>
          <a:xfrm>
            <a:off x="152400" y="1844900"/>
            <a:ext cx="8839200" cy="2216575"/>
          </a:xfrm>
          <a:prstGeom prst="rect">
            <a:avLst/>
          </a:prstGeom>
          <a:noFill/>
          <a:ln>
            <a:noFill/>
          </a:ln>
        </p:spPr>
      </p:pic>
      <p:sp>
        <p:nvSpPr>
          <p:cNvPr id="695" name="Google Shape;695;p87"/>
          <p:cNvSpPr txBox="1"/>
          <p:nvPr/>
        </p:nvSpPr>
        <p:spPr>
          <a:xfrm>
            <a:off x="172500" y="3434225"/>
            <a:ext cx="8687400" cy="627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88"/>
          <p:cNvPicPr preferRelativeResize="0"/>
          <p:nvPr/>
        </p:nvPicPr>
        <p:blipFill>
          <a:blip r:embed="rId3">
            <a:alphaModFix/>
          </a:blip>
          <a:stretch>
            <a:fillRect/>
          </a:stretch>
        </p:blipFill>
        <p:spPr>
          <a:xfrm>
            <a:off x="0" y="2145925"/>
            <a:ext cx="9116574" cy="2300150"/>
          </a:xfrm>
          <a:prstGeom prst="rect">
            <a:avLst/>
          </a:prstGeom>
          <a:noFill/>
          <a:ln>
            <a:noFill/>
          </a:ln>
        </p:spPr>
      </p:pic>
      <p:sp>
        <p:nvSpPr>
          <p:cNvPr id="701" name="Google Shape;701;p88"/>
          <p:cNvSpPr txBox="1"/>
          <p:nvPr/>
        </p:nvSpPr>
        <p:spPr>
          <a:xfrm>
            <a:off x="2076175" y="448625"/>
            <a:ext cx="6009300"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702" name="Google Shape;702;p88"/>
          <p:cNvSpPr txBox="1"/>
          <p:nvPr/>
        </p:nvSpPr>
        <p:spPr>
          <a:xfrm>
            <a:off x="197850" y="166575"/>
            <a:ext cx="5997300" cy="6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rPr>
              <a:t>670  Source Note</a:t>
            </a:r>
            <a:endParaRPr/>
          </a:p>
        </p:txBody>
      </p:sp>
      <p:sp>
        <p:nvSpPr>
          <p:cNvPr id="703" name="Google Shape;703;p88"/>
          <p:cNvSpPr txBox="1"/>
          <p:nvPr/>
        </p:nvSpPr>
        <p:spPr>
          <a:xfrm>
            <a:off x="152400" y="916250"/>
            <a:ext cx="5997300" cy="6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704" name="Google Shape;704;p88"/>
          <p:cNvSpPr txBox="1"/>
          <p:nvPr/>
        </p:nvSpPr>
        <p:spPr>
          <a:xfrm>
            <a:off x="312475" y="916250"/>
            <a:ext cx="7157100" cy="11796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AutoNum type="arabicPeriod"/>
            </a:pPr>
            <a:r>
              <a:rPr lang="en" b="1"/>
              <a:t>Information on sources consulted when when the NAR was created</a:t>
            </a:r>
            <a:endParaRPr b="1"/>
          </a:p>
          <a:p>
            <a:pPr marL="457200" lvl="0" indent="-317500" algn="l" rtl="0">
              <a:lnSpc>
                <a:spcPct val="115000"/>
              </a:lnSpc>
              <a:spcBef>
                <a:spcPts val="0"/>
              </a:spcBef>
              <a:spcAft>
                <a:spcPts val="0"/>
              </a:spcAft>
              <a:buSzPts val="1400"/>
              <a:buAutoNum type="arabicPeriod"/>
            </a:pPr>
            <a:r>
              <a:rPr lang="en" b="1"/>
              <a:t>Separate 670 field for each source</a:t>
            </a:r>
            <a:endParaRPr b="1"/>
          </a:p>
          <a:p>
            <a:pPr marL="457200" lvl="0" indent="-317500" algn="l" rtl="0">
              <a:lnSpc>
                <a:spcPct val="115000"/>
              </a:lnSpc>
              <a:spcBef>
                <a:spcPts val="0"/>
              </a:spcBef>
              <a:spcAft>
                <a:spcPts val="0"/>
              </a:spcAft>
              <a:buSzPts val="1400"/>
              <a:buAutoNum type="arabicPeriod"/>
            </a:pPr>
            <a:r>
              <a:rPr lang="en" b="1"/>
              <a:t>Helpful when determining if this is the correct 100 field to use.</a:t>
            </a:r>
            <a:endParaRPr b="1"/>
          </a:p>
        </p:txBody>
      </p:sp>
      <p:sp>
        <p:nvSpPr>
          <p:cNvPr id="705" name="Google Shape;705;p88"/>
          <p:cNvSpPr txBox="1"/>
          <p:nvPr/>
        </p:nvSpPr>
        <p:spPr>
          <a:xfrm>
            <a:off x="0" y="3690450"/>
            <a:ext cx="9144000" cy="735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9"/>
          <p:cNvSpPr txBox="1">
            <a:spLocks noGrp="1"/>
          </p:cNvSpPr>
          <p:nvPr>
            <p:ph type="title"/>
          </p:nvPr>
        </p:nvSpPr>
        <p:spPr>
          <a:xfrm>
            <a:off x="159300" y="3672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7XX   Heading Linking Entry fields</a:t>
            </a:r>
            <a:endParaRPr>
              <a:latin typeface="Arial"/>
              <a:ea typeface="Arial"/>
              <a:cs typeface="Arial"/>
              <a:sym typeface="Arial"/>
            </a:endParaRPr>
          </a:p>
        </p:txBody>
      </p:sp>
      <p:sp>
        <p:nvSpPr>
          <p:cNvPr id="711" name="Google Shape;711;p89"/>
          <p:cNvSpPr txBox="1">
            <a:spLocks noGrp="1"/>
          </p:cNvSpPr>
          <p:nvPr>
            <p:ph type="body" idx="1"/>
          </p:nvPr>
        </p:nvSpPr>
        <p:spPr>
          <a:xfrm>
            <a:off x="233775" y="1635725"/>
            <a:ext cx="8520600" cy="3728100"/>
          </a:xfrm>
          <a:prstGeom prst="rect">
            <a:avLst/>
          </a:prstGeom>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Same as used in Topical Subject Headings (150)</a:t>
            </a:r>
            <a:endParaRPr sz="2200" b="1">
              <a:latin typeface="Arial"/>
              <a:ea typeface="Arial"/>
              <a:cs typeface="Arial"/>
              <a:sym typeface="Arial"/>
            </a:endParaRPr>
          </a:p>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Provide a machine link within a system between  headings</a:t>
            </a:r>
            <a:endParaRPr sz="2200" b="1">
              <a:latin typeface="Arial"/>
              <a:ea typeface="Arial"/>
              <a:cs typeface="Arial"/>
              <a:sym typeface="Arial"/>
            </a:endParaRPr>
          </a:p>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Not generally needed to provide information for catalogers</a:t>
            </a:r>
            <a:endParaRPr sz="2200" b="1">
              <a:latin typeface="Arial"/>
              <a:ea typeface="Arial"/>
              <a:cs typeface="Arial"/>
              <a:sym typeface="Arial"/>
            </a:endParaRPr>
          </a:p>
          <a:p>
            <a:pPr marL="0" lvl="0" indent="0" algn="l" rtl="0">
              <a:spcBef>
                <a:spcPts val="1600"/>
              </a:spcBef>
              <a:spcAft>
                <a:spcPts val="1600"/>
              </a:spcAft>
              <a:buNone/>
            </a:pPr>
            <a:endParaRPr sz="26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90"/>
          <p:cNvSpPr txBox="1">
            <a:spLocks noGrp="1"/>
          </p:cNvSpPr>
          <p:nvPr>
            <p:ph type="title"/>
          </p:nvPr>
        </p:nvSpPr>
        <p:spPr>
          <a:xfrm>
            <a:off x="224100" y="61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Name/title Heading</a:t>
            </a:r>
            <a:endParaRPr>
              <a:latin typeface="Arial"/>
              <a:ea typeface="Arial"/>
              <a:cs typeface="Arial"/>
              <a:sym typeface="Arial"/>
            </a:endParaRPr>
          </a:p>
        </p:txBody>
      </p:sp>
      <p:sp>
        <p:nvSpPr>
          <p:cNvPr id="717" name="Google Shape;717;p9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18" name="Google Shape;718;p90"/>
          <p:cNvPicPr preferRelativeResize="0"/>
          <p:nvPr/>
        </p:nvPicPr>
        <p:blipFill>
          <a:blip r:embed="rId3">
            <a:alphaModFix/>
          </a:blip>
          <a:stretch>
            <a:fillRect/>
          </a:stretch>
        </p:blipFill>
        <p:spPr>
          <a:xfrm>
            <a:off x="-1" y="942575"/>
            <a:ext cx="4947399" cy="3626449"/>
          </a:xfrm>
          <a:prstGeom prst="rect">
            <a:avLst/>
          </a:prstGeom>
          <a:noFill/>
          <a:ln>
            <a:noFill/>
          </a:ln>
        </p:spPr>
      </p:pic>
      <p:sp>
        <p:nvSpPr>
          <p:cNvPr id="719" name="Google Shape;719;p90"/>
          <p:cNvSpPr txBox="1"/>
          <p:nvPr/>
        </p:nvSpPr>
        <p:spPr>
          <a:xfrm>
            <a:off x="5389075" y="1675150"/>
            <a:ext cx="3546900" cy="2335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b="1"/>
              <a:t> Heading with both name and title portions</a:t>
            </a:r>
            <a:endParaRPr sz="1600" b="1"/>
          </a:p>
          <a:p>
            <a:pPr marL="457200" lvl="0" indent="-330200" algn="l" rtl="0">
              <a:spcBef>
                <a:spcPts val="0"/>
              </a:spcBef>
              <a:spcAft>
                <a:spcPts val="0"/>
              </a:spcAft>
              <a:buSzPts val="1600"/>
              <a:buChar char="●"/>
            </a:pPr>
            <a:r>
              <a:rPr lang="en" sz="1600" b="1"/>
              <a:t>Title may be uniform title, conventional title or series title.</a:t>
            </a:r>
            <a:endParaRPr sz="1600" b="1"/>
          </a:p>
          <a:p>
            <a:pPr marL="457200" lvl="0" indent="-330200" algn="l" rtl="0">
              <a:spcBef>
                <a:spcPts val="0"/>
              </a:spcBef>
              <a:spcAft>
                <a:spcPts val="0"/>
              </a:spcAft>
              <a:buSzPts val="1600"/>
              <a:buChar char="●"/>
            </a:pPr>
            <a:r>
              <a:rPr lang="en" sz="1600" b="1"/>
              <a:t>May be used as name, subject or series entries in Bib Records as shown in 008 field elements</a:t>
            </a:r>
            <a:endParaRPr sz="1600" b="1"/>
          </a:p>
        </p:txBody>
      </p:sp>
      <p:sp>
        <p:nvSpPr>
          <p:cNvPr id="720" name="Google Shape;720;p90"/>
          <p:cNvSpPr txBox="1"/>
          <p:nvPr/>
        </p:nvSpPr>
        <p:spPr>
          <a:xfrm>
            <a:off x="3691450" y="1262225"/>
            <a:ext cx="900000" cy="707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1"/>
          <p:cNvSpPr txBox="1">
            <a:spLocks noGrp="1"/>
          </p:cNvSpPr>
          <p:nvPr>
            <p:ph type="title"/>
          </p:nvPr>
        </p:nvSpPr>
        <p:spPr>
          <a:xfrm>
            <a:off x="256925" y="2436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Arial"/>
                <a:ea typeface="Arial"/>
                <a:cs typeface="Arial"/>
                <a:sym typeface="Arial"/>
              </a:rPr>
              <a:t>Examples of Name/Title Headings in Bib Records</a:t>
            </a:r>
            <a:endParaRPr sz="2600">
              <a:latin typeface="Arial"/>
              <a:ea typeface="Arial"/>
              <a:cs typeface="Arial"/>
              <a:sym typeface="Arial"/>
            </a:endParaRPr>
          </a:p>
        </p:txBody>
      </p:sp>
      <p:sp>
        <p:nvSpPr>
          <p:cNvPr id="726" name="Google Shape;726;p91"/>
          <p:cNvSpPr txBox="1">
            <a:spLocks noGrp="1"/>
          </p:cNvSpPr>
          <p:nvPr>
            <p:ph type="body" idx="1"/>
          </p:nvPr>
        </p:nvSpPr>
        <p:spPr>
          <a:xfrm>
            <a:off x="256925" y="951075"/>
            <a:ext cx="8520600" cy="353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27" name="Google Shape;727;p91"/>
          <p:cNvPicPr preferRelativeResize="0"/>
          <p:nvPr/>
        </p:nvPicPr>
        <p:blipFill rotWithShape="1">
          <a:blip r:embed="rId3">
            <a:alphaModFix/>
          </a:blip>
          <a:srcRect b="11567"/>
          <a:stretch/>
        </p:blipFill>
        <p:spPr>
          <a:xfrm>
            <a:off x="349250" y="1053788"/>
            <a:ext cx="3694176" cy="803082"/>
          </a:xfrm>
          <a:prstGeom prst="rect">
            <a:avLst/>
          </a:prstGeom>
          <a:noFill/>
          <a:ln>
            <a:noFill/>
          </a:ln>
        </p:spPr>
      </p:pic>
      <p:pic>
        <p:nvPicPr>
          <p:cNvPr id="728" name="Google Shape;728;p91"/>
          <p:cNvPicPr preferRelativeResize="0"/>
          <p:nvPr/>
        </p:nvPicPr>
        <p:blipFill>
          <a:blip r:embed="rId4">
            <a:alphaModFix/>
          </a:blip>
          <a:stretch>
            <a:fillRect/>
          </a:stretch>
        </p:blipFill>
        <p:spPr>
          <a:xfrm>
            <a:off x="349238" y="3666850"/>
            <a:ext cx="5354901" cy="475488"/>
          </a:xfrm>
          <a:prstGeom prst="rect">
            <a:avLst/>
          </a:prstGeom>
          <a:noFill/>
          <a:ln>
            <a:noFill/>
          </a:ln>
        </p:spPr>
      </p:pic>
      <p:pic>
        <p:nvPicPr>
          <p:cNvPr id="729" name="Google Shape;729;p91"/>
          <p:cNvPicPr preferRelativeResize="0"/>
          <p:nvPr/>
        </p:nvPicPr>
        <p:blipFill rotWithShape="1">
          <a:blip r:embed="rId5">
            <a:alphaModFix/>
          </a:blip>
          <a:srcRect b="22348"/>
          <a:stretch/>
        </p:blipFill>
        <p:spPr>
          <a:xfrm>
            <a:off x="256925" y="2915100"/>
            <a:ext cx="7800422" cy="374904"/>
          </a:xfrm>
          <a:prstGeom prst="rect">
            <a:avLst/>
          </a:prstGeom>
          <a:noFill/>
          <a:ln>
            <a:noFill/>
          </a:ln>
        </p:spPr>
      </p:pic>
      <p:pic>
        <p:nvPicPr>
          <p:cNvPr id="730" name="Google Shape;730;p91"/>
          <p:cNvPicPr preferRelativeResize="0"/>
          <p:nvPr/>
        </p:nvPicPr>
        <p:blipFill>
          <a:blip r:embed="rId6">
            <a:alphaModFix/>
          </a:blip>
          <a:stretch>
            <a:fillRect/>
          </a:stretch>
        </p:blipFill>
        <p:spPr>
          <a:xfrm>
            <a:off x="349250" y="2084288"/>
            <a:ext cx="6122822" cy="5486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311700" y="0"/>
            <a:ext cx="8520600" cy="73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rial"/>
                <a:ea typeface="Arial"/>
                <a:cs typeface="Arial"/>
                <a:sym typeface="Arial"/>
              </a:rPr>
              <a:t>0XX Control numbers, call numbers, coded data</a:t>
            </a:r>
            <a:endParaRPr sz="2400">
              <a:latin typeface="Arial"/>
              <a:ea typeface="Arial"/>
              <a:cs typeface="Arial"/>
              <a:sym typeface="Arial"/>
            </a:endParaRPr>
          </a:p>
        </p:txBody>
      </p:sp>
      <p:sp>
        <p:nvSpPr>
          <p:cNvPr id="124" name="Google Shape;124;p20"/>
          <p:cNvSpPr txBox="1">
            <a:spLocks noGrp="1"/>
          </p:cNvSpPr>
          <p:nvPr>
            <p:ph type="body" idx="1"/>
          </p:nvPr>
        </p:nvSpPr>
        <p:spPr>
          <a:xfrm>
            <a:off x="121500" y="480425"/>
            <a:ext cx="85962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010       LC Control number  - Indicates Controlled Vocab being used</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		beginning with “n” = LC Name Headings</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		Beginning with “no” = LC Name heading created in OCLC</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		beginning with  “sj” = LC Children’s Subject Headings</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		Beginning with  “sh” = LC Subject Headings</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               Beginning with “gf” = LC Genre/Form Headings</a:t>
            </a:r>
            <a:endParaRPr b="1">
              <a:latin typeface="Arial"/>
              <a:ea typeface="Arial"/>
              <a:cs typeface="Arial"/>
              <a:sym typeface="Arial"/>
            </a:endParaRPr>
          </a:p>
          <a:p>
            <a:pPr marL="0" lvl="0" indent="0" algn="l" rtl="0">
              <a:spcBef>
                <a:spcPts val="1600"/>
              </a:spcBef>
              <a:spcAft>
                <a:spcPts val="0"/>
              </a:spcAft>
              <a:buNone/>
            </a:pPr>
            <a:r>
              <a:rPr lang="en" b="1">
                <a:solidFill>
                  <a:srgbClr val="000000"/>
                </a:solidFill>
                <a:latin typeface="Arial"/>
                <a:ea typeface="Arial"/>
                <a:cs typeface="Arial"/>
                <a:sym typeface="Arial"/>
              </a:rPr>
              <a:t>040		Cataloging Source</a:t>
            </a:r>
            <a:endParaRPr b="1">
              <a:solidFill>
                <a:srgbClr val="000000"/>
              </a:solidFill>
              <a:latin typeface="Arial"/>
              <a:ea typeface="Arial"/>
              <a:cs typeface="Arial"/>
              <a:sym typeface="Arial"/>
            </a:endParaRPr>
          </a:p>
          <a:p>
            <a:pPr marL="0" lvl="0" indent="0" algn="l" rtl="0">
              <a:spcBef>
                <a:spcPts val="1600"/>
              </a:spcBef>
              <a:spcAft>
                <a:spcPts val="0"/>
              </a:spcAft>
              <a:buNone/>
            </a:pPr>
            <a:r>
              <a:rPr lang="en" b="1">
                <a:solidFill>
                  <a:srgbClr val="000000"/>
                </a:solidFill>
                <a:latin typeface="Arial"/>
                <a:ea typeface="Arial"/>
                <a:cs typeface="Arial"/>
                <a:sym typeface="Arial"/>
              </a:rPr>
              <a:t>053		LC Classification Number</a:t>
            </a:r>
            <a:endParaRPr b="1">
              <a:solidFill>
                <a:srgbClr val="000000"/>
              </a:solidFill>
              <a:latin typeface="Arial"/>
              <a:ea typeface="Arial"/>
              <a:cs typeface="Arial"/>
              <a:sym typeface="Arial"/>
            </a:endParaRPr>
          </a:p>
          <a:p>
            <a:pPr marL="0" lvl="0" indent="0" algn="l" rtl="0">
              <a:spcBef>
                <a:spcPts val="1600"/>
              </a:spcBef>
              <a:spcAft>
                <a:spcPts val="1600"/>
              </a:spcAft>
              <a:buNone/>
            </a:pPr>
            <a:r>
              <a:rPr lang="en" b="1">
                <a:solidFill>
                  <a:srgbClr val="000000"/>
                </a:solidFill>
                <a:latin typeface="Arial"/>
                <a:ea typeface="Arial"/>
                <a:cs typeface="Arial"/>
                <a:sym typeface="Arial"/>
              </a:rPr>
              <a:t>082		Dewey Classification Numbe</a:t>
            </a:r>
            <a:r>
              <a:rPr lang="en" sz="1600" b="1">
                <a:solidFill>
                  <a:srgbClr val="000000"/>
                </a:solidFill>
                <a:latin typeface="Arial"/>
                <a:ea typeface="Arial"/>
                <a:cs typeface="Arial"/>
                <a:sym typeface="Arial"/>
              </a:rPr>
              <a:t>r</a:t>
            </a:r>
            <a:endParaRPr sz="1600" b="1">
              <a:solidFill>
                <a:srgbClr val="000000"/>
              </a:solidFill>
              <a:latin typeface="Arial"/>
              <a:ea typeface="Arial"/>
              <a:cs typeface="Arial"/>
              <a:sym typeface="Arial"/>
            </a:endParaRPr>
          </a:p>
        </p:txBody>
      </p:sp>
      <p:sp>
        <p:nvSpPr>
          <p:cNvPr id="125" name="Google Shape;125;p20"/>
          <p:cNvSpPr txBox="1"/>
          <p:nvPr/>
        </p:nvSpPr>
        <p:spPr>
          <a:xfrm>
            <a:off x="5773325" y="3693525"/>
            <a:ext cx="22230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l</a:t>
            </a:r>
            <a:r>
              <a:rPr lang="en" b="1">
                <a:solidFill>
                  <a:srgbClr val="FF0000"/>
                </a:solidFill>
                <a:uFill>
                  <a:noFill/>
                </a:uFill>
                <a:hlinkClick r:id="rId3"/>
              </a:rPr>
              <a:t>oc.gov/marc/authority</a:t>
            </a:r>
            <a:r>
              <a:rPr lang="en" b="1"/>
              <a:t>    </a:t>
            </a:r>
            <a:r>
              <a:rPr lang="en">
                <a:latin typeface="Open Sans"/>
                <a:ea typeface="Open Sans"/>
                <a:cs typeface="Open Sans"/>
                <a:sym typeface="Open Sans"/>
              </a:rPr>
              <a:t> </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92"/>
          <p:cNvSpPr txBox="1">
            <a:spLocks noGrp="1"/>
          </p:cNvSpPr>
          <p:nvPr>
            <p:ph type="title"/>
          </p:nvPr>
        </p:nvSpPr>
        <p:spPr>
          <a:xfrm>
            <a:off x="122600" y="154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Arial"/>
                <a:ea typeface="Arial"/>
                <a:cs typeface="Arial"/>
                <a:sym typeface="Arial"/>
              </a:rPr>
              <a:t>110    Corporate Name Heading Authority Records</a:t>
            </a:r>
            <a:endParaRPr sz="2600">
              <a:latin typeface="Arial"/>
              <a:ea typeface="Arial"/>
              <a:cs typeface="Arial"/>
              <a:sym typeface="Arial"/>
            </a:endParaRPr>
          </a:p>
        </p:txBody>
      </p:sp>
      <p:sp>
        <p:nvSpPr>
          <p:cNvPr id="736" name="Google Shape;736;p92"/>
          <p:cNvSpPr txBox="1">
            <a:spLocks noGrp="1"/>
          </p:cNvSpPr>
          <p:nvPr>
            <p:ph type="body" idx="1"/>
          </p:nvPr>
        </p:nvSpPr>
        <p:spPr>
          <a:xfrm>
            <a:off x="273900" y="1073400"/>
            <a:ext cx="8705700" cy="3910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sz="2400" b="1">
                <a:latin typeface="Arial"/>
                <a:ea typeface="Arial"/>
                <a:cs typeface="Arial"/>
                <a:sym typeface="Arial"/>
              </a:rPr>
              <a:t>Definition of a Corporate Body :</a:t>
            </a:r>
            <a:endParaRPr sz="2400" b="1">
              <a:latin typeface="Arial"/>
              <a:ea typeface="Arial"/>
              <a:cs typeface="Arial"/>
              <a:sym typeface="Arial"/>
            </a:endParaRPr>
          </a:p>
          <a:p>
            <a:pPr marL="0" lvl="0" indent="0" algn="just" rtl="0">
              <a:lnSpc>
                <a:spcPct val="100000"/>
              </a:lnSpc>
              <a:spcBef>
                <a:spcPts val="1600"/>
              </a:spcBef>
              <a:spcAft>
                <a:spcPts val="0"/>
              </a:spcAft>
              <a:buNone/>
            </a:pPr>
            <a:r>
              <a:rPr lang="en" sz="2400" b="1">
                <a:latin typeface="Arial"/>
                <a:ea typeface="Arial"/>
                <a:cs typeface="Arial"/>
                <a:sym typeface="Arial"/>
              </a:rPr>
              <a:t>The term corporate body refers to an organization and/or organizations that is identified by a particular name and that acts, or may act, as a unit. (RDA 8.1.2)</a:t>
            </a:r>
            <a:endParaRPr sz="2400" b="1">
              <a:latin typeface="Arial"/>
              <a:ea typeface="Arial"/>
              <a:cs typeface="Arial"/>
              <a:sym typeface="Arial"/>
            </a:endParaRPr>
          </a:p>
          <a:p>
            <a:pPr marL="0" lvl="0" indent="0" algn="just" rtl="0">
              <a:lnSpc>
                <a:spcPct val="100000"/>
              </a:lnSpc>
              <a:spcBef>
                <a:spcPts val="1600"/>
              </a:spcBef>
              <a:spcAft>
                <a:spcPts val="0"/>
              </a:spcAft>
              <a:buNone/>
            </a:pPr>
            <a:endParaRPr sz="2400" b="1">
              <a:latin typeface="Arial"/>
              <a:ea typeface="Arial"/>
              <a:cs typeface="Arial"/>
              <a:sym typeface="Arial"/>
            </a:endParaRPr>
          </a:p>
          <a:p>
            <a:pPr marL="0" lvl="0" indent="0" algn="just" rtl="0">
              <a:lnSpc>
                <a:spcPct val="100000"/>
              </a:lnSpc>
              <a:spcBef>
                <a:spcPts val="1600"/>
              </a:spcBef>
              <a:spcAft>
                <a:spcPts val="0"/>
              </a:spcAft>
              <a:buNone/>
            </a:pPr>
            <a:r>
              <a:rPr lang="en" sz="2400" b="1">
                <a:latin typeface="Arial"/>
                <a:ea typeface="Arial"/>
                <a:cs typeface="Arial"/>
                <a:sym typeface="Arial"/>
              </a:rPr>
              <a:t>Corporate bodies are coded in 110 in MARC Authority and in 110, 610 and 710 in MARC Bib Records</a:t>
            </a:r>
            <a:endParaRPr sz="2400" b="1">
              <a:latin typeface="Arial"/>
              <a:ea typeface="Arial"/>
              <a:cs typeface="Arial"/>
              <a:sym typeface="Arial"/>
            </a:endParaRPr>
          </a:p>
          <a:p>
            <a:pPr marL="0" lvl="0" indent="0" algn="just" rtl="0">
              <a:lnSpc>
                <a:spcPct val="100000"/>
              </a:lnSpc>
              <a:spcBef>
                <a:spcPts val="1600"/>
              </a:spcBef>
              <a:spcAft>
                <a:spcPts val="0"/>
              </a:spcAft>
              <a:buNone/>
            </a:pPr>
            <a:endParaRPr sz="2400"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endParaRPr/>
          </a:p>
          <a:p>
            <a:pPr marL="0" lvl="0" indent="0" algn="l" rtl="0">
              <a:spcBef>
                <a:spcPts val="1600"/>
              </a:spcBef>
              <a:spcAft>
                <a:spcPts val="1600"/>
              </a:spcAft>
              <a:buNone/>
            </a:pPr>
            <a:r>
              <a:rPr lang="en"/>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10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3"/>
          <p:cNvSpPr txBox="1">
            <a:spLocks noGrp="1"/>
          </p:cNvSpPr>
          <p:nvPr>
            <p:ph type="title"/>
          </p:nvPr>
        </p:nvSpPr>
        <p:spPr>
          <a:xfrm>
            <a:off x="246000" y="61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rial"/>
                <a:ea typeface="Arial"/>
                <a:cs typeface="Arial"/>
                <a:sym typeface="Arial"/>
              </a:rPr>
              <a:t>Example of a Corporate Name Heading Authority Record </a:t>
            </a:r>
            <a:endParaRPr sz="2400">
              <a:latin typeface="Arial"/>
              <a:ea typeface="Arial"/>
              <a:cs typeface="Arial"/>
              <a:sym typeface="Arial"/>
            </a:endParaRPr>
          </a:p>
        </p:txBody>
      </p:sp>
      <p:sp>
        <p:nvSpPr>
          <p:cNvPr id="742" name="Google Shape;742;p9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43" name="Google Shape;743;p93"/>
          <p:cNvPicPr preferRelativeResize="0"/>
          <p:nvPr/>
        </p:nvPicPr>
        <p:blipFill>
          <a:blip r:embed="rId3">
            <a:alphaModFix/>
          </a:blip>
          <a:stretch>
            <a:fillRect/>
          </a:stretch>
        </p:blipFill>
        <p:spPr>
          <a:xfrm>
            <a:off x="802463" y="851125"/>
            <a:ext cx="6620099" cy="4133089"/>
          </a:xfrm>
          <a:prstGeom prst="rect">
            <a:avLst/>
          </a:prstGeom>
          <a:noFill/>
          <a:ln>
            <a:noFill/>
          </a:ln>
        </p:spPr>
      </p:pic>
      <p:sp>
        <p:nvSpPr>
          <p:cNvPr id="744" name="Google Shape;744;p93"/>
          <p:cNvSpPr txBox="1"/>
          <p:nvPr/>
        </p:nvSpPr>
        <p:spPr>
          <a:xfrm>
            <a:off x="3151600" y="1827550"/>
            <a:ext cx="1097700" cy="30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0000"/>
                </a:solidFill>
                <a:latin typeface="Open Sans"/>
                <a:ea typeface="Open Sans"/>
                <a:cs typeface="Open Sans"/>
                <a:sym typeface="Open Sans"/>
              </a:rPr>
              <a:t>9</a:t>
            </a:r>
            <a:endParaRPr sz="1200" b="1">
              <a:solidFill>
                <a:srgbClr val="FF0000"/>
              </a:solidFill>
              <a:latin typeface="Open Sans"/>
              <a:ea typeface="Open Sans"/>
              <a:cs typeface="Open Sans"/>
              <a:sym typeface="Open Sans"/>
            </a:endParaRPr>
          </a:p>
        </p:txBody>
      </p:sp>
      <p:sp>
        <p:nvSpPr>
          <p:cNvPr id="745" name="Google Shape;745;p93"/>
          <p:cNvSpPr txBox="1"/>
          <p:nvPr/>
        </p:nvSpPr>
        <p:spPr>
          <a:xfrm>
            <a:off x="5081525" y="1266325"/>
            <a:ext cx="1566900" cy="30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                    </a:t>
            </a:r>
            <a:r>
              <a:rPr lang="en" sz="1200" b="1">
                <a:solidFill>
                  <a:srgbClr val="FF0000"/>
                </a:solidFill>
              </a:rPr>
              <a:t>14</a:t>
            </a:r>
            <a:endParaRPr sz="1200" b="1">
              <a:solidFill>
                <a:srgbClr val="FF0000"/>
              </a:solidFill>
            </a:endParaRPr>
          </a:p>
        </p:txBody>
      </p:sp>
      <p:sp>
        <p:nvSpPr>
          <p:cNvPr id="746" name="Google Shape;746;p93"/>
          <p:cNvSpPr txBox="1"/>
          <p:nvPr/>
        </p:nvSpPr>
        <p:spPr>
          <a:xfrm>
            <a:off x="5090375" y="1561975"/>
            <a:ext cx="1513800" cy="30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                     </a:t>
            </a:r>
            <a:r>
              <a:rPr lang="en" sz="1200" b="1">
                <a:solidFill>
                  <a:srgbClr val="FF0000"/>
                </a:solidFill>
              </a:rPr>
              <a:t>15</a:t>
            </a:r>
            <a:endParaRPr sz="1200" b="1">
              <a:solidFill>
                <a:srgbClr val="FF0000"/>
              </a:solidFill>
            </a:endParaRPr>
          </a:p>
        </p:txBody>
      </p:sp>
      <p:sp>
        <p:nvSpPr>
          <p:cNvPr id="747" name="Google Shape;747;p93"/>
          <p:cNvSpPr txBox="1"/>
          <p:nvPr/>
        </p:nvSpPr>
        <p:spPr>
          <a:xfrm>
            <a:off x="1013125" y="2531800"/>
            <a:ext cx="888600" cy="30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748" name="Google Shape;748;p93"/>
          <p:cNvSpPr txBox="1"/>
          <p:nvPr/>
        </p:nvSpPr>
        <p:spPr>
          <a:xfrm>
            <a:off x="1075450" y="3279950"/>
            <a:ext cx="2431500" cy="300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94"/>
          <p:cNvSpPr txBox="1">
            <a:spLocks noGrp="1"/>
          </p:cNvSpPr>
          <p:nvPr>
            <p:ph type="title"/>
          </p:nvPr>
        </p:nvSpPr>
        <p:spPr>
          <a:xfrm>
            <a:off x="62800" y="154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110    Indicators</a:t>
            </a:r>
            <a:endParaRPr sz="3000">
              <a:latin typeface="Arial"/>
              <a:ea typeface="Arial"/>
              <a:cs typeface="Arial"/>
              <a:sym typeface="Arial"/>
            </a:endParaRPr>
          </a:p>
        </p:txBody>
      </p:sp>
      <p:sp>
        <p:nvSpPr>
          <p:cNvPr id="754" name="Google Shape;754;p94"/>
          <p:cNvSpPr txBox="1">
            <a:spLocks noGrp="1"/>
          </p:cNvSpPr>
          <p:nvPr>
            <p:ph type="body" idx="1"/>
          </p:nvPr>
        </p:nvSpPr>
        <p:spPr>
          <a:xfrm>
            <a:off x="273900" y="1073400"/>
            <a:ext cx="8705700" cy="3910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b="1">
                <a:latin typeface="Arial"/>
                <a:ea typeface="Arial"/>
                <a:cs typeface="Arial"/>
                <a:sym typeface="Arial"/>
              </a:rPr>
              <a:t>First Indicator:</a:t>
            </a: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0 = Inverted name</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1 = Jurisdiction name			</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2 = Name in direct order		</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Second indicator: Blank</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endParaRPr/>
          </a:p>
          <a:p>
            <a:pPr marL="0" lvl="0" indent="0" algn="l" rtl="0">
              <a:spcBef>
                <a:spcPts val="1600"/>
              </a:spcBef>
              <a:spcAft>
                <a:spcPts val="1600"/>
              </a:spcAft>
              <a:buNone/>
            </a:pPr>
            <a:r>
              <a:rPr lang="en"/>
              <a:t> </a:t>
            </a:r>
            <a:endParaRPr/>
          </a:p>
        </p:txBody>
      </p:sp>
      <p:pic>
        <p:nvPicPr>
          <p:cNvPr id="755" name="Google Shape;755;p94"/>
          <p:cNvPicPr preferRelativeResize="0"/>
          <p:nvPr/>
        </p:nvPicPr>
        <p:blipFill>
          <a:blip r:embed="rId3">
            <a:alphaModFix/>
          </a:blip>
          <a:stretch>
            <a:fillRect/>
          </a:stretch>
        </p:blipFill>
        <p:spPr>
          <a:xfrm>
            <a:off x="3855975" y="2501300"/>
            <a:ext cx="3355848" cy="413606"/>
          </a:xfrm>
          <a:prstGeom prst="rect">
            <a:avLst/>
          </a:prstGeom>
          <a:noFill/>
          <a:ln>
            <a:noFill/>
          </a:ln>
        </p:spPr>
      </p:pic>
      <p:pic>
        <p:nvPicPr>
          <p:cNvPr id="756" name="Google Shape;756;p94"/>
          <p:cNvPicPr preferRelativeResize="0"/>
          <p:nvPr/>
        </p:nvPicPr>
        <p:blipFill>
          <a:blip r:embed="rId4">
            <a:alphaModFix/>
          </a:blip>
          <a:stretch>
            <a:fillRect/>
          </a:stretch>
        </p:blipFill>
        <p:spPr>
          <a:xfrm>
            <a:off x="3855975" y="3454038"/>
            <a:ext cx="2231136" cy="400460"/>
          </a:xfrm>
          <a:prstGeom prst="rect">
            <a:avLst/>
          </a:prstGeom>
          <a:noFill/>
          <a:ln>
            <a:noFill/>
          </a:ln>
        </p:spPr>
      </p:pic>
      <p:pic>
        <p:nvPicPr>
          <p:cNvPr id="757" name="Google Shape;757;p94"/>
          <p:cNvPicPr preferRelativeResize="0"/>
          <p:nvPr/>
        </p:nvPicPr>
        <p:blipFill>
          <a:blip r:embed="rId5">
            <a:alphaModFix/>
          </a:blip>
          <a:stretch>
            <a:fillRect/>
          </a:stretch>
        </p:blipFill>
        <p:spPr>
          <a:xfrm>
            <a:off x="3855963" y="1666588"/>
            <a:ext cx="4727448" cy="3170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4"/>
                                        </p:tgtEl>
                                        <p:attrNameLst>
                                          <p:attrName>style.visibility</p:attrName>
                                        </p:attrNameLst>
                                      </p:cBhvr>
                                      <p:to>
                                        <p:strVal val="visible"/>
                                      </p:to>
                                    </p:set>
                                    <p:animEffect transition="in" filter="fade">
                                      <p:cBhvr>
                                        <p:cTn id="7" dur="10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5"/>
          <p:cNvSpPr txBox="1">
            <a:spLocks noGrp="1"/>
          </p:cNvSpPr>
          <p:nvPr>
            <p:ph type="title"/>
          </p:nvPr>
        </p:nvSpPr>
        <p:spPr>
          <a:xfrm>
            <a:off x="61375" y="0"/>
            <a:ext cx="8520600" cy="51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Arial"/>
                <a:ea typeface="Arial"/>
                <a:cs typeface="Arial"/>
                <a:sym typeface="Arial"/>
              </a:rPr>
              <a:t>110 subfields</a:t>
            </a:r>
            <a:endParaRPr sz="3000">
              <a:latin typeface="Arial"/>
              <a:ea typeface="Arial"/>
              <a:cs typeface="Arial"/>
              <a:sym typeface="Arial"/>
            </a:endParaRPr>
          </a:p>
        </p:txBody>
      </p:sp>
      <p:sp>
        <p:nvSpPr>
          <p:cNvPr id="763" name="Google Shape;763;p95"/>
          <p:cNvSpPr txBox="1">
            <a:spLocks noGrp="1"/>
          </p:cNvSpPr>
          <p:nvPr>
            <p:ph type="body" idx="1"/>
          </p:nvPr>
        </p:nvSpPr>
        <p:spPr>
          <a:xfrm>
            <a:off x="253900" y="582950"/>
            <a:ext cx="3997200" cy="438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Arial"/>
                <a:ea typeface="Arial"/>
                <a:cs typeface="Arial"/>
                <a:sym typeface="Arial"/>
              </a:rPr>
              <a:t>|a 	Corporate Name or a Jurisdiction Name</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|b	Subordinate Unit</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|c	Location of a Meeting</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|d	Dates of a Meeting or Treaty Signing</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|e	Relator Term</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|f 	Date of a work</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|g 	Miscellaneous information</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|k 	Form subheading</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|l 	Language of a work</a:t>
            </a:r>
            <a:endParaRPr sz="1400" b="1">
              <a:latin typeface="Arial"/>
              <a:ea typeface="Arial"/>
              <a:cs typeface="Arial"/>
              <a:sym typeface="Arial"/>
            </a:endParaRPr>
          </a:p>
          <a:p>
            <a:pPr marL="0" lvl="0" indent="0" algn="l" rtl="0">
              <a:spcBef>
                <a:spcPts val="1600"/>
              </a:spcBef>
              <a:spcAft>
                <a:spcPts val="0"/>
              </a:spcAft>
              <a:buNone/>
            </a:pPr>
            <a:r>
              <a:rPr lang="en" sz="1400" b="1">
                <a:latin typeface="Arial"/>
                <a:ea typeface="Arial"/>
                <a:cs typeface="Arial"/>
                <a:sym typeface="Arial"/>
              </a:rPr>
              <a:t>|n 	Number of part/section/meeting</a:t>
            </a:r>
            <a:endParaRPr sz="1400" b="1">
              <a:latin typeface="Arial"/>
              <a:ea typeface="Arial"/>
              <a:cs typeface="Arial"/>
              <a:sym typeface="Arial"/>
            </a:endParaRPr>
          </a:p>
          <a:p>
            <a:pPr marL="0" lvl="0" indent="0" algn="l" rtl="0">
              <a:spcBef>
                <a:spcPts val="1600"/>
              </a:spcBef>
              <a:spcAft>
                <a:spcPts val="0"/>
              </a:spcAft>
              <a:buNone/>
            </a:pPr>
            <a:endParaRPr b="1">
              <a:latin typeface="Arial"/>
              <a:ea typeface="Arial"/>
              <a:cs typeface="Arial"/>
              <a:sym typeface="Arial"/>
            </a:endParaRPr>
          </a:p>
          <a:p>
            <a:pPr marL="0" lvl="0" indent="0" algn="l" rtl="0">
              <a:lnSpc>
                <a:spcPct val="100000"/>
              </a:lnSpc>
              <a:spcBef>
                <a:spcPts val="1600"/>
              </a:spcBef>
              <a:spcAft>
                <a:spcPts val="0"/>
              </a:spcAft>
              <a:buNone/>
            </a:pPr>
            <a:endParaRPr b="1">
              <a:latin typeface="Arial"/>
              <a:ea typeface="Arial"/>
              <a:cs typeface="Arial"/>
              <a:sym typeface="Arial"/>
            </a:endParaRPr>
          </a:p>
          <a:p>
            <a:pPr marL="0" lvl="0" indent="0" algn="l" rtl="0">
              <a:lnSpc>
                <a:spcPct val="100000"/>
              </a:lnSpc>
              <a:spcBef>
                <a:spcPts val="1600"/>
              </a:spcBef>
              <a:spcAft>
                <a:spcPts val="0"/>
              </a:spcAft>
              <a:buNone/>
            </a:pPr>
            <a:endParaRPr b="1">
              <a:latin typeface="Arial"/>
              <a:ea typeface="Arial"/>
              <a:cs typeface="Arial"/>
              <a:sym typeface="Arial"/>
            </a:endParaRPr>
          </a:p>
          <a:p>
            <a:pPr marL="0" lvl="0" indent="0" algn="l" rtl="0">
              <a:spcBef>
                <a:spcPts val="1600"/>
              </a:spcBef>
              <a:spcAft>
                <a:spcPts val="1600"/>
              </a:spcAft>
              <a:buNone/>
            </a:pPr>
            <a:endParaRPr/>
          </a:p>
        </p:txBody>
      </p:sp>
      <p:sp>
        <p:nvSpPr>
          <p:cNvPr id="764" name="Google Shape;764;p95"/>
          <p:cNvSpPr txBox="1"/>
          <p:nvPr/>
        </p:nvSpPr>
        <p:spPr>
          <a:xfrm>
            <a:off x="4611200" y="615800"/>
            <a:ext cx="4854900" cy="43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|t	 Title of a work</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|u 	Affiliation</a:t>
            </a:r>
            <a:endParaRPr b="1">
              <a:latin typeface="Open Sans"/>
              <a:ea typeface="Open Sans"/>
              <a:cs typeface="Open Sans"/>
              <a:sym typeface="Open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6"/>
          <p:cNvSpPr txBox="1"/>
          <p:nvPr/>
        </p:nvSpPr>
        <p:spPr>
          <a:xfrm>
            <a:off x="174675" y="356500"/>
            <a:ext cx="3639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
        <p:nvSpPr>
          <p:cNvPr id="770" name="Google Shape;770;p96"/>
          <p:cNvSpPr txBox="1"/>
          <p:nvPr/>
        </p:nvSpPr>
        <p:spPr>
          <a:xfrm>
            <a:off x="316950" y="164500"/>
            <a:ext cx="8205300" cy="60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chemeClr val="accent1"/>
                </a:solidFill>
              </a:rPr>
              <a:t>Corporate Name Headings in AR -BR</a:t>
            </a:r>
            <a:endParaRPr sz="1800">
              <a:latin typeface="Open Sans"/>
              <a:ea typeface="Open Sans"/>
              <a:cs typeface="Open Sans"/>
              <a:sym typeface="Open Sans"/>
            </a:endParaRPr>
          </a:p>
        </p:txBody>
      </p:sp>
      <p:graphicFrame>
        <p:nvGraphicFramePr>
          <p:cNvPr id="771" name="Google Shape;771;p96"/>
          <p:cNvGraphicFramePr/>
          <p:nvPr/>
        </p:nvGraphicFramePr>
        <p:xfrm>
          <a:off x="174675" y="1093425"/>
          <a:ext cx="8673525" cy="3660400"/>
        </p:xfrm>
        <a:graphic>
          <a:graphicData uri="http://schemas.openxmlformats.org/drawingml/2006/table">
            <a:tbl>
              <a:tblPr>
                <a:noFill/>
                <a:tableStyleId>{083B2F58-3CC9-4136-9E9E-2C692947CF84}</a:tableStyleId>
              </a:tblPr>
              <a:tblGrid>
                <a:gridCol w="4336850">
                  <a:extLst>
                    <a:ext uri="{9D8B030D-6E8A-4147-A177-3AD203B41FA5}">
                      <a16:colId xmlns:a16="http://schemas.microsoft.com/office/drawing/2014/main" val="20000"/>
                    </a:ext>
                  </a:extLst>
                </a:gridCol>
                <a:gridCol w="4336675">
                  <a:extLst>
                    <a:ext uri="{9D8B030D-6E8A-4147-A177-3AD203B41FA5}">
                      <a16:colId xmlns:a16="http://schemas.microsoft.com/office/drawing/2014/main" val="20001"/>
                    </a:ext>
                  </a:extLst>
                </a:gridCol>
              </a:tblGrid>
              <a:tr h="1074900">
                <a:tc>
                  <a:txBody>
                    <a:bodyPr/>
                    <a:lstStyle/>
                    <a:p>
                      <a:pPr marL="0" lvl="0" indent="0" algn="l" rtl="0">
                        <a:lnSpc>
                          <a:spcPct val="115000"/>
                        </a:lnSpc>
                        <a:spcBef>
                          <a:spcPts val="1200"/>
                        </a:spcBef>
                        <a:spcAft>
                          <a:spcPts val="0"/>
                        </a:spcAft>
                        <a:buNone/>
                      </a:pPr>
                      <a:r>
                        <a:rPr lang="en" sz="1800" b="1"/>
                        <a:t>Established Heading in a NAR</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800" b="1"/>
                        <a:t> Bibliographic Record</a:t>
                      </a:r>
                      <a:endParaRPr sz="1800" b="1"/>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842475">
                <a:tc>
                  <a:txBody>
                    <a:bodyPr/>
                    <a:lstStyle/>
                    <a:p>
                      <a:pPr marL="0" lvl="0" indent="0" algn="l" rtl="0">
                        <a:lnSpc>
                          <a:spcPct val="115000"/>
                        </a:lnSpc>
                        <a:spcBef>
                          <a:spcPts val="1200"/>
                        </a:spcBef>
                        <a:spcAft>
                          <a:spcPts val="0"/>
                        </a:spcAft>
                        <a:buNone/>
                      </a:pPr>
                      <a:r>
                        <a:rPr lang="en" b="1">
                          <a:latin typeface="Times New Roman"/>
                          <a:ea typeface="Times New Roman"/>
                          <a:cs typeface="Times New Roman"/>
                          <a:sym typeface="Times New Roman"/>
                        </a:rPr>
                        <a:t> </a:t>
                      </a:r>
                      <a:endParaRPr b="1">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42475">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900550">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L="95250" marR="95250" marT="95250" marB="95250">
                    <a:lnL w="12625" cap="flat" cmpd="sng">
                      <a:solidFill>
                        <a:srgbClr val="9E9E9E"/>
                      </a:solidFill>
                      <a:prstDash val="solid"/>
                      <a:round/>
                      <a:headEnd type="none" w="sm" len="sm"/>
                      <a:tailEnd type="none" w="sm" len="sm"/>
                    </a:lnL>
                    <a:lnR w="12625" cap="flat" cmpd="sng">
                      <a:solidFill>
                        <a:srgbClr val="9E9E9E"/>
                      </a:solidFill>
                      <a:prstDash val="solid"/>
                      <a:round/>
                      <a:headEnd type="none" w="sm" len="sm"/>
                      <a:tailEnd type="none" w="sm" len="sm"/>
                    </a:lnR>
                    <a:lnT w="12625" cap="flat" cmpd="sng">
                      <a:solidFill>
                        <a:srgbClr val="9E9E9E"/>
                      </a:solidFill>
                      <a:prstDash val="solid"/>
                      <a:round/>
                      <a:headEnd type="none" w="sm" len="sm"/>
                      <a:tailEnd type="none" w="sm" len="sm"/>
                    </a:lnT>
                    <a:lnB w="126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772" name="Google Shape;772;p96"/>
          <p:cNvPicPr preferRelativeResize="0"/>
          <p:nvPr/>
        </p:nvPicPr>
        <p:blipFill>
          <a:blip r:embed="rId3">
            <a:alphaModFix/>
          </a:blip>
          <a:stretch>
            <a:fillRect/>
          </a:stretch>
        </p:blipFill>
        <p:spPr>
          <a:xfrm>
            <a:off x="4847450" y="2345007"/>
            <a:ext cx="3758175" cy="453500"/>
          </a:xfrm>
          <a:prstGeom prst="rect">
            <a:avLst/>
          </a:prstGeom>
          <a:noFill/>
          <a:ln>
            <a:noFill/>
          </a:ln>
        </p:spPr>
      </p:pic>
      <p:pic>
        <p:nvPicPr>
          <p:cNvPr id="773" name="Google Shape;773;p96"/>
          <p:cNvPicPr preferRelativeResize="0"/>
          <p:nvPr/>
        </p:nvPicPr>
        <p:blipFill>
          <a:blip r:embed="rId4">
            <a:alphaModFix/>
          </a:blip>
          <a:stretch>
            <a:fillRect/>
          </a:stretch>
        </p:blipFill>
        <p:spPr>
          <a:xfrm>
            <a:off x="174675" y="2520350"/>
            <a:ext cx="4270225" cy="527375"/>
          </a:xfrm>
          <a:prstGeom prst="rect">
            <a:avLst/>
          </a:prstGeom>
          <a:noFill/>
          <a:ln>
            <a:noFill/>
          </a:ln>
        </p:spPr>
      </p:pic>
      <p:pic>
        <p:nvPicPr>
          <p:cNvPr id="774" name="Google Shape;774;p96"/>
          <p:cNvPicPr preferRelativeResize="0"/>
          <p:nvPr/>
        </p:nvPicPr>
        <p:blipFill>
          <a:blip r:embed="rId5">
            <a:alphaModFix/>
          </a:blip>
          <a:stretch>
            <a:fillRect/>
          </a:stretch>
        </p:blipFill>
        <p:spPr>
          <a:xfrm>
            <a:off x="4631338" y="3321750"/>
            <a:ext cx="3477186" cy="527375"/>
          </a:xfrm>
          <a:prstGeom prst="rect">
            <a:avLst/>
          </a:prstGeom>
          <a:noFill/>
          <a:ln>
            <a:noFill/>
          </a:ln>
        </p:spPr>
      </p:pic>
      <p:pic>
        <p:nvPicPr>
          <p:cNvPr id="775" name="Google Shape;775;p96"/>
          <p:cNvPicPr preferRelativeResize="0"/>
          <p:nvPr/>
        </p:nvPicPr>
        <p:blipFill>
          <a:blip r:embed="rId6">
            <a:alphaModFix/>
          </a:blip>
          <a:stretch>
            <a:fillRect/>
          </a:stretch>
        </p:blipFill>
        <p:spPr>
          <a:xfrm>
            <a:off x="430700" y="3301125"/>
            <a:ext cx="3758175" cy="527375"/>
          </a:xfrm>
          <a:prstGeom prst="rect">
            <a:avLst/>
          </a:prstGeom>
          <a:noFill/>
          <a:ln>
            <a:noFill/>
          </a:ln>
        </p:spPr>
      </p:pic>
      <p:pic>
        <p:nvPicPr>
          <p:cNvPr id="776" name="Google Shape;776;p96"/>
          <p:cNvPicPr preferRelativeResize="0"/>
          <p:nvPr/>
        </p:nvPicPr>
        <p:blipFill>
          <a:blip r:embed="rId7">
            <a:alphaModFix/>
          </a:blip>
          <a:stretch>
            <a:fillRect/>
          </a:stretch>
        </p:blipFill>
        <p:spPr>
          <a:xfrm>
            <a:off x="525175" y="4081900"/>
            <a:ext cx="2938299" cy="527375"/>
          </a:xfrm>
          <a:prstGeom prst="rect">
            <a:avLst/>
          </a:prstGeom>
          <a:noFill/>
          <a:ln>
            <a:noFill/>
          </a:ln>
        </p:spPr>
      </p:pic>
      <p:pic>
        <p:nvPicPr>
          <p:cNvPr id="777" name="Google Shape;777;p96"/>
          <p:cNvPicPr preferRelativeResize="0"/>
          <p:nvPr/>
        </p:nvPicPr>
        <p:blipFill>
          <a:blip r:embed="rId8">
            <a:alphaModFix/>
          </a:blip>
          <a:stretch>
            <a:fillRect/>
          </a:stretch>
        </p:blipFill>
        <p:spPr>
          <a:xfrm>
            <a:off x="4847450" y="4119163"/>
            <a:ext cx="3044950" cy="45283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97"/>
          <p:cNvSpPr txBox="1">
            <a:spLocks noGrp="1"/>
          </p:cNvSpPr>
          <p:nvPr>
            <p:ph type="title"/>
          </p:nvPr>
        </p:nvSpPr>
        <p:spPr>
          <a:xfrm>
            <a:off x="159300" y="929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3XX  Other Information</a:t>
            </a:r>
            <a:endParaRPr>
              <a:latin typeface="Arial"/>
              <a:ea typeface="Arial"/>
              <a:cs typeface="Arial"/>
              <a:sym typeface="Arial"/>
            </a:endParaRPr>
          </a:p>
        </p:txBody>
      </p:sp>
      <p:sp>
        <p:nvSpPr>
          <p:cNvPr id="783" name="Google Shape;783;p97"/>
          <p:cNvSpPr txBox="1">
            <a:spLocks noGrp="1"/>
          </p:cNvSpPr>
          <p:nvPr>
            <p:ph type="body" idx="1"/>
          </p:nvPr>
        </p:nvSpPr>
        <p:spPr>
          <a:xfrm>
            <a:off x="159300" y="863200"/>
            <a:ext cx="8520600" cy="39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Arial"/>
                <a:ea typeface="Arial"/>
                <a:cs typeface="Arial"/>
                <a:sym typeface="Arial"/>
              </a:rPr>
              <a:t>368		</a:t>
            </a:r>
            <a:r>
              <a:rPr lang="en" sz="2000" b="1">
                <a:solidFill>
                  <a:srgbClr val="000000"/>
                </a:solidFill>
                <a:latin typeface="Arial"/>
                <a:ea typeface="Arial"/>
                <a:cs typeface="Arial"/>
                <a:sym typeface="Arial"/>
              </a:rPr>
              <a:t>Other attributes of Corporate Body</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370		</a:t>
            </a:r>
            <a:r>
              <a:rPr lang="en" sz="2000" b="1">
                <a:solidFill>
                  <a:srgbClr val="000000"/>
                </a:solidFill>
                <a:latin typeface="Arial"/>
                <a:ea typeface="Arial"/>
                <a:cs typeface="Arial"/>
                <a:sym typeface="Arial"/>
              </a:rPr>
              <a:t>A place associated with person</a:t>
            </a:r>
            <a:r>
              <a:rPr lang="en" sz="2000">
                <a:latin typeface="Arial"/>
                <a:ea typeface="Arial"/>
                <a:cs typeface="Arial"/>
                <a:sym typeface="Arial"/>
              </a:rPr>
              <a:t>	</a:t>
            </a:r>
            <a:endParaRPr sz="2000">
              <a:solidFill>
                <a:srgbClr val="000000"/>
              </a:solidFill>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372		</a:t>
            </a:r>
            <a:r>
              <a:rPr lang="en" sz="2000" b="1">
                <a:solidFill>
                  <a:srgbClr val="000000"/>
                </a:solidFill>
                <a:latin typeface="Arial"/>
                <a:ea typeface="Arial"/>
                <a:cs typeface="Arial"/>
                <a:sym typeface="Arial"/>
              </a:rPr>
              <a:t>A field of endeavor, area of expertise</a:t>
            </a:r>
            <a:r>
              <a:rPr lang="en" sz="2000">
                <a:solidFill>
                  <a:srgbClr val="000000"/>
                </a:solidFill>
                <a:latin typeface="Arial"/>
                <a:ea typeface="Arial"/>
                <a:cs typeface="Arial"/>
                <a:sym typeface="Arial"/>
              </a:rPr>
              <a:t>	</a:t>
            </a:r>
            <a:endParaRPr sz="2000">
              <a:solidFill>
                <a:srgbClr val="000000"/>
              </a:solidFill>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373		</a:t>
            </a:r>
            <a:r>
              <a:rPr lang="en" sz="2000" b="1">
                <a:solidFill>
                  <a:srgbClr val="000000"/>
                </a:solidFill>
                <a:latin typeface="Arial"/>
                <a:ea typeface="Arial"/>
                <a:cs typeface="Arial"/>
                <a:sym typeface="Arial"/>
              </a:rPr>
              <a:t>A group, institution, association group is associated with</a:t>
            </a:r>
            <a:r>
              <a:rPr lang="en" sz="2000" b="1">
                <a:latin typeface="Arial"/>
                <a:ea typeface="Arial"/>
                <a:cs typeface="Arial"/>
                <a:sym typeface="Arial"/>
              </a:rPr>
              <a:t>	</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374		</a:t>
            </a:r>
            <a:r>
              <a:rPr lang="en" sz="2000" b="1">
                <a:solidFill>
                  <a:srgbClr val="000000"/>
                </a:solidFill>
                <a:latin typeface="Arial"/>
                <a:ea typeface="Arial"/>
                <a:cs typeface="Arial"/>
                <a:sym typeface="Arial"/>
              </a:rPr>
              <a:t>Profession or occupation </a:t>
            </a:r>
            <a:r>
              <a:rPr lang="en" sz="2000" b="1">
                <a:latin typeface="Arial"/>
                <a:ea typeface="Arial"/>
                <a:cs typeface="Arial"/>
                <a:sym typeface="Arial"/>
              </a:rPr>
              <a:t>	</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377		 </a:t>
            </a:r>
            <a:r>
              <a:rPr lang="en" sz="2000" b="1">
                <a:solidFill>
                  <a:srgbClr val="000000"/>
                </a:solidFill>
                <a:latin typeface="Arial"/>
                <a:ea typeface="Arial"/>
                <a:cs typeface="Arial"/>
                <a:sym typeface="Arial"/>
              </a:rPr>
              <a:t>Associated languages</a:t>
            </a:r>
            <a:endParaRPr sz="2000" b="1">
              <a:solidFill>
                <a:srgbClr val="000000"/>
              </a:solidFill>
              <a:latin typeface="Arial"/>
              <a:ea typeface="Arial"/>
              <a:cs typeface="Arial"/>
              <a:sym typeface="Arial"/>
            </a:endParaRPr>
          </a:p>
          <a:p>
            <a:pPr marL="0" lvl="0" indent="0" algn="l" rtl="0">
              <a:spcBef>
                <a:spcPts val="1600"/>
              </a:spcBef>
              <a:spcAft>
                <a:spcPts val="1600"/>
              </a:spcAft>
              <a:buNone/>
            </a:pPr>
            <a:endParaRPr b="1">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98"/>
          <p:cNvSpPr txBox="1">
            <a:spLocks noGrp="1"/>
          </p:cNvSpPr>
          <p:nvPr>
            <p:ph type="title" idx="4294967295"/>
          </p:nvPr>
        </p:nvSpPr>
        <p:spPr>
          <a:xfrm rot="1432" flipH="1">
            <a:off x="191700" y="241448"/>
            <a:ext cx="8640601" cy="89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chemeClr val="dk2"/>
                </a:solidFill>
                <a:latin typeface="Arial"/>
                <a:ea typeface="Arial"/>
                <a:cs typeface="Arial"/>
                <a:sym typeface="Arial"/>
              </a:rPr>
              <a:t>Example of 3XX Fields in Corporate Name Authority Record</a:t>
            </a:r>
            <a:endParaRPr sz="2200">
              <a:solidFill>
                <a:schemeClr val="dk2"/>
              </a:solidFill>
              <a:latin typeface="Arial"/>
              <a:ea typeface="Arial"/>
              <a:cs typeface="Arial"/>
              <a:sym typeface="Arial"/>
            </a:endParaRPr>
          </a:p>
          <a:p>
            <a:pPr marL="0" lvl="0" indent="0" algn="l" rtl="0">
              <a:spcBef>
                <a:spcPts val="1600"/>
              </a:spcBef>
              <a:spcAft>
                <a:spcPts val="0"/>
              </a:spcAft>
              <a:buNone/>
            </a:pPr>
            <a:endParaRPr sz="2400">
              <a:solidFill>
                <a:schemeClr val="dk2"/>
              </a:solidFill>
              <a:latin typeface="Arial"/>
              <a:ea typeface="Arial"/>
              <a:cs typeface="Arial"/>
              <a:sym typeface="Arial"/>
            </a:endParaRPr>
          </a:p>
        </p:txBody>
      </p:sp>
      <p:pic>
        <p:nvPicPr>
          <p:cNvPr id="789" name="Google Shape;789;p98"/>
          <p:cNvPicPr preferRelativeResize="0"/>
          <p:nvPr/>
        </p:nvPicPr>
        <p:blipFill>
          <a:blip r:embed="rId3">
            <a:alphaModFix/>
          </a:blip>
          <a:stretch>
            <a:fillRect/>
          </a:stretch>
        </p:blipFill>
        <p:spPr>
          <a:xfrm>
            <a:off x="96000" y="1506761"/>
            <a:ext cx="8951977" cy="1940057"/>
          </a:xfrm>
          <a:prstGeom prst="rect">
            <a:avLst/>
          </a:prstGeom>
          <a:noFill/>
          <a:ln>
            <a:noFill/>
          </a:ln>
        </p:spPr>
      </p:pic>
      <p:sp>
        <p:nvSpPr>
          <p:cNvPr id="790" name="Google Shape;790;p98"/>
          <p:cNvSpPr txBox="1"/>
          <p:nvPr/>
        </p:nvSpPr>
        <p:spPr>
          <a:xfrm>
            <a:off x="96000" y="1961575"/>
            <a:ext cx="8952000" cy="1485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99"/>
          <p:cNvSpPr txBox="1">
            <a:spLocks noGrp="1"/>
          </p:cNvSpPr>
          <p:nvPr>
            <p:ph type="title"/>
          </p:nvPr>
        </p:nvSpPr>
        <p:spPr>
          <a:xfrm>
            <a:off x="159288" y="829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410 </a:t>
            </a:r>
            <a:r>
              <a:rPr lang="en" sz="3300">
                <a:latin typeface="Arial"/>
                <a:ea typeface="Arial"/>
                <a:cs typeface="Arial"/>
                <a:sym typeface="Arial"/>
              </a:rPr>
              <a:t>See from Reference</a:t>
            </a:r>
            <a:endParaRPr>
              <a:latin typeface="Arial"/>
              <a:ea typeface="Arial"/>
              <a:cs typeface="Arial"/>
              <a:sym typeface="Arial"/>
            </a:endParaRPr>
          </a:p>
        </p:txBody>
      </p:sp>
      <p:sp>
        <p:nvSpPr>
          <p:cNvPr id="796" name="Google Shape;796;p99"/>
          <p:cNvSpPr txBox="1">
            <a:spLocks noGrp="1"/>
          </p:cNvSpPr>
          <p:nvPr>
            <p:ph type="body" idx="1"/>
          </p:nvPr>
        </p:nvSpPr>
        <p:spPr>
          <a:xfrm>
            <a:off x="0" y="672800"/>
            <a:ext cx="8832300" cy="389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unestablished heading to established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110, 610 or 710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Generates a “See From” reference in the catalog</a:t>
            </a:r>
            <a:endParaRPr b="1">
              <a:latin typeface="Arial"/>
              <a:ea typeface="Arial"/>
              <a:cs typeface="Arial"/>
              <a:sym typeface="Arial"/>
            </a:endParaRPr>
          </a:p>
          <a:p>
            <a:pPr marL="0" lvl="0" indent="0" algn="l" rtl="0">
              <a:spcBef>
                <a:spcPts val="1600"/>
              </a:spcBef>
              <a:spcAft>
                <a:spcPts val="1600"/>
              </a:spcAft>
              <a:buNone/>
            </a:pPr>
            <a:endParaRPr/>
          </a:p>
        </p:txBody>
      </p:sp>
      <p:pic>
        <p:nvPicPr>
          <p:cNvPr id="797" name="Google Shape;797;p99"/>
          <p:cNvPicPr preferRelativeResize="0"/>
          <p:nvPr/>
        </p:nvPicPr>
        <p:blipFill>
          <a:blip r:embed="rId3">
            <a:alphaModFix/>
          </a:blip>
          <a:stretch>
            <a:fillRect/>
          </a:stretch>
        </p:blipFill>
        <p:spPr>
          <a:xfrm>
            <a:off x="446325" y="2299950"/>
            <a:ext cx="7333488" cy="2148193"/>
          </a:xfrm>
          <a:prstGeom prst="rect">
            <a:avLst/>
          </a:prstGeom>
          <a:noFill/>
          <a:ln>
            <a:noFill/>
          </a:ln>
        </p:spPr>
      </p:pic>
      <p:sp>
        <p:nvSpPr>
          <p:cNvPr id="798" name="Google Shape;798;p99"/>
          <p:cNvSpPr txBox="1"/>
          <p:nvPr/>
        </p:nvSpPr>
        <p:spPr>
          <a:xfrm>
            <a:off x="271550" y="3713300"/>
            <a:ext cx="3817800" cy="707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00"/>
          <p:cNvSpPr txBox="1"/>
          <p:nvPr/>
        </p:nvSpPr>
        <p:spPr>
          <a:xfrm>
            <a:off x="196200" y="793200"/>
            <a:ext cx="8751600" cy="435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2"/>
                </a:solidFill>
              </a:rPr>
              <a:t>a 	Corporate Name or a Jurisdiction Name</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|b	Subordinate Unit</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|c	Location of a Meeting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|d	Dates of a Meeting or Treaty Signing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|e	Relator Term</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|f 	Date of a work</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|g 	Miscellaneous information</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|k 	Form subheading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|l 	Language of a work</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|n 	Number of part/section/meeting</a:t>
            </a:r>
            <a:endParaRPr b="1">
              <a:solidFill>
                <a:schemeClr val="dk2"/>
              </a:solidFill>
            </a:endParaRPr>
          </a:p>
          <a:p>
            <a:pPr marL="0" lvl="0" indent="0" algn="l" rtl="0">
              <a:spcBef>
                <a:spcPts val="1600"/>
              </a:spcBef>
              <a:spcAft>
                <a:spcPts val="1600"/>
              </a:spcAft>
              <a:buNone/>
            </a:pPr>
            <a:endParaRPr sz="2400">
              <a:highlight>
                <a:schemeClr val="lt1"/>
              </a:highlight>
              <a:latin typeface="Open Sans"/>
              <a:ea typeface="Open Sans"/>
              <a:cs typeface="Open Sans"/>
              <a:sym typeface="Open Sans"/>
            </a:endParaRPr>
          </a:p>
        </p:txBody>
      </p:sp>
      <p:sp>
        <p:nvSpPr>
          <p:cNvPr id="804" name="Google Shape;804;p100"/>
          <p:cNvSpPr txBox="1"/>
          <p:nvPr/>
        </p:nvSpPr>
        <p:spPr>
          <a:xfrm>
            <a:off x="102375" y="62225"/>
            <a:ext cx="7349400" cy="6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410 See from Reference - subdivisions</a:t>
            </a:r>
            <a:endParaRPr sz="3600" b="1">
              <a:solidFill>
                <a:schemeClr val="accent1"/>
              </a:solidFill>
              <a:latin typeface="PT Sans Narrow"/>
              <a:ea typeface="PT Sans Narrow"/>
              <a:cs typeface="PT Sans Narrow"/>
              <a:sym typeface="PT Sans Narrow"/>
            </a:endParaRPr>
          </a:p>
        </p:txBody>
      </p:sp>
      <p:sp>
        <p:nvSpPr>
          <p:cNvPr id="805" name="Google Shape;805;p100"/>
          <p:cNvSpPr txBox="1"/>
          <p:nvPr/>
        </p:nvSpPr>
        <p:spPr>
          <a:xfrm>
            <a:off x="2053850" y="4509950"/>
            <a:ext cx="3953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highlight>
                <a:srgbClr val="FFFF00"/>
              </a:highlight>
            </a:endParaRPr>
          </a:p>
        </p:txBody>
      </p:sp>
      <p:sp>
        <p:nvSpPr>
          <p:cNvPr id="806" name="Google Shape;806;p100"/>
          <p:cNvSpPr txBox="1"/>
          <p:nvPr/>
        </p:nvSpPr>
        <p:spPr>
          <a:xfrm>
            <a:off x="4497825" y="880150"/>
            <a:ext cx="4048800" cy="21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|t	 Title of a work</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|u 	Affiliation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highlight>
                  <a:srgbClr val="FFFF00"/>
                </a:highlight>
                <a:latin typeface="Open Sans"/>
                <a:ea typeface="Open Sans"/>
                <a:cs typeface="Open Sans"/>
                <a:sym typeface="Open Sans"/>
              </a:rPr>
              <a:t>|w	Control subfield</a:t>
            </a:r>
            <a:endParaRPr b="1">
              <a:highlight>
                <a:srgbClr val="FFFF00"/>
              </a:highlight>
              <a:latin typeface="Open Sans"/>
              <a:ea typeface="Open Sans"/>
              <a:cs typeface="Open Sans"/>
              <a:sym typeface="Open Sans"/>
            </a:endParaRPr>
          </a:p>
          <a:p>
            <a:pPr marL="0" lvl="0" indent="0" algn="l" rtl="0">
              <a:spcBef>
                <a:spcPts val="0"/>
              </a:spcBef>
              <a:spcAft>
                <a:spcPts val="0"/>
              </a:spcAft>
              <a:buNone/>
            </a:pPr>
            <a:endParaRPr b="1">
              <a:highlight>
                <a:srgbClr val="FFFF00"/>
              </a:highlight>
              <a:latin typeface="Open Sans"/>
              <a:ea typeface="Open Sans"/>
              <a:cs typeface="Open Sans"/>
              <a:sym typeface="Open Sans"/>
            </a:endParaRPr>
          </a:p>
          <a:p>
            <a:pPr marL="0" lvl="0" indent="0" algn="l" rtl="0">
              <a:spcBef>
                <a:spcPts val="0"/>
              </a:spcBef>
              <a:spcAft>
                <a:spcPts val="0"/>
              </a:spcAft>
              <a:buNone/>
            </a:pPr>
            <a:r>
              <a:rPr lang="en" b="1">
                <a:highlight>
                  <a:srgbClr val="FFFF00"/>
                </a:highlight>
                <a:latin typeface="Open Sans"/>
                <a:ea typeface="Open Sans"/>
                <a:cs typeface="Open Sans"/>
                <a:sym typeface="Open Sans"/>
              </a:rPr>
              <a:t>|i	Relationship information</a:t>
            </a:r>
            <a:endParaRPr b="1">
              <a:highlight>
                <a:srgbClr val="FFFF00"/>
              </a:highlight>
              <a:latin typeface="Open Sans"/>
              <a:ea typeface="Open Sans"/>
              <a:cs typeface="Open Sans"/>
              <a:sym typeface="Open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01"/>
          <p:cNvSpPr txBox="1"/>
          <p:nvPr/>
        </p:nvSpPr>
        <p:spPr>
          <a:xfrm>
            <a:off x="0" y="51300"/>
            <a:ext cx="9084900" cy="60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EF6C00"/>
                </a:solidFill>
              </a:rPr>
              <a:t>NAF Search Result -  Unestablished Corporate Name Heading</a:t>
            </a:r>
            <a:endParaRPr sz="2200" b="1">
              <a:solidFill>
                <a:srgbClr val="EF6C00"/>
              </a:solidFill>
            </a:endParaRPr>
          </a:p>
        </p:txBody>
      </p:sp>
      <p:pic>
        <p:nvPicPr>
          <p:cNvPr id="812" name="Google Shape;812;p101"/>
          <p:cNvPicPr preferRelativeResize="0"/>
          <p:nvPr/>
        </p:nvPicPr>
        <p:blipFill>
          <a:blip r:embed="rId3">
            <a:alphaModFix/>
          </a:blip>
          <a:stretch>
            <a:fillRect/>
          </a:stretch>
        </p:blipFill>
        <p:spPr>
          <a:xfrm>
            <a:off x="232275" y="1089679"/>
            <a:ext cx="5837700" cy="2964150"/>
          </a:xfrm>
          <a:prstGeom prst="rect">
            <a:avLst/>
          </a:prstGeom>
          <a:noFill/>
          <a:ln>
            <a:noFill/>
          </a:ln>
        </p:spPr>
      </p:pic>
      <p:sp>
        <p:nvSpPr>
          <p:cNvPr id="813" name="Google Shape;813;p101"/>
          <p:cNvSpPr/>
          <p:nvPr/>
        </p:nvSpPr>
        <p:spPr>
          <a:xfrm>
            <a:off x="3957600" y="2188350"/>
            <a:ext cx="4061100" cy="7668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Leads to 110 established heading NAR</a:t>
            </a:r>
            <a:endParaRPr/>
          </a:p>
        </p:txBody>
      </p:sp>
      <p:sp>
        <p:nvSpPr>
          <p:cNvPr id="814" name="Google Shape;814;p101"/>
          <p:cNvSpPr txBox="1"/>
          <p:nvPr/>
        </p:nvSpPr>
        <p:spPr>
          <a:xfrm>
            <a:off x="463225" y="3146800"/>
            <a:ext cx="4424700" cy="1022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idx="4294967295"/>
          </p:nvPr>
        </p:nvSpPr>
        <p:spPr>
          <a:xfrm>
            <a:off x="14685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008 Fixed Field</a:t>
            </a:r>
            <a:endParaRPr>
              <a:latin typeface="Arial"/>
              <a:ea typeface="Arial"/>
              <a:cs typeface="Arial"/>
              <a:sym typeface="Arial"/>
            </a:endParaRPr>
          </a:p>
        </p:txBody>
      </p:sp>
      <p:graphicFrame>
        <p:nvGraphicFramePr>
          <p:cNvPr id="131" name="Google Shape;131;p21"/>
          <p:cNvGraphicFramePr/>
          <p:nvPr/>
        </p:nvGraphicFramePr>
        <p:xfrm>
          <a:off x="108075" y="1046150"/>
          <a:ext cx="8925100" cy="3155950"/>
        </p:xfrm>
        <a:graphic>
          <a:graphicData uri="http://schemas.openxmlformats.org/drawingml/2006/table">
            <a:tbl>
              <a:tblPr>
                <a:noFill/>
                <a:tableStyleId>{1F3FE656-48F4-4B02-94B3-99F8293DC98F}</a:tableStyleId>
              </a:tblPr>
              <a:tblGrid>
                <a:gridCol w="4462550">
                  <a:extLst>
                    <a:ext uri="{9D8B030D-6E8A-4147-A177-3AD203B41FA5}">
                      <a16:colId xmlns:a16="http://schemas.microsoft.com/office/drawing/2014/main" val="20000"/>
                    </a:ext>
                  </a:extLst>
                </a:gridCol>
                <a:gridCol w="4462550">
                  <a:extLst>
                    <a:ext uri="{9D8B030D-6E8A-4147-A177-3AD203B41FA5}">
                      <a16:colId xmlns:a16="http://schemas.microsoft.com/office/drawing/2014/main" val="20001"/>
                    </a:ext>
                  </a:extLst>
                </a:gridCol>
              </a:tblGrid>
              <a:tr h="450850">
                <a:tc>
                  <a:txBody>
                    <a:bodyPr/>
                    <a:lstStyle/>
                    <a:p>
                      <a:pPr marL="0" lvl="0" indent="0" algn="l" rtl="0">
                        <a:lnSpc>
                          <a:spcPct val="115000"/>
                        </a:lnSpc>
                        <a:spcBef>
                          <a:spcPts val="0"/>
                        </a:spcBef>
                        <a:spcAft>
                          <a:spcPts val="0"/>
                        </a:spcAft>
                        <a:buNone/>
                      </a:pPr>
                      <a:r>
                        <a:rPr lang="en" sz="1600" b="1">
                          <a:solidFill>
                            <a:srgbClr val="695D46"/>
                          </a:solidFill>
                        </a:rPr>
                        <a:t>Character Position</a:t>
                      </a:r>
                      <a:endParaRPr sz="1600" b="1">
                        <a:solidFill>
                          <a:srgbClr val="695D46"/>
                        </a:solidFill>
                      </a:endParaRPr>
                    </a:p>
                  </a:txBody>
                  <a:tcPr marL="91425" marR="91425" marT="91425" marB="0"/>
                </a:tc>
                <a:tc>
                  <a:txBody>
                    <a:bodyPr/>
                    <a:lstStyle/>
                    <a:p>
                      <a:pPr marL="0" lvl="0" indent="0" algn="l" rtl="0">
                        <a:lnSpc>
                          <a:spcPct val="115000"/>
                        </a:lnSpc>
                        <a:spcBef>
                          <a:spcPts val="0"/>
                        </a:spcBef>
                        <a:spcAft>
                          <a:spcPts val="0"/>
                        </a:spcAft>
                        <a:buNone/>
                      </a:pPr>
                      <a:r>
                        <a:rPr lang="en" sz="1600" b="1">
                          <a:solidFill>
                            <a:srgbClr val="695D46"/>
                          </a:solidFill>
                        </a:rPr>
                        <a:t>Value</a:t>
                      </a:r>
                      <a:endParaRPr sz="1600" b="1">
                        <a:solidFill>
                          <a:srgbClr val="695D46"/>
                        </a:solidFill>
                      </a:endParaRPr>
                    </a:p>
                  </a:txBody>
                  <a:tcPr marL="91425" marR="91425" marT="91425" marB="0"/>
                </a:tc>
                <a:extLst>
                  <a:ext uri="{0D108BD9-81ED-4DB2-BD59-A6C34878D82A}">
                    <a16:rowId xmlns:a16="http://schemas.microsoft.com/office/drawing/2014/main" val="10000"/>
                  </a:ext>
                </a:extLst>
              </a:tr>
              <a:tr h="450850">
                <a:tc>
                  <a:txBody>
                    <a:bodyPr/>
                    <a:lstStyle/>
                    <a:p>
                      <a:pPr marL="0" lvl="0" indent="0" algn="l" rtl="0">
                        <a:lnSpc>
                          <a:spcPct val="115000"/>
                        </a:lnSpc>
                        <a:spcBef>
                          <a:spcPts val="0"/>
                        </a:spcBef>
                        <a:spcAft>
                          <a:spcPts val="0"/>
                        </a:spcAft>
                        <a:buNone/>
                      </a:pPr>
                      <a:r>
                        <a:rPr lang="en" sz="1600" b="1">
                          <a:solidFill>
                            <a:srgbClr val="695D46"/>
                          </a:solidFill>
                        </a:rPr>
                        <a:t>09</a:t>
                      </a:r>
                      <a:endParaRPr sz="1600" b="1">
                        <a:solidFill>
                          <a:srgbClr val="695D46"/>
                        </a:solidFill>
                      </a:endParaRPr>
                    </a:p>
                  </a:txBody>
                  <a:tcPr marL="91425" marR="91425" marT="91425" marB="0"/>
                </a:tc>
                <a:tc>
                  <a:txBody>
                    <a:bodyPr/>
                    <a:lstStyle/>
                    <a:p>
                      <a:pPr marL="0" lvl="0" indent="0" algn="l" rtl="0">
                        <a:lnSpc>
                          <a:spcPct val="115000"/>
                        </a:lnSpc>
                        <a:spcBef>
                          <a:spcPts val="0"/>
                        </a:spcBef>
                        <a:spcAft>
                          <a:spcPts val="0"/>
                        </a:spcAft>
                        <a:buNone/>
                      </a:pPr>
                      <a:r>
                        <a:rPr lang="en" sz="1600" b="1">
                          <a:solidFill>
                            <a:srgbClr val="695D46"/>
                          </a:solidFill>
                        </a:rPr>
                        <a:t>Kind of record - (Established, Reference)</a:t>
                      </a:r>
                      <a:endParaRPr sz="1600" b="1">
                        <a:solidFill>
                          <a:srgbClr val="695D46"/>
                        </a:solidFill>
                      </a:endParaRPr>
                    </a:p>
                  </a:txBody>
                  <a:tcPr marL="91425" marR="91425" marT="91425" marB="0"/>
                </a:tc>
                <a:extLst>
                  <a:ext uri="{0D108BD9-81ED-4DB2-BD59-A6C34878D82A}">
                    <a16:rowId xmlns:a16="http://schemas.microsoft.com/office/drawing/2014/main" val="10001"/>
                  </a:ext>
                </a:extLst>
              </a:tr>
              <a:tr h="450850">
                <a:tc>
                  <a:txBody>
                    <a:bodyPr/>
                    <a:lstStyle/>
                    <a:p>
                      <a:pPr marL="0" lvl="0" indent="0" algn="l" rtl="0">
                        <a:lnSpc>
                          <a:spcPct val="115000"/>
                        </a:lnSpc>
                        <a:spcBef>
                          <a:spcPts val="0"/>
                        </a:spcBef>
                        <a:spcAft>
                          <a:spcPts val="0"/>
                        </a:spcAft>
                        <a:buNone/>
                      </a:pPr>
                      <a:r>
                        <a:rPr lang="en" sz="1600" b="1">
                          <a:solidFill>
                            <a:srgbClr val="695D46"/>
                          </a:solidFill>
                        </a:rPr>
                        <a:t>11</a:t>
                      </a:r>
                      <a:endParaRPr sz="1600" b="1">
                        <a:solidFill>
                          <a:srgbClr val="695D46"/>
                        </a:solidFill>
                      </a:endParaRPr>
                    </a:p>
                  </a:txBody>
                  <a:tcPr marL="91425" marR="91425" marT="91425" marB="0"/>
                </a:tc>
                <a:tc>
                  <a:txBody>
                    <a:bodyPr/>
                    <a:lstStyle/>
                    <a:p>
                      <a:pPr marL="0" lvl="0" indent="0" algn="l" rtl="0">
                        <a:lnSpc>
                          <a:spcPct val="115000"/>
                        </a:lnSpc>
                        <a:spcBef>
                          <a:spcPts val="0"/>
                        </a:spcBef>
                        <a:spcAft>
                          <a:spcPts val="0"/>
                        </a:spcAft>
                        <a:buNone/>
                      </a:pPr>
                      <a:r>
                        <a:rPr lang="en" sz="1600" b="1">
                          <a:solidFill>
                            <a:srgbClr val="695D46"/>
                          </a:solidFill>
                        </a:rPr>
                        <a:t>Subject Heading system - (LCSH or other))</a:t>
                      </a:r>
                      <a:endParaRPr sz="1600" b="1">
                        <a:solidFill>
                          <a:srgbClr val="695D46"/>
                        </a:solidFill>
                      </a:endParaRPr>
                    </a:p>
                  </a:txBody>
                  <a:tcPr marL="91425" marR="91425" marT="91425" marB="0"/>
                </a:tc>
                <a:extLst>
                  <a:ext uri="{0D108BD9-81ED-4DB2-BD59-A6C34878D82A}">
                    <a16:rowId xmlns:a16="http://schemas.microsoft.com/office/drawing/2014/main" val="10002"/>
                  </a:ext>
                </a:extLst>
              </a:tr>
              <a:tr h="450850">
                <a:tc>
                  <a:txBody>
                    <a:bodyPr/>
                    <a:lstStyle/>
                    <a:p>
                      <a:pPr marL="0" lvl="0" indent="0" algn="l" rtl="0">
                        <a:lnSpc>
                          <a:spcPct val="115000"/>
                        </a:lnSpc>
                        <a:spcBef>
                          <a:spcPts val="0"/>
                        </a:spcBef>
                        <a:spcAft>
                          <a:spcPts val="0"/>
                        </a:spcAft>
                        <a:buNone/>
                      </a:pPr>
                      <a:r>
                        <a:rPr lang="en" sz="1600" b="1">
                          <a:solidFill>
                            <a:srgbClr val="695D46"/>
                          </a:solidFill>
                        </a:rPr>
                        <a:t>12</a:t>
                      </a:r>
                      <a:endParaRPr sz="1600" b="1">
                        <a:solidFill>
                          <a:srgbClr val="695D46"/>
                        </a:solidFill>
                      </a:endParaRPr>
                    </a:p>
                  </a:txBody>
                  <a:tcPr marL="91425" marR="91425" marT="91425" marB="0"/>
                </a:tc>
                <a:tc>
                  <a:txBody>
                    <a:bodyPr/>
                    <a:lstStyle/>
                    <a:p>
                      <a:pPr marL="0" lvl="0" indent="0" algn="l" rtl="0">
                        <a:lnSpc>
                          <a:spcPct val="115000"/>
                        </a:lnSpc>
                        <a:spcBef>
                          <a:spcPts val="0"/>
                        </a:spcBef>
                        <a:spcAft>
                          <a:spcPts val="0"/>
                        </a:spcAft>
                        <a:buNone/>
                      </a:pPr>
                      <a:r>
                        <a:rPr lang="en" sz="1600" b="1">
                          <a:solidFill>
                            <a:srgbClr val="695D46"/>
                          </a:solidFill>
                        </a:rPr>
                        <a:t>Type of series</a:t>
                      </a:r>
                      <a:endParaRPr sz="1600" b="1">
                        <a:solidFill>
                          <a:srgbClr val="695D46"/>
                        </a:solidFill>
                      </a:endParaRPr>
                    </a:p>
                  </a:txBody>
                  <a:tcPr marL="91425" marR="91425" marT="91425" marB="0"/>
                </a:tc>
                <a:extLst>
                  <a:ext uri="{0D108BD9-81ED-4DB2-BD59-A6C34878D82A}">
                    <a16:rowId xmlns:a16="http://schemas.microsoft.com/office/drawing/2014/main" val="10003"/>
                  </a:ext>
                </a:extLst>
              </a:tr>
              <a:tr h="450850">
                <a:tc>
                  <a:txBody>
                    <a:bodyPr/>
                    <a:lstStyle/>
                    <a:p>
                      <a:pPr marL="0" lvl="0" indent="0" algn="l" rtl="0">
                        <a:lnSpc>
                          <a:spcPct val="115000"/>
                        </a:lnSpc>
                        <a:spcBef>
                          <a:spcPts val="0"/>
                        </a:spcBef>
                        <a:spcAft>
                          <a:spcPts val="0"/>
                        </a:spcAft>
                        <a:buNone/>
                      </a:pPr>
                      <a:r>
                        <a:rPr lang="en" sz="1600" b="1">
                          <a:solidFill>
                            <a:srgbClr val="695D46"/>
                          </a:solidFill>
                          <a:highlight>
                            <a:srgbClr val="FFFF00"/>
                          </a:highlight>
                        </a:rPr>
                        <a:t>14</a:t>
                      </a:r>
                      <a:endParaRPr sz="1600" b="1">
                        <a:solidFill>
                          <a:srgbClr val="695D46"/>
                        </a:solidFill>
                        <a:highlight>
                          <a:srgbClr val="FFFF00"/>
                        </a:highlight>
                      </a:endParaRPr>
                    </a:p>
                  </a:txBody>
                  <a:tcPr marL="91425" marR="91425" marT="91425" marB="0"/>
                </a:tc>
                <a:tc>
                  <a:txBody>
                    <a:bodyPr/>
                    <a:lstStyle/>
                    <a:p>
                      <a:pPr marL="0" lvl="0" indent="0" algn="l" rtl="0">
                        <a:lnSpc>
                          <a:spcPct val="115000"/>
                        </a:lnSpc>
                        <a:spcBef>
                          <a:spcPts val="0"/>
                        </a:spcBef>
                        <a:spcAft>
                          <a:spcPts val="0"/>
                        </a:spcAft>
                        <a:buNone/>
                      </a:pPr>
                      <a:r>
                        <a:rPr lang="en" sz="1600" b="1">
                          <a:solidFill>
                            <a:srgbClr val="695D46"/>
                          </a:solidFill>
                          <a:highlight>
                            <a:srgbClr val="FFFF00"/>
                          </a:highlight>
                        </a:rPr>
                        <a:t>Heading Use – main or added entry</a:t>
                      </a:r>
                      <a:endParaRPr sz="1600" b="1">
                        <a:solidFill>
                          <a:srgbClr val="695D46"/>
                        </a:solidFill>
                        <a:highlight>
                          <a:srgbClr val="FFFF00"/>
                        </a:highlight>
                      </a:endParaRPr>
                    </a:p>
                  </a:txBody>
                  <a:tcPr marL="91425" marR="91425" marT="91425" marB="0"/>
                </a:tc>
                <a:extLst>
                  <a:ext uri="{0D108BD9-81ED-4DB2-BD59-A6C34878D82A}">
                    <a16:rowId xmlns:a16="http://schemas.microsoft.com/office/drawing/2014/main" val="10004"/>
                  </a:ext>
                </a:extLst>
              </a:tr>
              <a:tr h="450850">
                <a:tc>
                  <a:txBody>
                    <a:bodyPr/>
                    <a:lstStyle/>
                    <a:p>
                      <a:pPr marL="0" lvl="0" indent="0" algn="l" rtl="0">
                        <a:lnSpc>
                          <a:spcPct val="115000"/>
                        </a:lnSpc>
                        <a:spcBef>
                          <a:spcPts val="0"/>
                        </a:spcBef>
                        <a:spcAft>
                          <a:spcPts val="0"/>
                        </a:spcAft>
                        <a:buNone/>
                      </a:pPr>
                      <a:r>
                        <a:rPr lang="en" sz="1600" b="1">
                          <a:solidFill>
                            <a:srgbClr val="695D46"/>
                          </a:solidFill>
                          <a:highlight>
                            <a:srgbClr val="FFFF00"/>
                          </a:highlight>
                        </a:rPr>
                        <a:t>15</a:t>
                      </a:r>
                      <a:endParaRPr sz="1600" b="1">
                        <a:solidFill>
                          <a:srgbClr val="695D46"/>
                        </a:solidFill>
                        <a:highlight>
                          <a:srgbClr val="FFFF00"/>
                        </a:highlight>
                      </a:endParaRPr>
                    </a:p>
                  </a:txBody>
                  <a:tcPr marL="91425" marR="91425" marT="91425" marB="0"/>
                </a:tc>
                <a:tc>
                  <a:txBody>
                    <a:bodyPr/>
                    <a:lstStyle/>
                    <a:p>
                      <a:pPr marL="0" lvl="0" indent="0" algn="l" rtl="0">
                        <a:lnSpc>
                          <a:spcPct val="115000"/>
                        </a:lnSpc>
                        <a:spcBef>
                          <a:spcPts val="0"/>
                        </a:spcBef>
                        <a:spcAft>
                          <a:spcPts val="0"/>
                        </a:spcAft>
                        <a:buNone/>
                      </a:pPr>
                      <a:r>
                        <a:rPr lang="en" sz="1600" b="1">
                          <a:solidFill>
                            <a:srgbClr val="695D46"/>
                          </a:solidFill>
                          <a:highlight>
                            <a:srgbClr val="FFFF00"/>
                          </a:highlight>
                        </a:rPr>
                        <a:t>Heading use – subject added entry</a:t>
                      </a:r>
                      <a:endParaRPr sz="1600" b="1">
                        <a:solidFill>
                          <a:srgbClr val="695D46"/>
                        </a:solidFill>
                        <a:highlight>
                          <a:srgbClr val="FFFF00"/>
                        </a:highlight>
                      </a:endParaRPr>
                    </a:p>
                  </a:txBody>
                  <a:tcPr marL="91425" marR="91425" marT="91425" marB="0"/>
                </a:tc>
                <a:extLst>
                  <a:ext uri="{0D108BD9-81ED-4DB2-BD59-A6C34878D82A}">
                    <a16:rowId xmlns:a16="http://schemas.microsoft.com/office/drawing/2014/main" val="10005"/>
                  </a:ext>
                </a:extLst>
              </a:tr>
              <a:tr h="450850">
                <a:tc>
                  <a:txBody>
                    <a:bodyPr/>
                    <a:lstStyle/>
                    <a:p>
                      <a:pPr marL="0" lvl="0" indent="0" algn="l" rtl="0">
                        <a:lnSpc>
                          <a:spcPct val="115000"/>
                        </a:lnSpc>
                        <a:spcBef>
                          <a:spcPts val="0"/>
                        </a:spcBef>
                        <a:spcAft>
                          <a:spcPts val="0"/>
                        </a:spcAft>
                        <a:buNone/>
                      </a:pPr>
                      <a:r>
                        <a:rPr lang="en" sz="1600" b="1">
                          <a:solidFill>
                            <a:srgbClr val="695D46"/>
                          </a:solidFill>
                          <a:highlight>
                            <a:srgbClr val="FFFF00"/>
                          </a:highlight>
                        </a:rPr>
                        <a:t>16</a:t>
                      </a:r>
                      <a:endParaRPr sz="1600" b="1">
                        <a:solidFill>
                          <a:srgbClr val="695D46"/>
                        </a:solidFill>
                        <a:highlight>
                          <a:srgbClr val="FFFF00"/>
                        </a:highlight>
                      </a:endParaRPr>
                    </a:p>
                  </a:txBody>
                  <a:tcPr marL="91425" marR="91425" marT="91425" marB="0"/>
                </a:tc>
                <a:tc>
                  <a:txBody>
                    <a:bodyPr/>
                    <a:lstStyle/>
                    <a:p>
                      <a:pPr marL="0" lvl="0" indent="0" algn="l" rtl="0">
                        <a:lnSpc>
                          <a:spcPct val="115000"/>
                        </a:lnSpc>
                        <a:spcBef>
                          <a:spcPts val="0"/>
                        </a:spcBef>
                        <a:spcAft>
                          <a:spcPts val="0"/>
                        </a:spcAft>
                        <a:buNone/>
                      </a:pPr>
                      <a:r>
                        <a:rPr lang="en" sz="1600" b="1">
                          <a:solidFill>
                            <a:srgbClr val="695D46"/>
                          </a:solidFill>
                          <a:highlight>
                            <a:srgbClr val="FFFF00"/>
                          </a:highlight>
                        </a:rPr>
                        <a:t>Heading use – series added entry</a:t>
                      </a:r>
                      <a:endParaRPr sz="1600" b="1">
                        <a:solidFill>
                          <a:srgbClr val="695D46"/>
                        </a:solidFill>
                        <a:highlight>
                          <a:srgbClr val="FFFF00"/>
                        </a:highlight>
                      </a:endParaRPr>
                    </a:p>
                  </a:txBody>
                  <a:tcPr marL="91425" marR="91425" marT="91425" marB="0"/>
                </a:tc>
                <a:extLst>
                  <a:ext uri="{0D108BD9-81ED-4DB2-BD59-A6C34878D82A}">
                    <a16:rowId xmlns:a16="http://schemas.microsoft.com/office/drawing/2014/main" val="10006"/>
                  </a:ext>
                </a:extLst>
              </a:tr>
            </a:tbl>
          </a:graphicData>
        </a:graphic>
      </p:graphicFrame>
      <p:sp>
        <p:nvSpPr>
          <p:cNvPr id="132" name="Google Shape;132;p21"/>
          <p:cNvSpPr txBox="1"/>
          <p:nvPr/>
        </p:nvSpPr>
        <p:spPr>
          <a:xfrm>
            <a:off x="849375" y="4945900"/>
            <a:ext cx="73362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133" name="Google Shape;133;p21"/>
          <p:cNvSpPr txBox="1"/>
          <p:nvPr/>
        </p:nvSpPr>
        <p:spPr>
          <a:xfrm>
            <a:off x="408975" y="4090000"/>
            <a:ext cx="73362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00"/>
                </a:highlight>
                <a:latin typeface="Open Sans"/>
                <a:ea typeface="Open Sans"/>
                <a:cs typeface="Open Sans"/>
                <a:sym typeface="Open Sans"/>
              </a:rPr>
              <a:t>Highlighted Character Positions indicate how the 1XX field in the Authority Record can be used as a heading in a  Bibliographic Record :  Main or Added Entry (1XX or 7XX), Subject Added Entry (6XX) or Series Added Entry (8XX)- </a:t>
            </a:r>
            <a:endParaRPr>
              <a:highlight>
                <a:srgbClr val="FFFF00"/>
              </a:highlight>
              <a:latin typeface="Open Sans"/>
              <a:ea typeface="Open Sans"/>
              <a:cs typeface="Open Sans"/>
              <a:sym typeface="Open Sans"/>
            </a:endParaRPr>
          </a:p>
        </p:txBody>
      </p:sp>
      <p:sp>
        <p:nvSpPr>
          <p:cNvPr id="134" name="Google Shape;134;p21"/>
          <p:cNvSpPr txBox="1"/>
          <p:nvPr/>
        </p:nvSpPr>
        <p:spPr>
          <a:xfrm>
            <a:off x="5571125" y="290275"/>
            <a:ext cx="2435100"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 </a:t>
            </a:r>
            <a:endParaRPr>
              <a:latin typeface="Open Sans"/>
              <a:ea typeface="Open Sans"/>
              <a:cs typeface="Open Sans"/>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2"/>
          <p:cNvSpPr txBox="1"/>
          <p:nvPr/>
        </p:nvSpPr>
        <p:spPr>
          <a:xfrm>
            <a:off x="0" y="0"/>
            <a:ext cx="8759100" cy="7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EF6C00"/>
                </a:solidFill>
              </a:rPr>
              <a:t>Public Catalog Display of See Reference</a:t>
            </a:r>
            <a:endParaRPr sz="3000" b="1">
              <a:solidFill>
                <a:srgbClr val="EF6C00"/>
              </a:solidFill>
            </a:endParaRPr>
          </a:p>
        </p:txBody>
      </p:sp>
      <p:pic>
        <p:nvPicPr>
          <p:cNvPr id="820" name="Google Shape;820;p102"/>
          <p:cNvPicPr preferRelativeResize="0"/>
          <p:nvPr/>
        </p:nvPicPr>
        <p:blipFill>
          <a:blip r:embed="rId3">
            <a:alphaModFix/>
          </a:blip>
          <a:stretch>
            <a:fillRect/>
          </a:stretch>
        </p:blipFill>
        <p:spPr>
          <a:xfrm>
            <a:off x="442913" y="1428175"/>
            <a:ext cx="8258175" cy="2095500"/>
          </a:xfrm>
          <a:prstGeom prst="rect">
            <a:avLst/>
          </a:prstGeom>
          <a:noFill/>
          <a:ln>
            <a:noFill/>
          </a:ln>
        </p:spPr>
      </p:pic>
      <p:sp>
        <p:nvSpPr>
          <p:cNvPr id="821" name="Google Shape;821;p102"/>
          <p:cNvSpPr txBox="1"/>
          <p:nvPr/>
        </p:nvSpPr>
        <p:spPr>
          <a:xfrm>
            <a:off x="1198025" y="2907200"/>
            <a:ext cx="7335000" cy="855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3"/>
          <p:cNvSpPr txBox="1">
            <a:spLocks noGrp="1"/>
          </p:cNvSpPr>
          <p:nvPr>
            <p:ph type="title" idx="4294967295"/>
          </p:nvPr>
        </p:nvSpPr>
        <p:spPr>
          <a:xfrm>
            <a:off x="311700" y="81200"/>
            <a:ext cx="8520600" cy="8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 500 See Also from Reference</a:t>
            </a:r>
            <a:endParaRPr>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827" name="Google Shape;827;p103"/>
          <p:cNvSpPr txBox="1">
            <a:spLocks noGrp="1"/>
          </p:cNvSpPr>
          <p:nvPr>
            <p:ph type="body" idx="4294967295"/>
          </p:nvPr>
        </p:nvSpPr>
        <p:spPr>
          <a:xfrm>
            <a:off x="355650" y="911000"/>
            <a:ext cx="8737500" cy="390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Connects personal name headings to corporate body headings</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Provides information about the relationship between them</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Also From” reference in the catalog</a:t>
            </a:r>
            <a:endParaRPr b="1">
              <a:latin typeface="Arial"/>
              <a:ea typeface="Arial"/>
              <a:cs typeface="Arial"/>
              <a:sym typeface="Arial"/>
            </a:endParaRPr>
          </a:p>
        </p:txBody>
      </p:sp>
      <p:pic>
        <p:nvPicPr>
          <p:cNvPr id="828" name="Google Shape;828;p103"/>
          <p:cNvPicPr preferRelativeResize="0"/>
          <p:nvPr/>
        </p:nvPicPr>
        <p:blipFill>
          <a:blip r:embed="rId3">
            <a:alphaModFix/>
          </a:blip>
          <a:stretch>
            <a:fillRect/>
          </a:stretch>
        </p:blipFill>
        <p:spPr>
          <a:xfrm>
            <a:off x="763938" y="2021713"/>
            <a:ext cx="2047875" cy="333375"/>
          </a:xfrm>
          <a:prstGeom prst="rect">
            <a:avLst/>
          </a:prstGeom>
          <a:noFill/>
          <a:ln>
            <a:noFill/>
          </a:ln>
        </p:spPr>
      </p:pic>
      <p:pic>
        <p:nvPicPr>
          <p:cNvPr id="829" name="Google Shape;829;p103"/>
          <p:cNvPicPr preferRelativeResize="0"/>
          <p:nvPr/>
        </p:nvPicPr>
        <p:blipFill>
          <a:blip r:embed="rId4">
            <a:alphaModFix/>
          </a:blip>
          <a:stretch>
            <a:fillRect/>
          </a:stretch>
        </p:blipFill>
        <p:spPr>
          <a:xfrm>
            <a:off x="763950" y="2571750"/>
            <a:ext cx="4438650" cy="2228850"/>
          </a:xfrm>
          <a:prstGeom prst="rect">
            <a:avLst/>
          </a:prstGeom>
          <a:noFill/>
          <a:ln>
            <a:noFill/>
          </a:ln>
        </p:spPr>
      </p:pic>
      <p:sp>
        <p:nvSpPr>
          <p:cNvPr id="830" name="Google Shape;830;p103"/>
          <p:cNvSpPr txBox="1"/>
          <p:nvPr/>
        </p:nvSpPr>
        <p:spPr>
          <a:xfrm>
            <a:off x="5617825" y="2882700"/>
            <a:ext cx="3083100" cy="14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|w/01 Relationship designation in subfield i</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|i Relationship information </a:t>
            </a:r>
            <a:endParaRPr b="1">
              <a:latin typeface="Open Sans"/>
              <a:ea typeface="Open Sans"/>
              <a:cs typeface="Open Sans"/>
              <a:sym typeface="Open San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4"/>
          <p:cNvSpPr txBox="1">
            <a:spLocks noGrp="1"/>
          </p:cNvSpPr>
          <p:nvPr>
            <p:ph type="title" idx="4294967295"/>
          </p:nvPr>
        </p:nvSpPr>
        <p:spPr>
          <a:xfrm>
            <a:off x="311700" y="81200"/>
            <a:ext cx="8520600" cy="8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 510 See Also from Reference</a:t>
            </a:r>
            <a:endParaRPr>
              <a:latin typeface="Arial"/>
              <a:ea typeface="Arial"/>
              <a:cs typeface="Arial"/>
              <a:sym typeface="Arial"/>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p:txBody>
      </p:sp>
      <p:sp>
        <p:nvSpPr>
          <p:cNvPr id="836" name="Google Shape;836;p104"/>
          <p:cNvSpPr txBox="1">
            <a:spLocks noGrp="1"/>
          </p:cNvSpPr>
          <p:nvPr>
            <p:ph type="body" idx="4294967295"/>
          </p:nvPr>
        </p:nvSpPr>
        <p:spPr>
          <a:xfrm>
            <a:off x="355650" y="911000"/>
            <a:ext cx="8737500" cy="390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rial"/>
              <a:buChar char="●"/>
            </a:pPr>
            <a:r>
              <a:rPr lang="en" b="1">
                <a:latin typeface="Arial"/>
                <a:ea typeface="Arial"/>
                <a:cs typeface="Arial"/>
                <a:sym typeface="Arial"/>
              </a:rPr>
              <a:t>Leads from established name heading to a related established name heading</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Guide to find established headings to use in 110, 610 or 710 field in Bib record</a:t>
            </a:r>
            <a:endParaRPr b="1">
              <a:latin typeface="Arial"/>
              <a:ea typeface="Arial"/>
              <a:cs typeface="Arial"/>
              <a:sym typeface="Arial"/>
            </a:endParaRPr>
          </a:p>
          <a:p>
            <a:pPr marL="457200" lvl="0" indent="-342900" algn="l" rtl="0">
              <a:spcBef>
                <a:spcPts val="0"/>
              </a:spcBef>
              <a:spcAft>
                <a:spcPts val="0"/>
              </a:spcAft>
              <a:buSzPts val="1800"/>
              <a:buFont typeface="Arial"/>
              <a:buChar char="●"/>
            </a:pPr>
            <a:r>
              <a:rPr lang="en" b="1">
                <a:latin typeface="Arial"/>
                <a:ea typeface="Arial"/>
                <a:cs typeface="Arial"/>
                <a:sym typeface="Arial"/>
              </a:rPr>
              <a:t>Generate a “See Also From” reference in the catalog</a:t>
            </a:r>
            <a:endParaRPr b="1">
              <a:latin typeface="Arial"/>
              <a:ea typeface="Arial"/>
              <a:cs typeface="Arial"/>
              <a:sym typeface="Arial"/>
            </a:endParaRPr>
          </a:p>
        </p:txBody>
      </p:sp>
      <p:pic>
        <p:nvPicPr>
          <p:cNvPr id="837" name="Google Shape;837;p104"/>
          <p:cNvPicPr preferRelativeResize="0"/>
          <p:nvPr/>
        </p:nvPicPr>
        <p:blipFill>
          <a:blip r:embed="rId3">
            <a:alphaModFix/>
          </a:blip>
          <a:stretch>
            <a:fillRect/>
          </a:stretch>
        </p:blipFill>
        <p:spPr>
          <a:xfrm>
            <a:off x="531963" y="2855700"/>
            <a:ext cx="5667375" cy="419100"/>
          </a:xfrm>
          <a:prstGeom prst="rect">
            <a:avLst/>
          </a:prstGeom>
          <a:noFill/>
          <a:ln>
            <a:noFill/>
          </a:ln>
        </p:spPr>
      </p:pic>
      <p:pic>
        <p:nvPicPr>
          <p:cNvPr id="838" name="Google Shape;838;p104"/>
          <p:cNvPicPr preferRelativeResize="0"/>
          <p:nvPr/>
        </p:nvPicPr>
        <p:blipFill>
          <a:blip r:embed="rId4">
            <a:alphaModFix/>
          </a:blip>
          <a:stretch>
            <a:fillRect/>
          </a:stretch>
        </p:blipFill>
        <p:spPr>
          <a:xfrm>
            <a:off x="531963" y="3756750"/>
            <a:ext cx="5286375" cy="4572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05"/>
          <p:cNvSpPr txBox="1"/>
          <p:nvPr/>
        </p:nvSpPr>
        <p:spPr>
          <a:xfrm>
            <a:off x="196200" y="793200"/>
            <a:ext cx="8751600" cy="435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2"/>
                </a:solidFill>
              </a:rPr>
              <a:t>a 	Corporate Name or a Jurisdiction Name</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|b	Subordinate Unit</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|c	Location of a Meeting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|d	Dates of a Meeting or Treaty Signing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|e	Relator Term</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|f 	Date of a work</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|g 	Miscellaneous information</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|k 	Form subheading</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|l 	Language of a work</a:t>
            </a:r>
            <a:endParaRPr b="1">
              <a:solidFill>
                <a:schemeClr val="dk2"/>
              </a:solidFill>
            </a:endParaRPr>
          </a:p>
          <a:p>
            <a:pPr marL="0" lvl="0" indent="0" algn="l" rtl="0">
              <a:lnSpc>
                <a:spcPct val="115000"/>
              </a:lnSpc>
              <a:spcBef>
                <a:spcPts val="1600"/>
              </a:spcBef>
              <a:spcAft>
                <a:spcPts val="0"/>
              </a:spcAft>
              <a:buNone/>
            </a:pPr>
            <a:r>
              <a:rPr lang="en" b="1">
                <a:solidFill>
                  <a:schemeClr val="dk2"/>
                </a:solidFill>
              </a:rPr>
              <a:t>|n 	Number of part/section/meeting</a:t>
            </a:r>
            <a:endParaRPr b="1">
              <a:solidFill>
                <a:schemeClr val="dk2"/>
              </a:solidFill>
            </a:endParaRPr>
          </a:p>
          <a:p>
            <a:pPr marL="0" lvl="0" indent="0" algn="l" rtl="0">
              <a:spcBef>
                <a:spcPts val="1600"/>
              </a:spcBef>
              <a:spcAft>
                <a:spcPts val="1600"/>
              </a:spcAft>
              <a:buNone/>
            </a:pPr>
            <a:endParaRPr sz="2400">
              <a:highlight>
                <a:schemeClr val="lt1"/>
              </a:highlight>
              <a:latin typeface="Open Sans"/>
              <a:ea typeface="Open Sans"/>
              <a:cs typeface="Open Sans"/>
              <a:sym typeface="Open Sans"/>
            </a:endParaRPr>
          </a:p>
        </p:txBody>
      </p:sp>
      <p:sp>
        <p:nvSpPr>
          <p:cNvPr id="844" name="Google Shape;844;p105"/>
          <p:cNvSpPr txBox="1"/>
          <p:nvPr/>
        </p:nvSpPr>
        <p:spPr>
          <a:xfrm>
            <a:off x="102375" y="62225"/>
            <a:ext cx="7349400" cy="6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PT Sans Narrow"/>
                <a:ea typeface="PT Sans Narrow"/>
                <a:cs typeface="PT Sans Narrow"/>
                <a:sym typeface="PT Sans Narrow"/>
              </a:rPr>
              <a:t>510 See from Reference - subdivisions</a:t>
            </a:r>
            <a:endParaRPr sz="3600" b="1">
              <a:solidFill>
                <a:schemeClr val="accent1"/>
              </a:solidFill>
              <a:latin typeface="PT Sans Narrow"/>
              <a:ea typeface="PT Sans Narrow"/>
              <a:cs typeface="PT Sans Narrow"/>
              <a:sym typeface="PT Sans Narrow"/>
            </a:endParaRPr>
          </a:p>
        </p:txBody>
      </p:sp>
      <p:sp>
        <p:nvSpPr>
          <p:cNvPr id="845" name="Google Shape;845;p105"/>
          <p:cNvSpPr txBox="1"/>
          <p:nvPr/>
        </p:nvSpPr>
        <p:spPr>
          <a:xfrm>
            <a:off x="2053850" y="4509950"/>
            <a:ext cx="3953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highlight>
                <a:srgbClr val="FFFF00"/>
              </a:highlight>
            </a:endParaRPr>
          </a:p>
        </p:txBody>
      </p:sp>
      <p:sp>
        <p:nvSpPr>
          <p:cNvPr id="846" name="Google Shape;846;p105"/>
          <p:cNvSpPr txBox="1"/>
          <p:nvPr/>
        </p:nvSpPr>
        <p:spPr>
          <a:xfrm>
            <a:off x="4513600" y="880150"/>
            <a:ext cx="4048800" cy="21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|t	 Title of a work</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|u 	Affiliation</a:t>
            </a:r>
            <a:endParaRPr b="1">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 b="1">
                <a:highlight>
                  <a:srgbClr val="FFFF00"/>
                </a:highlight>
                <a:latin typeface="Open Sans"/>
                <a:ea typeface="Open Sans"/>
                <a:cs typeface="Open Sans"/>
                <a:sym typeface="Open Sans"/>
              </a:rPr>
              <a:t>|w	Control subfield</a:t>
            </a:r>
            <a:endParaRPr b="1">
              <a:highlight>
                <a:srgbClr val="FFFF00"/>
              </a:highlight>
              <a:latin typeface="Open Sans"/>
              <a:ea typeface="Open Sans"/>
              <a:cs typeface="Open Sans"/>
              <a:sym typeface="Open Sans"/>
            </a:endParaRPr>
          </a:p>
          <a:p>
            <a:pPr marL="0" lvl="0" indent="0" algn="l" rtl="0">
              <a:spcBef>
                <a:spcPts val="0"/>
              </a:spcBef>
              <a:spcAft>
                <a:spcPts val="0"/>
              </a:spcAft>
              <a:buNone/>
            </a:pPr>
            <a:endParaRPr b="1">
              <a:highlight>
                <a:srgbClr val="FFFF00"/>
              </a:highlight>
              <a:latin typeface="Open Sans"/>
              <a:ea typeface="Open Sans"/>
              <a:cs typeface="Open Sans"/>
              <a:sym typeface="Open Sans"/>
            </a:endParaRPr>
          </a:p>
          <a:p>
            <a:pPr marL="0" lvl="0" indent="0" algn="l" rtl="0">
              <a:spcBef>
                <a:spcPts val="0"/>
              </a:spcBef>
              <a:spcAft>
                <a:spcPts val="0"/>
              </a:spcAft>
              <a:buNone/>
            </a:pPr>
            <a:r>
              <a:rPr lang="en" b="1">
                <a:highlight>
                  <a:srgbClr val="FFFF00"/>
                </a:highlight>
                <a:latin typeface="Open Sans"/>
                <a:ea typeface="Open Sans"/>
                <a:cs typeface="Open Sans"/>
                <a:sym typeface="Open Sans"/>
              </a:rPr>
              <a:t>|i	Relationship information</a:t>
            </a:r>
            <a:endParaRPr b="1">
              <a:highlight>
                <a:srgbClr val="FFFF00"/>
              </a:highlight>
              <a:latin typeface="Open Sans"/>
              <a:ea typeface="Open Sans"/>
              <a:cs typeface="Open Sans"/>
              <a:sym typeface="Open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06"/>
          <p:cNvSpPr txBox="1"/>
          <p:nvPr/>
        </p:nvSpPr>
        <p:spPr>
          <a:xfrm>
            <a:off x="0" y="312600"/>
            <a:ext cx="9084900" cy="5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EF6C00"/>
                </a:solidFill>
              </a:rPr>
              <a:t>NAF Search Result Alternate Established Heading(s)</a:t>
            </a:r>
            <a:endParaRPr sz="2400" b="1">
              <a:solidFill>
                <a:srgbClr val="EF6C00"/>
              </a:solidFill>
            </a:endParaRPr>
          </a:p>
        </p:txBody>
      </p:sp>
      <p:pic>
        <p:nvPicPr>
          <p:cNvPr id="852" name="Google Shape;852;p106"/>
          <p:cNvPicPr preferRelativeResize="0"/>
          <p:nvPr/>
        </p:nvPicPr>
        <p:blipFill>
          <a:blip r:embed="rId3">
            <a:alphaModFix/>
          </a:blip>
          <a:stretch>
            <a:fillRect/>
          </a:stretch>
        </p:blipFill>
        <p:spPr>
          <a:xfrm>
            <a:off x="592500" y="1462088"/>
            <a:ext cx="7067550" cy="2219325"/>
          </a:xfrm>
          <a:prstGeom prst="rect">
            <a:avLst/>
          </a:prstGeom>
          <a:noFill/>
          <a:ln>
            <a:noFill/>
          </a:ln>
        </p:spPr>
      </p:pic>
      <p:sp>
        <p:nvSpPr>
          <p:cNvPr id="853" name="Google Shape;853;p106"/>
          <p:cNvSpPr txBox="1"/>
          <p:nvPr/>
        </p:nvSpPr>
        <p:spPr>
          <a:xfrm>
            <a:off x="536375" y="2901800"/>
            <a:ext cx="7338300" cy="856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07"/>
          <p:cNvSpPr txBox="1">
            <a:spLocks noGrp="1"/>
          </p:cNvSpPr>
          <p:nvPr>
            <p:ph type="title"/>
          </p:nvPr>
        </p:nvSpPr>
        <p:spPr>
          <a:xfrm>
            <a:off x="311700" y="1874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6XX - Notes</a:t>
            </a:r>
            <a:endParaRPr>
              <a:latin typeface="Arial"/>
              <a:ea typeface="Arial"/>
              <a:cs typeface="Arial"/>
              <a:sym typeface="Arial"/>
            </a:endParaRPr>
          </a:p>
        </p:txBody>
      </p:sp>
      <p:sp>
        <p:nvSpPr>
          <p:cNvPr id="859" name="Google Shape;859;p107"/>
          <p:cNvSpPr txBox="1">
            <a:spLocks noGrp="1"/>
          </p:cNvSpPr>
          <p:nvPr>
            <p:ph type="body" idx="1"/>
          </p:nvPr>
        </p:nvSpPr>
        <p:spPr>
          <a:xfrm>
            <a:off x="311700" y="1276400"/>
            <a:ext cx="8520600" cy="375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Arial"/>
                <a:ea typeface="Arial"/>
                <a:cs typeface="Arial"/>
                <a:sym typeface="Arial"/>
              </a:rPr>
              <a:t>663/664		Complex Name References - same in al NARs</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666				General  Note for Reference Headings</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667/680		General Notes -  Non-public and Public	</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670				Source Data</a:t>
            </a:r>
            <a:endParaRPr sz="2000" b="1">
              <a:latin typeface="Arial"/>
              <a:ea typeface="Arial"/>
              <a:cs typeface="Arial"/>
              <a:sym typeface="Arial"/>
            </a:endParaRPr>
          </a:p>
          <a:p>
            <a:pPr marL="0" lvl="0" indent="0" algn="l" rtl="0">
              <a:spcBef>
                <a:spcPts val="1600"/>
              </a:spcBef>
              <a:spcAft>
                <a:spcPts val="0"/>
              </a:spcAft>
              <a:buNone/>
            </a:pPr>
            <a:r>
              <a:rPr lang="en" sz="2000" b="1">
                <a:latin typeface="Arial"/>
                <a:ea typeface="Arial"/>
                <a:cs typeface="Arial"/>
                <a:sym typeface="Arial"/>
              </a:rPr>
              <a:t>678				Biographical or Historical Data</a:t>
            </a:r>
            <a:endParaRPr sz="2000" b="1">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8"/>
          <p:cNvSpPr txBox="1">
            <a:spLocks noGrp="1"/>
          </p:cNvSpPr>
          <p:nvPr>
            <p:ph type="title"/>
          </p:nvPr>
        </p:nvSpPr>
        <p:spPr>
          <a:xfrm>
            <a:off x="159300" y="3672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7XX   Heading Linking Entry fields</a:t>
            </a:r>
            <a:endParaRPr>
              <a:latin typeface="Arial"/>
              <a:ea typeface="Arial"/>
              <a:cs typeface="Arial"/>
              <a:sym typeface="Arial"/>
            </a:endParaRPr>
          </a:p>
        </p:txBody>
      </p:sp>
      <p:sp>
        <p:nvSpPr>
          <p:cNvPr id="865" name="Google Shape;865;p108"/>
          <p:cNvSpPr txBox="1">
            <a:spLocks noGrp="1"/>
          </p:cNvSpPr>
          <p:nvPr>
            <p:ph type="body" idx="1"/>
          </p:nvPr>
        </p:nvSpPr>
        <p:spPr>
          <a:xfrm>
            <a:off x="233775" y="1635725"/>
            <a:ext cx="8520600" cy="3728100"/>
          </a:xfrm>
          <a:prstGeom prst="rect">
            <a:avLst/>
          </a:prstGeom>
        </p:spPr>
        <p:txBody>
          <a:bodyPr spcFirstLastPara="1" wrap="square" lIns="91425" tIns="91425" rIns="91425" bIns="91425" anchor="t" anchorCtr="0">
            <a:noAutofit/>
          </a:bodyPr>
          <a:lstStyle/>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Same as used in Topical Subject Headings (150)</a:t>
            </a:r>
            <a:endParaRPr sz="2200" b="1">
              <a:latin typeface="Arial"/>
              <a:ea typeface="Arial"/>
              <a:cs typeface="Arial"/>
              <a:sym typeface="Arial"/>
            </a:endParaRPr>
          </a:p>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Provide a machine link within a system between  headings</a:t>
            </a:r>
            <a:endParaRPr sz="2200" b="1">
              <a:latin typeface="Arial"/>
              <a:ea typeface="Arial"/>
              <a:cs typeface="Arial"/>
              <a:sym typeface="Arial"/>
            </a:endParaRPr>
          </a:p>
          <a:p>
            <a:pPr marL="457200" lvl="0" indent="-368300" algn="l" rtl="0">
              <a:lnSpc>
                <a:spcPct val="200000"/>
              </a:lnSpc>
              <a:spcBef>
                <a:spcPts val="0"/>
              </a:spcBef>
              <a:spcAft>
                <a:spcPts val="0"/>
              </a:spcAft>
              <a:buSzPts val="2200"/>
              <a:buFont typeface="Arial"/>
              <a:buChar char="●"/>
            </a:pPr>
            <a:r>
              <a:rPr lang="en" sz="2200" b="1">
                <a:latin typeface="Arial"/>
                <a:ea typeface="Arial"/>
                <a:cs typeface="Arial"/>
                <a:sym typeface="Arial"/>
              </a:rPr>
              <a:t>Not generally needed to provide information for catalogers</a:t>
            </a:r>
            <a:endParaRPr sz="2200" b="1">
              <a:latin typeface="Arial"/>
              <a:ea typeface="Arial"/>
              <a:cs typeface="Arial"/>
              <a:sym typeface="Arial"/>
            </a:endParaRPr>
          </a:p>
          <a:p>
            <a:pPr marL="0" lvl="0" indent="0" algn="l" rtl="0">
              <a:spcBef>
                <a:spcPts val="1600"/>
              </a:spcBef>
              <a:spcAft>
                <a:spcPts val="1600"/>
              </a:spcAft>
              <a:buNone/>
            </a:pPr>
            <a:endParaRPr sz="26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09"/>
          <p:cNvSpPr txBox="1">
            <a:spLocks noGrp="1"/>
          </p:cNvSpPr>
          <p:nvPr>
            <p:ph type="title"/>
          </p:nvPr>
        </p:nvSpPr>
        <p:spPr>
          <a:xfrm>
            <a:off x="122600" y="154050"/>
            <a:ext cx="8870100" cy="8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rial"/>
                <a:ea typeface="Arial"/>
                <a:cs typeface="Arial"/>
                <a:sym typeface="Arial"/>
              </a:rPr>
              <a:t>111   Conference/Meeting  Name Heading Authority Record</a:t>
            </a:r>
            <a:endParaRPr sz="2400">
              <a:latin typeface="Arial"/>
              <a:ea typeface="Arial"/>
              <a:cs typeface="Arial"/>
              <a:sym typeface="Arial"/>
            </a:endParaRPr>
          </a:p>
        </p:txBody>
      </p:sp>
      <p:sp>
        <p:nvSpPr>
          <p:cNvPr id="871" name="Google Shape;871;p109"/>
          <p:cNvSpPr txBox="1">
            <a:spLocks noGrp="1"/>
          </p:cNvSpPr>
          <p:nvPr>
            <p:ph type="body" idx="1"/>
          </p:nvPr>
        </p:nvSpPr>
        <p:spPr>
          <a:xfrm>
            <a:off x="136950" y="970050"/>
            <a:ext cx="8870100" cy="3869700"/>
          </a:xfrm>
          <a:prstGeom prst="rect">
            <a:avLst/>
          </a:prstGeom>
        </p:spPr>
        <p:txBody>
          <a:bodyPr spcFirstLastPara="1" wrap="square" lIns="91425" tIns="91425" rIns="91425" bIns="91425" anchor="t" anchorCtr="0">
            <a:noAutofit/>
          </a:bodyPr>
          <a:lstStyle/>
          <a:p>
            <a:pPr marL="457200" lvl="0" indent="-381000" algn="l" rtl="0">
              <a:lnSpc>
                <a:spcPct val="200000"/>
              </a:lnSpc>
              <a:spcBef>
                <a:spcPts val="0"/>
              </a:spcBef>
              <a:spcAft>
                <a:spcPts val="0"/>
              </a:spcAft>
              <a:buSzPts val="2400"/>
              <a:buChar char="●"/>
            </a:pPr>
            <a:r>
              <a:rPr lang="en" sz="2400" b="1"/>
              <a:t>Conferences are considered a Corporate Body</a:t>
            </a:r>
            <a:endParaRPr sz="2400" b="1"/>
          </a:p>
          <a:p>
            <a:pPr marL="457200" lvl="0" indent="-381000" algn="l" rtl="0">
              <a:lnSpc>
                <a:spcPct val="100000"/>
              </a:lnSpc>
              <a:spcBef>
                <a:spcPts val="0"/>
              </a:spcBef>
              <a:spcAft>
                <a:spcPts val="0"/>
              </a:spcAft>
              <a:buSzPts val="2400"/>
              <a:buChar char="●"/>
            </a:pPr>
            <a:r>
              <a:rPr lang="en" sz="2400" b="1"/>
              <a:t>Contains a meeting name used in a name or name/title heading in Name Heading records</a:t>
            </a:r>
            <a:endParaRPr sz="2400" b="1"/>
          </a:p>
          <a:p>
            <a:pPr marL="0" lvl="0" indent="0" algn="just" rtl="0">
              <a:lnSpc>
                <a:spcPct val="100000"/>
              </a:lnSpc>
              <a:spcBef>
                <a:spcPts val="1600"/>
              </a:spcBef>
              <a:spcAft>
                <a:spcPts val="0"/>
              </a:spcAft>
              <a:buNone/>
            </a:pPr>
            <a:endParaRPr sz="2400" b="1"/>
          </a:p>
          <a:p>
            <a:pPr marL="457200" lvl="0" indent="-381000" algn="just" rtl="0">
              <a:lnSpc>
                <a:spcPct val="100000"/>
              </a:lnSpc>
              <a:spcBef>
                <a:spcPts val="1600"/>
              </a:spcBef>
              <a:spcAft>
                <a:spcPts val="0"/>
              </a:spcAft>
              <a:buSzPts val="2400"/>
              <a:buChar char="●"/>
            </a:pPr>
            <a:r>
              <a:rPr lang="en" sz="2400" b="1"/>
              <a:t>Conference</a:t>
            </a:r>
            <a:r>
              <a:rPr lang="en" sz="2400" b="1">
                <a:latin typeface="Arial"/>
                <a:ea typeface="Arial"/>
                <a:cs typeface="Arial"/>
                <a:sym typeface="Arial"/>
              </a:rPr>
              <a:t> names are coded in 111 in MARC Authority and in 111, 611 or 711 in MARC Bib Records</a:t>
            </a:r>
            <a:endParaRPr sz="2400" b="1"/>
          </a:p>
          <a:p>
            <a:pPr marL="0" lvl="0" indent="0" algn="l" rtl="0">
              <a:lnSpc>
                <a:spcPct val="100000"/>
              </a:lnSpc>
              <a:spcBef>
                <a:spcPts val="1600"/>
              </a:spcBef>
              <a:spcAft>
                <a:spcPts val="0"/>
              </a:spcAft>
              <a:buNone/>
            </a:pPr>
            <a:endParaRPr sz="2400" b="1"/>
          </a:p>
          <a:p>
            <a:pPr marL="457200" lvl="0" indent="0" algn="just" rtl="0">
              <a:lnSpc>
                <a:spcPct val="100000"/>
              </a:lnSpc>
              <a:spcBef>
                <a:spcPts val="1600"/>
              </a:spcBef>
              <a:spcAft>
                <a:spcPts val="0"/>
              </a:spcAft>
              <a:buNone/>
            </a:pPr>
            <a:endParaRPr sz="2400" b="1">
              <a:latin typeface="Arial"/>
              <a:ea typeface="Arial"/>
              <a:cs typeface="Arial"/>
              <a:sym typeface="Arial"/>
            </a:endParaRPr>
          </a:p>
          <a:p>
            <a:pPr marL="457200" lvl="0" indent="0" algn="l" rtl="0">
              <a:spcBef>
                <a:spcPts val="1600"/>
              </a:spcBef>
              <a:spcAft>
                <a:spcPts val="1600"/>
              </a:spcAft>
              <a:buNone/>
            </a:pPr>
            <a:endParaRP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1"/>
                                        </p:tgtEl>
                                        <p:attrNameLst>
                                          <p:attrName>style.visibility</p:attrName>
                                        </p:attrNameLst>
                                      </p:cBhvr>
                                      <p:to>
                                        <p:strVal val="visible"/>
                                      </p:to>
                                    </p:set>
                                    <p:animEffect transition="in" filter="fade">
                                      <p:cBhvr>
                                        <p:cTn id="7" dur="1000"/>
                                        <p:tgtEl>
                                          <p:spTgt spid="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110"/>
          <p:cNvPicPr preferRelativeResize="0"/>
          <p:nvPr/>
        </p:nvPicPr>
        <p:blipFill>
          <a:blip r:embed="rId3">
            <a:alphaModFix/>
          </a:blip>
          <a:stretch>
            <a:fillRect/>
          </a:stretch>
        </p:blipFill>
        <p:spPr>
          <a:xfrm>
            <a:off x="152400" y="152400"/>
            <a:ext cx="8782050" cy="44958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11"/>
          <p:cNvSpPr txBox="1">
            <a:spLocks noGrp="1"/>
          </p:cNvSpPr>
          <p:nvPr>
            <p:ph type="title"/>
          </p:nvPr>
        </p:nvSpPr>
        <p:spPr>
          <a:xfrm>
            <a:off x="62800" y="154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Arial"/>
                <a:ea typeface="Arial"/>
                <a:cs typeface="Arial"/>
                <a:sym typeface="Arial"/>
              </a:rPr>
              <a:t>111    Indicators</a:t>
            </a:r>
            <a:endParaRPr sz="3000">
              <a:latin typeface="Arial"/>
              <a:ea typeface="Arial"/>
              <a:cs typeface="Arial"/>
              <a:sym typeface="Arial"/>
            </a:endParaRPr>
          </a:p>
        </p:txBody>
      </p:sp>
      <p:sp>
        <p:nvSpPr>
          <p:cNvPr id="882" name="Google Shape;882;p111"/>
          <p:cNvSpPr txBox="1">
            <a:spLocks noGrp="1"/>
          </p:cNvSpPr>
          <p:nvPr>
            <p:ph type="body" idx="1"/>
          </p:nvPr>
        </p:nvSpPr>
        <p:spPr>
          <a:xfrm>
            <a:off x="273900" y="1073400"/>
            <a:ext cx="8705700" cy="39105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b="1">
                <a:latin typeface="Arial"/>
                <a:ea typeface="Arial"/>
                <a:cs typeface="Arial"/>
                <a:sym typeface="Arial"/>
              </a:rPr>
              <a:t>First Indicator:</a:t>
            </a: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0 = Inverted name			</a:t>
            </a:r>
            <a:endParaRPr sz="1600"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1 = Jurisdiction name		</a:t>
            </a:r>
            <a:r>
              <a:rPr lang="en" sz="1600" b="1">
                <a:latin typeface="Arial"/>
                <a:ea typeface="Arial"/>
                <a:cs typeface="Arial"/>
                <a:sym typeface="Arial"/>
              </a:rPr>
              <a:t>	</a:t>
            </a:r>
            <a:r>
              <a:rPr lang="en" b="1">
                <a:latin typeface="Arial"/>
                <a:ea typeface="Arial"/>
                <a:cs typeface="Arial"/>
                <a:sym typeface="Arial"/>
              </a:rPr>
              <a:t>	</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2 = Name in direct order			</a:t>
            </a:r>
            <a:endParaRPr b="1">
              <a:latin typeface="Arial"/>
              <a:ea typeface="Arial"/>
              <a:cs typeface="Arial"/>
              <a:sym typeface="Arial"/>
            </a:endParaRPr>
          </a:p>
          <a:p>
            <a:pPr marL="0" lvl="0" indent="0" algn="just" rtl="0">
              <a:lnSpc>
                <a:spcPct val="100000"/>
              </a:lnSpc>
              <a:spcBef>
                <a:spcPts val="1600"/>
              </a:spcBef>
              <a:spcAft>
                <a:spcPts val="0"/>
              </a:spcAft>
              <a:buNone/>
            </a:pPr>
            <a:r>
              <a:rPr lang="en" b="1">
                <a:latin typeface="Arial"/>
                <a:ea typeface="Arial"/>
                <a:cs typeface="Arial"/>
                <a:sym typeface="Arial"/>
              </a:rPr>
              <a:t>Second indicator: Blank</a:t>
            </a:r>
            <a:endParaRPr b="1">
              <a:latin typeface="Arial"/>
              <a:ea typeface="Arial"/>
              <a:cs typeface="Arial"/>
              <a:sym typeface="Arial"/>
            </a:endParaRPr>
          </a:p>
          <a:p>
            <a:pPr marL="0" lvl="0" indent="0" algn="just" rtl="0">
              <a:lnSpc>
                <a:spcPct val="100000"/>
              </a:lnSpc>
              <a:spcBef>
                <a:spcPts val="1600"/>
              </a:spcBef>
              <a:spcAft>
                <a:spcPts val="0"/>
              </a:spcAft>
              <a:buNone/>
            </a:pPr>
            <a:endParaRPr b="1">
              <a:latin typeface="Arial"/>
              <a:ea typeface="Arial"/>
              <a:cs typeface="Arial"/>
              <a:sym typeface="Arial"/>
            </a:endParaRPr>
          </a:p>
          <a:p>
            <a:pPr marL="0" lvl="0" indent="0" algn="just" rtl="0">
              <a:lnSpc>
                <a:spcPct val="100000"/>
              </a:lnSpc>
              <a:spcBef>
                <a:spcPts val="1600"/>
              </a:spcBef>
              <a:spcAft>
                <a:spcPts val="0"/>
              </a:spcAft>
              <a:buNone/>
            </a:pPr>
            <a:endParaRPr/>
          </a:p>
          <a:p>
            <a:pPr marL="0" lvl="0" indent="0" algn="l" rtl="0">
              <a:spcBef>
                <a:spcPts val="1600"/>
              </a:spcBef>
              <a:spcAft>
                <a:spcPts val="1600"/>
              </a:spcAft>
              <a:buNone/>
            </a:pPr>
            <a:r>
              <a:rPr lang="en"/>
              <a:t> </a:t>
            </a:r>
            <a:endParaRPr/>
          </a:p>
        </p:txBody>
      </p:sp>
      <p:pic>
        <p:nvPicPr>
          <p:cNvPr id="883" name="Google Shape;883;p111"/>
          <p:cNvPicPr preferRelativeResize="0"/>
          <p:nvPr/>
        </p:nvPicPr>
        <p:blipFill>
          <a:blip r:embed="rId3">
            <a:alphaModFix/>
          </a:blip>
          <a:stretch>
            <a:fillRect/>
          </a:stretch>
        </p:blipFill>
        <p:spPr>
          <a:xfrm>
            <a:off x="3964275" y="3449875"/>
            <a:ext cx="4273765" cy="566928"/>
          </a:xfrm>
          <a:prstGeom prst="rect">
            <a:avLst/>
          </a:prstGeom>
          <a:noFill/>
          <a:ln>
            <a:noFill/>
          </a:ln>
        </p:spPr>
      </p:pic>
      <p:pic>
        <p:nvPicPr>
          <p:cNvPr id="884" name="Google Shape;884;p111"/>
          <p:cNvPicPr preferRelativeResize="0"/>
          <p:nvPr/>
        </p:nvPicPr>
        <p:blipFill>
          <a:blip r:embed="rId4">
            <a:alphaModFix/>
          </a:blip>
          <a:stretch>
            <a:fillRect/>
          </a:stretch>
        </p:blipFill>
        <p:spPr>
          <a:xfrm>
            <a:off x="3033025" y="2497401"/>
            <a:ext cx="5760725" cy="518025"/>
          </a:xfrm>
          <a:prstGeom prst="rect">
            <a:avLst/>
          </a:prstGeom>
          <a:noFill/>
          <a:ln>
            <a:noFill/>
          </a:ln>
        </p:spPr>
      </p:pic>
      <p:pic>
        <p:nvPicPr>
          <p:cNvPr id="885" name="Google Shape;885;p111"/>
          <p:cNvPicPr preferRelativeResize="0"/>
          <p:nvPr/>
        </p:nvPicPr>
        <p:blipFill>
          <a:blip r:embed="rId5">
            <a:alphaModFix/>
          </a:blip>
          <a:stretch>
            <a:fillRect/>
          </a:stretch>
        </p:blipFill>
        <p:spPr>
          <a:xfrm>
            <a:off x="3142888" y="1632950"/>
            <a:ext cx="4951593" cy="4480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1000"/>
                                        <p:tgtEl>
                                          <p:spTgt spid="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20860</Words>
  <Application>Microsoft Office PowerPoint</Application>
  <PresentationFormat>On-screen Show (16:9)</PresentationFormat>
  <Paragraphs>2607</Paragraphs>
  <Slides>201</Slides>
  <Notes>201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201</vt:i4>
      </vt:variant>
    </vt:vector>
  </HeadingPairs>
  <TitlesOfParts>
    <vt:vector size="208" baseType="lpstr">
      <vt:lpstr>Open Sans</vt:lpstr>
      <vt:lpstr>Impact</vt:lpstr>
      <vt:lpstr>Times New Roman</vt:lpstr>
      <vt:lpstr>Arial</vt:lpstr>
      <vt:lpstr>Calibri</vt:lpstr>
      <vt:lpstr>PT Sans Narrow</vt:lpstr>
      <vt:lpstr>Tropic</vt:lpstr>
      <vt:lpstr>Introduction to Authority Control</vt:lpstr>
      <vt:lpstr>Authority Records using MARC 21</vt:lpstr>
      <vt:lpstr>MARC Authority Record Basic Structure</vt:lpstr>
      <vt:lpstr>Library of Congress  Authority Record</vt:lpstr>
      <vt:lpstr>OCLC  Authority Record</vt:lpstr>
      <vt:lpstr>Leader</vt:lpstr>
      <vt:lpstr>Leader Display</vt:lpstr>
      <vt:lpstr>0XX Control numbers, call numbers, coded data</vt:lpstr>
      <vt:lpstr>008 Fixed Field</vt:lpstr>
      <vt:lpstr>008 Fixed Field Display</vt:lpstr>
      <vt:lpstr>Established Heading or Reference Record?</vt:lpstr>
      <vt:lpstr>Established Heading Record</vt:lpstr>
      <vt:lpstr>Reference Record</vt:lpstr>
      <vt:lpstr>LC Subject Headings </vt:lpstr>
      <vt:lpstr>Library of Congress Subject Headings</vt:lpstr>
      <vt:lpstr>Types of Subject Heading Authority Records</vt:lpstr>
      <vt:lpstr>150 - Established Topical Subject Heading</vt:lpstr>
      <vt:lpstr>PowerPoint Presentation</vt:lpstr>
      <vt:lpstr>008 - Topical Subject Heading Authority Records</vt:lpstr>
      <vt:lpstr>008/09</vt:lpstr>
      <vt:lpstr>008/15</vt:lpstr>
      <vt:lpstr>008/11</vt:lpstr>
      <vt:lpstr>008/06 Geographic subdivision </vt:lpstr>
      <vt:lpstr>010  LC Control Number</vt:lpstr>
      <vt:lpstr>150 - Topical Subject Established Heading Record</vt:lpstr>
      <vt:lpstr>PowerPoint Presentation</vt:lpstr>
      <vt:lpstr>150  Established Topical Subject Heading</vt:lpstr>
      <vt:lpstr>PowerPoint Presentation</vt:lpstr>
      <vt:lpstr> 450 See from Reference    </vt:lpstr>
      <vt:lpstr>PowerPoint Presentation</vt:lpstr>
      <vt:lpstr>PowerPoint Presentation</vt:lpstr>
      <vt:lpstr>PowerPoint Presentation</vt:lpstr>
      <vt:lpstr> 550 See Also from Reference    </vt:lpstr>
      <vt:lpstr>PowerPoint Presentation</vt:lpstr>
      <vt:lpstr>Subfield w in a 4XX or 5XX </vt:lpstr>
      <vt:lpstr>Subfield w in a 4XX or 5XX field</vt:lpstr>
      <vt:lpstr>PowerPoint Presentation</vt:lpstr>
      <vt:lpstr>PowerPoint Presentation</vt:lpstr>
      <vt:lpstr>360 - Reference Field</vt:lpstr>
      <vt:lpstr>PowerPoint Presentation</vt:lpstr>
      <vt:lpstr>150 Topical Subject Heading Reference Record</vt:lpstr>
      <vt:lpstr>260 - Reference Field</vt:lpstr>
      <vt:lpstr>260 Reference Instruction used in a Bib Record</vt:lpstr>
      <vt:lpstr>Free Floating Subdivisions</vt:lpstr>
      <vt:lpstr>PowerPoint Presentation</vt:lpstr>
      <vt:lpstr>6XX Fields Notes </vt:lpstr>
      <vt:lpstr>7XX   Heading Linking Entry fields</vt:lpstr>
      <vt:lpstr>100, 111, 110, 151</vt:lpstr>
      <vt:lpstr>LC Name Headings</vt:lpstr>
      <vt:lpstr>Library of Congress Name Headings</vt:lpstr>
      <vt:lpstr>008 - Name Heading Authority Records</vt:lpstr>
      <vt:lpstr>008/09    Kind of record</vt:lpstr>
      <vt:lpstr>008/14  Heading use - main or added entry</vt:lpstr>
      <vt:lpstr>008/15  Heading Use Subject Added Entry</vt:lpstr>
      <vt:lpstr>010  LC Control Number</vt:lpstr>
      <vt:lpstr>046 - Special Coded Dates</vt:lpstr>
      <vt:lpstr>Types of Name Heading Authority Records</vt:lpstr>
      <vt:lpstr>100    Personal Name Heading Authority Record</vt:lpstr>
      <vt:lpstr>Example of 100 Personal Name Authority Record</vt:lpstr>
      <vt:lpstr>100    Indicators</vt:lpstr>
      <vt:lpstr>100 subfields</vt:lpstr>
      <vt:lpstr>PowerPoint Presentation</vt:lpstr>
      <vt:lpstr>3XX  Other Information</vt:lpstr>
      <vt:lpstr>Example of 3XX Fields in Name Authority Record </vt:lpstr>
      <vt:lpstr>PowerPoint Presentation</vt:lpstr>
      <vt:lpstr>400</vt:lpstr>
      <vt:lpstr>PowerPoint Presentation</vt:lpstr>
      <vt:lpstr>PowerPoint Presentation</vt:lpstr>
      <vt:lpstr> 500 See Also from Reference    </vt:lpstr>
      <vt:lpstr>PowerPoint Presentation</vt:lpstr>
      <vt:lpstr>PowerPoint Presentation</vt:lpstr>
      <vt:lpstr>6XX - Notes</vt:lpstr>
      <vt:lpstr>663 Complex See Also Reference - Name 100, 110, 111, 151</vt:lpstr>
      <vt:lpstr>100/110/111/151 Name Heading Reference Record</vt:lpstr>
      <vt:lpstr>664 Complex See From Reference - Name 100, 110, 111, 151</vt:lpstr>
      <vt:lpstr>PowerPoint Presentation</vt:lpstr>
      <vt:lpstr>7XX   Heading Linking Entry fields</vt:lpstr>
      <vt:lpstr>Name/title Heading</vt:lpstr>
      <vt:lpstr>Examples of Name/Title Headings in Bib Records</vt:lpstr>
      <vt:lpstr>110    Corporate Name Heading Authority Records</vt:lpstr>
      <vt:lpstr>Example of a Corporate Name Heading Authority Record </vt:lpstr>
      <vt:lpstr>110    Indicators</vt:lpstr>
      <vt:lpstr>110 subfields</vt:lpstr>
      <vt:lpstr>PowerPoint Presentation</vt:lpstr>
      <vt:lpstr>3XX  Other Information</vt:lpstr>
      <vt:lpstr>Example of 3XX Fields in Corporate Name Authority Record </vt:lpstr>
      <vt:lpstr>410 See from Reference</vt:lpstr>
      <vt:lpstr>PowerPoint Presentation</vt:lpstr>
      <vt:lpstr>PowerPoint Presentation</vt:lpstr>
      <vt:lpstr>PowerPoint Presentation</vt:lpstr>
      <vt:lpstr> 500 See Also from Reference    </vt:lpstr>
      <vt:lpstr> 510 See Also from Reference    </vt:lpstr>
      <vt:lpstr>PowerPoint Presentation</vt:lpstr>
      <vt:lpstr>PowerPoint Presentation</vt:lpstr>
      <vt:lpstr>6XX - Notes</vt:lpstr>
      <vt:lpstr>7XX   Heading Linking Entry fields</vt:lpstr>
      <vt:lpstr>111   Conference/Meeting  Name Heading Authority Record</vt:lpstr>
      <vt:lpstr>PowerPoint Presentation</vt:lpstr>
      <vt:lpstr>111    Indicators</vt:lpstr>
      <vt:lpstr>111 subfields</vt:lpstr>
      <vt:lpstr>PowerPoint Presentation</vt:lpstr>
      <vt:lpstr>3XX  Other Information</vt:lpstr>
      <vt:lpstr>Example of 3XX fields in a 111 AR</vt:lpstr>
      <vt:lpstr>411 See from Reference</vt:lpstr>
      <vt:lpstr>PowerPoint Presentation</vt:lpstr>
      <vt:lpstr>PowerPoint Presentation</vt:lpstr>
      <vt:lpstr> 511 See Also from Reference    </vt:lpstr>
      <vt:lpstr>PowerPoint Presentation</vt:lpstr>
      <vt:lpstr>6XX - Notes</vt:lpstr>
      <vt:lpstr>7XX   Heading Linking Entry fields</vt:lpstr>
      <vt:lpstr>151/110  Geographic  Name Heading Authority Records</vt:lpstr>
      <vt:lpstr>151 Geographic Name Indicators</vt:lpstr>
      <vt:lpstr>151 Geographic Name subfields</vt:lpstr>
      <vt:lpstr>Jurisdictional Geographic Name Headings</vt:lpstr>
      <vt:lpstr>PowerPoint Presentation</vt:lpstr>
      <vt:lpstr>PowerPoint Presentation</vt:lpstr>
      <vt:lpstr>PowerPoint Presentation</vt:lpstr>
      <vt:lpstr>PowerPoint Presentation</vt:lpstr>
      <vt:lpstr>Non-Jurisdictional Geographic Name Heading</vt:lpstr>
      <vt:lpstr>PowerPoint Presentation</vt:lpstr>
      <vt:lpstr>451 See from Reference</vt:lpstr>
      <vt:lpstr>410 See from Reference</vt:lpstr>
      <vt:lpstr> 551 See Also from Reference    </vt:lpstr>
      <vt:lpstr> 510 See Also from Reference    </vt:lpstr>
      <vt:lpstr>6XX - Notes  </vt:lpstr>
      <vt:lpstr>7XX   Heading Linking Entry fields</vt:lpstr>
      <vt:lpstr>Series Headings</vt:lpstr>
      <vt:lpstr>What is a series?</vt:lpstr>
      <vt:lpstr>PowerPoint Presentation</vt:lpstr>
      <vt:lpstr>Series Authority Records include...</vt:lpstr>
      <vt:lpstr>Primary Fields in Series Authority Records  </vt:lpstr>
      <vt:lpstr>008 Fixed Length Data Elements</vt:lpstr>
      <vt:lpstr>Types of Series (008/12)</vt:lpstr>
      <vt:lpstr>008 Fixed Length Data Elements</vt:lpstr>
      <vt:lpstr>1XX Established Series Headings</vt:lpstr>
      <vt:lpstr>4XX See From reference  from non-established form of heading</vt:lpstr>
      <vt:lpstr>PowerPoint Presentation</vt:lpstr>
      <vt:lpstr>PowerPoint Presentation</vt:lpstr>
      <vt:lpstr>5XX See Also reference  from related established heading</vt:lpstr>
      <vt:lpstr>PowerPoint Presentation</vt:lpstr>
      <vt:lpstr>PowerPoint Presentation</vt:lpstr>
      <vt:lpstr>640-642 Series numbering </vt:lpstr>
      <vt:lpstr>PowerPoint Presentation</vt:lpstr>
      <vt:lpstr>643 Series Publisher</vt:lpstr>
      <vt:lpstr>PowerPoint Presentation</vt:lpstr>
      <vt:lpstr>644-646 Series treatment</vt:lpstr>
      <vt:lpstr>644-646 Series treatment : Subfield $a</vt:lpstr>
      <vt:lpstr>PowerPoint Presentation</vt:lpstr>
      <vt:lpstr>667 670 675 Notes </vt:lpstr>
      <vt:lpstr>PowerPoint Presentation</vt:lpstr>
      <vt:lpstr>PowerPoint Presentation</vt:lpstr>
      <vt:lpstr>3XX  RDA Series AR MARC Tags</vt:lpstr>
      <vt:lpstr>PowerPoint Presentation</vt:lpstr>
      <vt:lpstr>Local practice options</vt:lpstr>
      <vt:lpstr>PowerPoint Presentation</vt:lpstr>
      <vt:lpstr>PowerPoint Presentation</vt:lpstr>
      <vt:lpstr>PowerPoint Presentation</vt:lpstr>
      <vt:lpstr>Uniform Titles</vt:lpstr>
      <vt:lpstr>130 Heading - Uniform Titles (Preferred Title for Work - RDA)</vt:lpstr>
      <vt:lpstr>008 - Uniform Title Heading Authority Records</vt:lpstr>
      <vt:lpstr>008/09</vt:lpstr>
      <vt:lpstr>008/14  Heading use - main or added entry</vt:lpstr>
      <vt:lpstr>008/15</vt:lpstr>
      <vt:lpstr>008/16</vt:lpstr>
      <vt:lpstr>010 LC Control Number</vt:lpstr>
      <vt:lpstr>Example of a Uniform Title Heading Authority Record</vt:lpstr>
      <vt:lpstr>130    Indicators</vt:lpstr>
      <vt:lpstr>130 subfields</vt:lpstr>
      <vt:lpstr>PowerPoint Presentation</vt:lpstr>
      <vt:lpstr>3XX  Other Information</vt:lpstr>
      <vt:lpstr>430</vt:lpstr>
      <vt:lpstr> 530 See Also from Reference    </vt:lpstr>
      <vt:lpstr>PowerPoint Presentation</vt:lpstr>
      <vt:lpstr>PowerPoint Presentation</vt:lpstr>
      <vt:lpstr>Genre Headings</vt:lpstr>
      <vt:lpstr>Genre Form Authority Records </vt:lpstr>
      <vt:lpstr>PowerPoint Presentation</vt:lpstr>
      <vt:lpstr>PowerPoint Presentation</vt:lpstr>
      <vt:lpstr>The key difference between a subject authority record and a genre form authority record </vt:lpstr>
      <vt:lpstr>The requirement for literary warrant - (the 670 field) </vt:lpstr>
      <vt:lpstr>PowerPoint Presentation</vt:lpstr>
      <vt:lpstr>PowerPoint Presentation</vt:lpstr>
      <vt:lpstr>lcgft terms are divided into several different categories</vt:lpstr>
      <vt:lpstr>Structure of a basic lcgft genre authority record </vt:lpstr>
      <vt:lpstr>Authority record for “Picture books” </vt:lpstr>
      <vt:lpstr>Continuation of the authority record for  “Picture books” </vt:lpstr>
      <vt:lpstr>PowerPoint Presentation</vt:lpstr>
      <vt:lpstr>PowerPoint Presentation</vt:lpstr>
      <vt:lpstr>PowerPoint Presentation</vt:lpstr>
      <vt:lpstr>Treatment of lcgft terms in bibliographic records</vt:lpstr>
      <vt:lpstr>Bibliographic record containing lcgft terms</vt:lpstr>
      <vt:lpstr>Other genre form vocabularies </vt:lpstr>
      <vt:lpstr>gsafd authority record </vt:lpstr>
      <vt:lpstr>Treatment of gsafd terms in bibliographic records</vt:lpstr>
      <vt:lpstr>olacvggt genre authority record</vt:lpstr>
      <vt:lpstr>List of terms in the olacvggt vocabulary</vt:lpstr>
      <vt:lpstr>Treatment of olacvggt terms in bibliographic records </vt:lpstr>
      <vt:lpstr>Demonstration of the use of authority records in the MPPL online catalog</vt:lpstr>
      <vt:lpstr>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Authority Control</dc:title>
  <cp:lastModifiedBy>Michele Sandstrom</cp:lastModifiedBy>
  <cp:revision>1</cp:revision>
  <dcterms:modified xsi:type="dcterms:W3CDTF">2019-11-06T22:39:20Z</dcterms:modified>
</cp:coreProperties>
</file>