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9" r:id="rId2"/>
    <p:sldId id="287" r:id="rId3"/>
    <p:sldId id="258" r:id="rId4"/>
    <p:sldId id="288" r:id="rId5"/>
    <p:sldId id="289" r:id="rId6"/>
    <p:sldId id="290" r:id="rId7"/>
    <p:sldId id="323" r:id="rId8"/>
    <p:sldId id="338" r:id="rId9"/>
    <p:sldId id="339" r:id="rId10"/>
    <p:sldId id="340" r:id="rId11"/>
    <p:sldId id="341" r:id="rId12"/>
    <p:sldId id="344" r:id="rId13"/>
    <p:sldId id="345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261" r:id="rId23"/>
    <p:sldId id="354" r:id="rId24"/>
    <p:sldId id="355" r:id="rId25"/>
    <p:sldId id="356" r:id="rId26"/>
    <p:sldId id="265" r:id="rId27"/>
    <p:sldId id="357" r:id="rId28"/>
    <p:sldId id="358" r:id="rId29"/>
    <p:sldId id="272" r:id="rId30"/>
    <p:sldId id="273" r:id="rId31"/>
    <p:sldId id="274" r:id="rId32"/>
    <p:sldId id="359" r:id="rId33"/>
    <p:sldId id="360" r:id="rId34"/>
    <p:sldId id="361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DFD"/>
    <a:srgbClr val="CAD0FA"/>
    <a:srgbClr val="BAC1F8"/>
    <a:srgbClr val="F8F4AA"/>
    <a:srgbClr val="3C69C4"/>
    <a:srgbClr val="154681"/>
    <a:srgbClr val="DFB25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4" autoAdjust="0"/>
    <p:restoredTop sz="80581" autoAdjust="0"/>
  </p:normalViewPr>
  <p:slideViewPr>
    <p:cSldViewPr>
      <p:cViewPr varScale="1">
        <p:scale>
          <a:sx n="93" d="100"/>
          <a:sy n="93" d="100"/>
        </p:scale>
        <p:origin x="187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A1939-03D9-4852-B340-E991FD375B3F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330EA-3C67-497C-B69A-8C5DC5C5CA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8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704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LC/NACO Authority Record and the ISNI record are clustered in VIAF </a:t>
            </a:r>
            <a:r>
              <a:rPr lang="en-US" baseline="0" dirty="0" smtClean="0"/>
              <a:t>through inferencing. Do you see any differences in he two “strings?”? How did these end up being clustered like this? 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LC/NACO</a:t>
            </a:r>
            <a:r>
              <a:rPr lang="en-US" baseline="0" dirty="0" smtClean="0"/>
              <a:t> Authority File record stands alone with no reference to the ISNI record.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ISNI</a:t>
            </a:r>
            <a:r>
              <a:rPr lang="en-US" baseline="0" dirty="0" smtClean="0"/>
              <a:t> record stands alone with no reference to the </a:t>
            </a:r>
            <a:r>
              <a:rPr lang="en-US" dirty="0" smtClean="0"/>
              <a:t>LC/NACO</a:t>
            </a:r>
            <a:r>
              <a:rPr lang="en-US" baseline="0" dirty="0" smtClean="0"/>
              <a:t> Authority File record.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Inferencing provided a </a:t>
            </a:r>
            <a:r>
              <a:rPr lang="en-US" baseline="0" dirty="0" err="1" smtClean="0"/>
              <a:t>sameAs</a:t>
            </a:r>
            <a:r>
              <a:rPr lang="en-US" baseline="0" dirty="0" smtClean="0"/>
              <a:t> match to the LCNAF authority record and the ISNI record, and created a correct cluster in VIAF.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But what about those other two forms</a:t>
            </a:r>
            <a:r>
              <a:rPr lang="en-US" baseline="0" dirty="0" smtClean="0"/>
              <a:t> of name – Mary Jo Nickum and Mary J. Lewis? And is Mary Josephine Nickum also the same identity?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searching</a:t>
            </a:r>
            <a:r>
              <a:rPr lang="en-US" baseline="0" dirty="0" smtClean="0"/>
              <a:t> Nickum, Mary Jo in VIAF – no match.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Now searching</a:t>
            </a:r>
            <a:r>
              <a:rPr lang="en-US" baseline="0" dirty="0" smtClean="0"/>
              <a:t> Nickum, Mary Jo in ISNI – no match.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 let’s try Lewis,</a:t>
            </a:r>
            <a:r>
              <a:rPr lang="en-US" baseline="0" dirty="0" smtClean="0"/>
              <a:t> Mary J.</a:t>
            </a:r>
          </a:p>
          <a:p>
            <a:r>
              <a:rPr lang="en-US" dirty="0" smtClean="0"/>
              <a:t>VIAF directs us to the same cluster </a:t>
            </a:r>
            <a:r>
              <a:rPr lang="en-US" dirty="0" smtClean="0"/>
              <a:t>– thanks </a:t>
            </a:r>
            <a:r>
              <a:rPr lang="en-US" dirty="0" smtClean="0"/>
              <a:t>to the variant name that provides access in both the LCNAF record and the ISNI record.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254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Slides from the Identity Management in NACO TG ALCTS</a:t>
            </a:r>
            <a:r>
              <a:rPr lang="en-US" baseline="0" dirty="0" smtClean="0"/>
              <a:t> presentation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Authority Control = label,</a:t>
            </a:r>
            <a:r>
              <a:rPr lang="en-US" baseline="0" dirty="0" smtClean="0"/>
              <a:t> 1XX, closed file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Identity Management = identifier, linked files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25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0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13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+mn-lt"/>
              </a:rPr>
              <a:t/>
            </a:r>
            <a:br>
              <a:rPr lang="en-US" sz="1200" dirty="0" smtClean="0">
                <a:latin typeface="+mn-lt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taken from discussion</a:t>
            </a:r>
            <a:r>
              <a:rPr lang="en-US" baseline="0" dirty="0" smtClean="0"/>
              <a:t> on the PCC listserv, January 2017.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is the type of disambiguation that catalogers have been doing for years and will continue to do in a Linked Data world. </a:t>
            </a:r>
          </a:p>
          <a:p>
            <a:r>
              <a:rPr lang="en-US" baseline="0" dirty="0" smtClean="0"/>
              <a:t>But in Linked Data inferences will also be at work and that may result in </a:t>
            </a:r>
            <a:r>
              <a:rPr lang="en-US" baseline="0" dirty="0" err="1" smtClean="0"/>
              <a:t>sameAs</a:t>
            </a:r>
            <a:r>
              <a:rPr lang="en-US" baseline="0" dirty="0" smtClean="0"/>
              <a:t> matching that is not accurate. Is it safe to say that in the Linked Data environment, a cataloger’s job may turn more towards disambiguation of conflated entitles, and not so much original description?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taken from discussion</a:t>
            </a:r>
            <a:r>
              <a:rPr lang="en-US" baseline="0" dirty="0" smtClean="0"/>
              <a:t> on the PCC listserv, January 2017</a:t>
            </a:r>
          </a:p>
          <a:p>
            <a:r>
              <a:rPr lang="en-US" baseline="0" dirty="0" smtClean="0"/>
              <a:t>In the MARC world the authorities cataloger’s task is to create a unique, disambiguated, textual string for this identity.  </a:t>
            </a:r>
          </a:p>
          <a:p>
            <a:r>
              <a:rPr lang="en-US" baseline="0" dirty="0" smtClean="0"/>
              <a:t>In a Linked Data environment, the task is Identity Management and Inferences and Assertions come into play. Less about text strings than about linking to “</a:t>
            </a:r>
            <a:r>
              <a:rPr lang="en-US" baseline="0" dirty="0" err="1" smtClean="0"/>
              <a:t>sameAs</a:t>
            </a:r>
            <a:r>
              <a:rPr lang="en-US" baseline="0" dirty="0" smtClean="0"/>
              <a:t>” entities.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you as a cataloger think these three names all represent the same identity?</a:t>
            </a:r>
          </a:p>
          <a:p>
            <a:r>
              <a:rPr lang="en-US" baseline="0" dirty="0" smtClean="0"/>
              <a:t>Does a Linked Data system think these three names all represent the same identity?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330EA-3C67-497C-B69A-8C5DC5C5CA8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3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31A4D-C32E-4583-A0AB-4E49015317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234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3665D-D8A6-457B-B864-1C97233E5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55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65125"/>
            <a:ext cx="2057400" cy="57610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65125"/>
            <a:ext cx="6019800" cy="57610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2A9DE-B60F-4B72-84AE-B6337FC66B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131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0FFA2-CF1D-494C-BF5B-AB3A6F40F6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142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AC23D-C309-41C9-848C-C36897FF4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58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B13A5-D9F7-424B-9317-BBCFC0D508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8236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E8329-ADB8-4546-A416-65BF247E9D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669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5360B-16C2-49EF-8369-FFC1DAD4B9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44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944BC-4195-4EE7-B6DD-524660AA4D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41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B4B92-87C5-4700-8A04-C23283783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8204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40A8A-586A-40C9-9E43-0EA5CC1BFB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62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22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 u="none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56E919-4AFF-49A9-980C-E93FBF1F888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PCC_NACO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"/>
            <a:ext cx="7121525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0" i="0" u="none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F4A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953000"/>
            <a:ext cx="7772400" cy="1676400"/>
          </a:xfrm>
        </p:spPr>
        <p:txBody>
          <a:bodyPr/>
          <a:lstStyle/>
          <a:p>
            <a:r>
              <a:rPr lang="en-US" altLang="en-US" sz="3200" b="1" dirty="0" smtClean="0"/>
              <a:t>Paul Frank</a:t>
            </a:r>
          </a:p>
          <a:p>
            <a:r>
              <a:rPr lang="en-US" altLang="en-US" dirty="0" smtClean="0"/>
              <a:t>Library of Congress</a:t>
            </a:r>
          </a:p>
          <a:p>
            <a:r>
              <a:rPr lang="en-US" altLang="en-US" dirty="0" smtClean="0"/>
              <a:t>Policy, Training, and Cooperative Programs Division</a:t>
            </a:r>
            <a:endParaRPr lang="en-US" altLang="en-US" dirty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4345" name="Rectangle 9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1905000"/>
            <a:ext cx="7924800" cy="1371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4400" b="1" dirty="0" smtClean="0">
                <a:latin typeface="+mn-lt"/>
              </a:rPr>
              <a:t>Introduction to Authority Control</a:t>
            </a:r>
            <a:br>
              <a:rPr lang="en-US" altLang="en-US" sz="4400" b="1" dirty="0" smtClean="0">
                <a:latin typeface="+mn-lt"/>
              </a:rPr>
            </a:br>
            <a:r>
              <a:rPr lang="en-US" altLang="en-US" sz="4400" dirty="0" smtClean="0">
                <a:latin typeface="+mn-lt"/>
              </a:rPr>
              <a:t/>
            </a:r>
            <a:br>
              <a:rPr lang="en-US" altLang="en-US" sz="4400" dirty="0" smtClean="0">
                <a:latin typeface="+mn-lt"/>
              </a:rPr>
            </a:br>
            <a:r>
              <a:rPr lang="en-US" sz="4000" dirty="0" smtClean="0">
                <a:latin typeface="+mn-lt"/>
              </a:rPr>
              <a:t>LACONI Authority Control Session </a:t>
            </a:r>
            <a:r>
              <a:rPr lang="en-US" altLang="en-US" sz="4000" dirty="0" smtClean="0">
                <a:latin typeface="+mn-lt"/>
              </a:rPr>
              <a:t/>
            </a:r>
            <a:br>
              <a:rPr lang="en-US" altLang="en-US" sz="40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Joliet Public Library</a:t>
            </a:r>
            <a:br>
              <a:rPr lang="en-US" sz="3600" dirty="0" smtClean="0">
                <a:latin typeface="+mn-lt"/>
              </a:rPr>
            </a:br>
            <a:r>
              <a:rPr lang="en-US" altLang="en-US" sz="3600" dirty="0" smtClean="0">
                <a:latin typeface="+mn-lt"/>
              </a:rPr>
              <a:t>November 8, 2019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altLang="en-US" sz="4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228600"/>
            <a:ext cx="77724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VIAF</a:t>
            </a:r>
            <a:r>
              <a:rPr lang="en-US" altLang="en-US" sz="4000" dirty="0" smtClean="0">
                <a:latin typeface="+mn-lt"/>
              </a:rPr>
              <a:t/>
            </a:r>
            <a:br>
              <a:rPr lang="en-US" altLang="en-US" sz="4000" dirty="0" smtClean="0">
                <a:latin typeface="+mn-lt"/>
              </a:rPr>
            </a:b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8001000" cy="2746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228600"/>
            <a:ext cx="77724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VIAF</a:t>
            </a:r>
            <a:r>
              <a:rPr lang="en-US" altLang="en-US" sz="4000" dirty="0" smtClean="0">
                <a:latin typeface="+mn-lt"/>
              </a:rPr>
              <a:t/>
            </a:r>
            <a:br>
              <a:rPr lang="en-US" altLang="en-US" sz="4000" dirty="0" smtClean="0">
                <a:latin typeface="+mn-lt"/>
              </a:rPr>
            </a:b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219200"/>
            <a:ext cx="7934325" cy="506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7"/>
          <p:cNvGrpSpPr/>
          <p:nvPr/>
        </p:nvGrpSpPr>
        <p:grpSpPr>
          <a:xfrm>
            <a:off x="5257800" y="3048000"/>
            <a:ext cx="1676400" cy="2655732"/>
            <a:chOff x="3657600" y="3810001"/>
            <a:chExt cx="1676400" cy="1157450"/>
          </a:xfrm>
        </p:grpSpPr>
        <p:sp>
          <p:nvSpPr>
            <p:cNvPr id="11" name="TextBox 10"/>
            <p:cNvSpPr txBox="1"/>
            <p:nvPr/>
          </p:nvSpPr>
          <p:spPr>
            <a:xfrm>
              <a:off x="3657600" y="3810001"/>
              <a:ext cx="1676400" cy="631931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 smtClean="0">
                  <a:solidFill>
                    <a:srgbClr val="2F2B20"/>
                  </a:solidFill>
                </a:rPr>
                <a:t>LC Name Authority File</a:t>
              </a:r>
              <a:endParaRPr lang="en-US" sz="2400" b="1" dirty="0">
                <a:solidFill>
                  <a:srgbClr val="2F2B2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57600" y="4724401"/>
              <a:ext cx="1676400" cy="243050"/>
            </a:xfrm>
            <a:prstGeom prst="rect">
              <a:avLst/>
            </a:prstGeom>
            <a:noFill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400" b="1" dirty="0" smtClean="0">
                  <a:solidFill>
                    <a:srgbClr val="2F2B20"/>
                  </a:solidFill>
                </a:rPr>
                <a:t>ISNI</a:t>
              </a:r>
              <a:endParaRPr lang="en-US" sz="2400" b="1" dirty="0">
                <a:solidFill>
                  <a:srgbClr val="2F2B20"/>
                </a:solidFill>
              </a:endParaRP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flipH="1">
            <a:off x="3200400" y="3505200"/>
            <a:ext cx="2057400" cy="1219200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1"/>
          </p:cNvCxnSpPr>
          <p:nvPr/>
        </p:nvCxnSpPr>
        <p:spPr>
          <a:xfrm flipH="1" flipV="1">
            <a:off x="3200400" y="5029200"/>
            <a:ext cx="2057400" cy="395697"/>
          </a:xfrm>
          <a:prstGeom prst="straightConnector1">
            <a:avLst/>
          </a:prstGeom>
          <a:ln w="381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228600"/>
            <a:ext cx="77724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NACO</a:t>
            </a:r>
            <a:r>
              <a:rPr lang="en-US" altLang="en-US" sz="4000" dirty="0" smtClean="0">
                <a:latin typeface="+mn-lt"/>
              </a:rPr>
              <a:t/>
            </a:r>
            <a:br>
              <a:rPr lang="en-US" altLang="en-US" sz="4000" dirty="0" smtClean="0">
                <a:latin typeface="+mn-lt"/>
              </a:rPr>
            </a:b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600200"/>
            <a:ext cx="7853362" cy="449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228600"/>
            <a:ext cx="77724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ISNI</a:t>
            </a: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962900" cy="5071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228600"/>
            <a:ext cx="77724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Uncontrolled Forms in LC OPAC</a:t>
            </a: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912612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228600"/>
            <a:ext cx="83058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Back to VIAF</a:t>
            </a: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15</a:t>
            </a:fld>
            <a:endParaRPr lang="en-US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8800"/>
            <a:ext cx="7818437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228600"/>
            <a:ext cx="83058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Back to ISNI</a:t>
            </a: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16</a:t>
            </a:fld>
            <a:endParaRPr lang="en-US" alt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43000"/>
            <a:ext cx="3886200" cy="534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228600"/>
            <a:ext cx="83058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Back to VIAF</a:t>
            </a: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17</a:t>
            </a:fld>
            <a:endParaRPr lang="en-US" alt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19200"/>
            <a:ext cx="7696200" cy="484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228600"/>
            <a:ext cx="83058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Summary</a:t>
            </a: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38200" y="13716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determined that these names represent one identity: 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Mary J. Nickum </a:t>
            </a:r>
          </a:p>
          <a:p>
            <a:pPr marL="914400" marR="0" lvl="2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Mary Jo Nickum</a:t>
            </a:r>
          </a:p>
          <a:p>
            <a:pPr marL="914400" marR="0" lvl="2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Mary J. Lewis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228600"/>
            <a:ext cx="83058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Summary</a:t>
            </a: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3716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authority records in the LC/NACO Authority File and in ISNI captured two of the identities: </a:t>
            </a: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Mary J. Nickum </a:t>
            </a:r>
          </a:p>
          <a:p>
            <a:pPr marL="914400" marR="0" lvl="2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Mary J. Lewis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990600"/>
            <a:ext cx="7772400" cy="1470025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4400" dirty="0" smtClean="0">
                <a:latin typeface="Calibri" panose="020F0502020204030204" pitchFamily="34" charset="0"/>
              </a:rPr>
              <a:t>Thanks! 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6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228600"/>
            <a:ext cx="83058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Summary</a:t>
            </a: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38200" y="12954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name was not captured:</a:t>
            </a:r>
          </a:p>
          <a:p>
            <a:pPr marL="914400" marR="0" lvl="2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Mary Jo Nickum </a:t>
            </a:r>
          </a:p>
          <a:p>
            <a:pPr marL="914400" marR="0" lvl="2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Why not?</a:t>
            </a:r>
          </a:p>
          <a:p>
            <a:pPr marL="914400" marR="0" lvl="2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Cataloger error?</a:t>
            </a:r>
          </a:p>
          <a:p>
            <a:pPr marL="914400" marR="0" lvl="2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Cataloger judgment?</a:t>
            </a:r>
          </a:p>
        </p:txBody>
      </p:sp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228600"/>
            <a:ext cx="83058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Example: Summary</a:t>
            </a: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21</a:t>
            </a:fld>
            <a:endParaRPr lang="en-US" alt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219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6">
                  <a:lumMod val="50000"/>
                </a:schemeClr>
              </a:buClr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we were working in a pure Linked Data and Identity Management environment, and provided identifiers over text strings, would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sameAs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inferences have worked better? </a:t>
            </a:r>
          </a:p>
        </p:txBody>
      </p:sp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176464"/>
            <a:ext cx="8305800" cy="838200"/>
          </a:xfrm>
          <a:prstGeom prst="rect">
            <a:avLst/>
          </a:prstGeo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Changing Environment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990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/>
                </a:solidFill>
              </a:rPr>
              <a:t> Authority Control requires         differentiation and an identifier for each entity</a:t>
            </a:r>
          </a:p>
          <a:p>
            <a:pPr lvl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/>
                </a:solidFill>
              </a:rPr>
              <a:t> There are 10M LCNAF records but 30M+ </a:t>
            </a:r>
            <a:r>
              <a:rPr lang="en-US" sz="3600" dirty="0" err="1" smtClean="0">
                <a:solidFill>
                  <a:schemeClr val="accent4"/>
                </a:solidFill>
              </a:rPr>
              <a:t>WorldCat</a:t>
            </a:r>
            <a:r>
              <a:rPr lang="en-US" sz="3600" dirty="0" smtClean="0">
                <a:solidFill>
                  <a:schemeClr val="accent4"/>
                </a:solidFill>
              </a:rPr>
              <a:t> Identities (30% coverage)</a:t>
            </a:r>
          </a:p>
          <a:p>
            <a:pPr lvl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25000"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3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176464"/>
            <a:ext cx="8305800" cy="838200"/>
          </a:xfrm>
          <a:prstGeom prst="rect">
            <a:avLst/>
          </a:prstGeo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Changing Environment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09600" y="990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/>
                </a:solidFill>
              </a:rPr>
              <a:t> Digital library project work—Authorities a luxury?</a:t>
            </a:r>
          </a:p>
          <a:p>
            <a:pPr lvl="1">
              <a:spcBef>
                <a:spcPct val="20000"/>
              </a:spcBef>
              <a:buClr>
                <a:schemeClr val="accent6">
                  <a:lumMod val="50000"/>
                </a:schemeClr>
              </a:buClr>
              <a:buSzPct val="125000"/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accent4"/>
                </a:solidFill>
              </a:rPr>
              <a:t> Numerous researchers &amp; organizational units to track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13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09600" y="228600"/>
            <a:ext cx="8305800" cy="838200"/>
          </a:xfrm>
          <a:prstGeom prst="rect">
            <a:avLst/>
          </a:prstGeo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4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Does the Differentiating Information All Need to Go in One Field?</a:t>
            </a:r>
            <a:endParaRPr lang="en-US" sz="4000" dirty="0">
              <a:solidFill>
                <a:srgbClr val="000000"/>
              </a:solidFill>
            </a:endParaRPr>
          </a:p>
        </p:txBody>
      </p:sp>
      <p:pic>
        <p:nvPicPr>
          <p:cNvPr id="10" name="Picture 2" descr="https://lh6.googleusercontent.com/81uTTwcvd23PZc41iK5TBdZnnhMF0OVf-pG23me37g_PT7Jipbwc5LnquVgFcHT6afkjjtD9_MuYu_RatqSlfm-0ZhVXKhtmudibJv9cE54u9jfkJpRV9HR0YVjV8x04tZ1cmjSCVk3HPRohC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769225" cy="245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13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8200" y="228600"/>
            <a:ext cx="8305800" cy="838200"/>
          </a:xfrm>
          <a:prstGeom prst="rect">
            <a:avLst/>
          </a:prstGeo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A Need to Reconsider Membership Criteria Within NACO</a:t>
            </a:r>
            <a:endParaRPr lang="en-US" sz="40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17526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9K OCLC members with cataloging authorizations – 700 NACO members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What are the essential skills needed: heading construction vs. differentiation?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Who will create identifiers for your institution’s researchers, if not you?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131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990600"/>
            <a:ext cx="7772400" cy="1470025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3200" dirty="0"/>
              <a:t> </a:t>
            </a:r>
            <a:endParaRPr lang="en-US" sz="32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762000" y="228600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n-lt"/>
              </a:rPr>
              <a:t>Program for Cooperative Cataloging </a:t>
            </a:r>
            <a:r>
              <a:rPr lang="en-US" sz="4000" dirty="0" smtClean="0">
                <a:latin typeface="+mn-lt"/>
              </a:rPr>
              <a:t>Response</a:t>
            </a:r>
            <a:endParaRPr lang="en-US" sz="4000" dirty="0">
              <a:latin typeface="+mn-lt"/>
            </a:endParaRPr>
          </a:p>
          <a:p>
            <a:endParaRPr lang="en-US" sz="3600" i="1" dirty="0" smtClean="0">
              <a:latin typeface="+mn-lt"/>
            </a:endParaRPr>
          </a:p>
          <a:p>
            <a:r>
              <a:rPr lang="en-US" sz="3600" i="1" dirty="0" smtClean="0">
                <a:latin typeface="+mn-lt"/>
              </a:rPr>
              <a:t>Provide leadership for the shift in authority control from an approach primarily based on creating text strings to one focused on managing identities and entities.</a:t>
            </a:r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623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990600"/>
            <a:ext cx="7772400" cy="1470025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3200" dirty="0"/>
              <a:t> </a:t>
            </a:r>
            <a:endParaRPr lang="en-US" sz="32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762000" y="228600"/>
            <a:ext cx="80772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n-lt"/>
              </a:rPr>
              <a:t>Program for Cooperative Cataloging </a:t>
            </a:r>
            <a:r>
              <a:rPr lang="en-US" sz="4000" dirty="0" smtClean="0">
                <a:latin typeface="+mn-lt"/>
              </a:rPr>
              <a:t>Response</a:t>
            </a:r>
          </a:p>
          <a:p>
            <a:endParaRPr lang="en-US" sz="3600" i="1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3.1 Establish a task group to develop best practices for the use of authority data sources beyond the LC Name Authority File.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623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990600"/>
            <a:ext cx="7772400" cy="1470025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3200" dirty="0"/>
              <a:t> </a:t>
            </a:r>
            <a:endParaRPr lang="en-US" sz="32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762000" y="228600"/>
            <a:ext cx="838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n-lt"/>
              </a:rPr>
              <a:t>Program for Cooperative Cataloging </a:t>
            </a:r>
            <a:r>
              <a:rPr lang="en-US" sz="4000" dirty="0" smtClean="0">
                <a:latin typeface="+mn-lt"/>
              </a:rPr>
              <a:t>Response</a:t>
            </a:r>
            <a:endParaRPr lang="en-US" sz="4000" dirty="0">
              <a:latin typeface="+mn-lt"/>
            </a:endParaRPr>
          </a:p>
          <a:p>
            <a:endParaRPr lang="en-US" sz="3600" i="1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3.4 Investigate options and develop a plan to expand community participation in the creation of identifiers and authority data.</a:t>
            </a:r>
          </a:p>
          <a:p>
            <a:r>
              <a:rPr lang="en-US" sz="4000" dirty="0" smtClean="0">
                <a:latin typeface="+mn-lt"/>
              </a:rPr>
              <a:t/>
            </a:r>
            <a:br>
              <a:rPr lang="en-US" sz="4000" dirty="0" smtClean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623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85800" y="520511"/>
            <a:ext cx="81534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n-lt"/>
              </a:rPr>
              <a:t>”NACO </a:t>
            </a:r>
            <a:r>
              <a:rPr lang="en-US" sz="4000" dirty="0">
                <a:latin typeface="+mn-lt"/>
              </a:rPr>
              <a:t>Lite” &amp;  Opening Up the PCC </a:t>
            </a:r>
            <a:endParaRPr lang="en-US" sz="4000" dirty="0" smtClean="0">
              <a:latin typeface="+mn-lt"/>
            </a:endParaRPr>
          </a:p>
          <a:p>
            <a:endParaRPr lang="en-US" sz="4000" dirty="0">
              <a:latin typeface="+mn-lt"/>
            </a:endParaRP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4000" dirty="0" smtClean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Reconsideration </a:t>
            </a:r>
            <a:r>
              <a:rPr lang="en-US" sz="3600" dirty="0">
                <a:latin typeface="+mn-lt"/>
              </a:rPr>
              <a:t>of what truly is essential in authority data </a:t>
            </a:r>
            <a:r>
              <a:rPr lang="en-US" sz="3600" dirty="0" smtClean="0">
                <a:latin typeface="+mn-lt"/>
              </a:rPr>
              <a:t>contributions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How </a:t>
            </a:r>
            <a:r>
              <a:rPr lang="en-US" sz="3600" dirty="0">
                <a:latin typeface="+mn-lt"/>
              </a:rPr>
              <a:t>do we achieve greater numbers &amp; great proportions of entities receiving identifiers</a:t>
            </a:r>
            <a:r>
              <a:rPr lang="en-US" sz="3600" dirty="0" smtClean="0">
                <a:latin typeface="+mn-lt"/>
              </a:rPr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4390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990600"/>
            <a:ext cx="7772400" cy="1470025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4400" b="1" dirty="0" smtClean="0">
                <a:latin typeface="Calibri" panose="020F0502020204030204" pitchFamily="34" charset="0"/>
              </a:rPr>
              <a:t>Authority Control </a:t>
            </a:r>
            <a:r>
              <a:rPr lang="en-US" altLang="en-US" sz="4400" dirty="0" smtClean="0">
                <a:latin typeface="Calibri" panose="020F0502020204030204" pitchFamily="34" charset="0"/>
              </a:rPr>
              <a:t>– term with assumptions</a:t>
            </a:r>
            <a:br>
              <a:rPr lang="en-US" altLang="en-US" sz="4400" dirty="0" smtClean="0">
                <a:latin typeface="Calibri" panose="020F0502020204030204" pitchFamily="34" charset="0"/>
              </a:rPr>
            </a:b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2667000"/>
            <a:ext cx="7391400" cy="1752600"/>
          </a:xfrm>
        </p:spPr>
        <p:txBody>
          <a:bodyPr/>
          <a:lstStyle/>
          <a:p>
            <a:r>
              <a:rPr lang="en-US" altLang="en-US" sz="4000" b="1" dirty="0" smtClean="0"/>
              <a:t>Identity Management </a:t>
            </a:r>
            <a:r>
              <a:rPr lang="en-US" altLang="en-US" sz="4000" dirty="0" smtClean="0"/>
              <a:t>– changing landscape</a:t>
            </a:r>
            <a:endParaRPr lang="en-US" altLang="en-US" sz="4000" dirty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30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09600" y="228600"/>
            <a:ext cx="815340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n-lt"/>
              </a:rPr>
              <a:t>Possible Venues for Identity Management </a:t>
            </a:r>
            <a:endParaRPr lang="en-US" sz="4000" dirty="0" smtClean="0">
              <a:latin typeface="+mn-lt"/>
            </a:endParaRPr>
          </a:p>
          <a:p>
            <a:endParaRPr lang="en-US" sz="4000" dirty="0" smtClean="0">
              <a:latin typeface="+mn-lt"/>
            </a:endParaRP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4000" dirty="0" smtClean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LCNAF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PCC ISNI Pilot 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PCC URIs in MARC Pilot 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PCC </a:t>
            </a:r>
            <a:r>
              <a:rPr lang="en-US" sz="3600" dirty="0" err="1" smtClean="0">
                <a:latin typeface="+mn-lt"/>
              </a:rPr>
              <a:t>Wikidata</a:t>
            </a:r>
            <a:r>
              <a:rPr lang="en-US" sz="3600" dirty="0" smtClean="0">
                <a:latin typeface="+mn-lt"/>
              </a:rPr>
              <a:t> Pilot – in planning stages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8771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52600" y="1774309"/>
            <a:ext cx="7772400" cy="1470025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3200" dirty="0"/>
              <a:t> </a:t>
            </a:r>
            <a:endParaRPr lang="en-US" sz="32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31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85800" y="228600"/>
            <a:ext cx="82296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n-lt"/>
              </a:rPr>
              <a:t>Issues Arising in Identity Management </a:t>
            </a:r>
            <a:r>
              <a:rPr lang="en-US" sz="4000" dirty="0" smtClean="0">
                <a:latin typeface="+mn-lt"/>
              </a:rPr>
              <a:t>Work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4000" dirty="0" smtClean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How </a:t>
            </a:r>
            <a:r>
              <a:rPr lang="en-US" sz="3600" dirty="0">
                <a:latin typeface="+mn-lt"/>
              </a:rPr>
              <a:t>full-fledged does authority data need to be for an entity, initially</a:t>
            </a:r>
            <a:r>
              <a:rPr lang="en-US" sz="3600" dirty="0" smtClean="0">
                <a:latin typeface="+mn-lt"/>
              </a:rPr>
              <a:t>?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Is </a:t>
            </a:r>
            <a:r>
              <a:rPr lang="en-US" sz="3600" dirty="0">
                <a:latin typeface="+mn-lt"/>
              </a:rPr>
              <a:t>it necessary to designate authority data as preliminary/provisional?  (How</a:t>
            </a:r>
            <a:r>
              <a:rPr lang="en-US" sz="3600" dirty="0" smtClean="0">
                <a:latin typeface="+mn-lt"/>
              </a:rPr>
              <a:t>?)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Does </a:t>
            </a:r>
            <a:r>
              <a:rPr lang="en-US" sz="3600" dirty="0">
                <a:latin typeface="+mn-lt"/>
              </a:rPr>
              <a:t>embryonic authority data need to assert RDA compliance</a:t>
            </a:r>
            <a:r>
              <a:rPr lang="en-US" sz="3600" dirty="0" smtClean="0">
                <a:latin typeface="+mn-lt"/>
              </a:rPr>
              <a:t>?</a:t>
            </a:r>
          </a:p>
          <a:p>
            <a:pPr>
              <a:buSzPct val="125000"/>
            </a:pPr>
            <a:endParaRPr lang="en-US" sz="3600" dirty="0">
              <a:latin typeface="+mn-lt"/>
            </a:endParaRPr>
          </a:p>
          <a:p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858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41684" y="20054"/>
            <a:ext cx="82296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+mn-lt"/>
              </a:rPr>
              <a:t>Issues Arising in Identity Management </a:t>
            </a:r>
            <a:r>
              <a:rPr lang="en-US" sz="4000" dirty="0" smtClean="0">
                <a:latin typeface="+mn-lt"/>
              </a:rPr>
              <a:t>Work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How </a:t>
            </a:r>
            <a:r>
              <a:rPr lang="en-US" sz="3600" dirty="0">
                <a:latin typeface="+mn-lt"/>
              </a:rPr>
              <a:t>best to reflect existence of the same entity in multiple files</a:t>
            </a:r>
            <a:r>
              <a:rPr lang="en-US" sz="3600" dirty="0" smtClean="0">
                <a:latin typeface="+mn-lt"/>
              </a:rPr>
              <a:t>?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Full </a:t>
            </a:r>
            <a:r>
              <a:rPr lang="en-US" sz="3600" dirty="0">
                <a:latin typeface="+mn-lt"/>
              </a:rPr>
              <a:t>incorporation of one file’s data into the </a:t>
            </a:r>
            <a:r>
              <a:rPr lang="en-US" sz="3600" dirty="0" smtClean="0">
                <a:latin typeface="+mn-lt"/>
              </a:rPr>
              <a:t>other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Merely </a:t>
            </a:r>
            <a:r>
              <a:rPr lang="en-US" sz="3600" dirty="0">
                <a:latin typeface="+mn-lt"/>
              </a:rPr>
              <a:t>pointing to it from one file (e.g. MARC 024 fields in LCNAF</a:t>
            </a:r>
            <a:r>
              <a:rPr lang="en-US" sz="3600" dirty="0" smtClean="0">
                <a:latin typeface="+mn-lt"/>
              </a:rPr>
              <a:t>)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What </a:t>
            </a:r>
            <a:r>
              <a:rPr lang="en-US" sz="3600" dirty="0">
                <a:latin typeface="+mn-lt"/>
              </a:rPr>
              <a:t>will support searching across multiple files simultaneously?</a:t>
            </a:r>
          </a:p>
          <a:p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858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33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21632" y="180474"/>
            <a:ext cx="8458200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n-lt"/>
              </a:rPr>
              <a:t>How Does All This Impact You?</a:t>
            </a:r>
          </a:p>
          <a:p>
            <a:endParaRPr lang="en-US" sz="1400" dirty="0" smtClean="0">
              <a:latin typeface="+mn-lt"/>
            </a:endParaRP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4000" dirty="0" smtClean="0">
                <a:latin typeface="+mn-lt"/>
              </a:rPr>
              <a:t> </a:t>
            </a:r>
            <a:r>
              <a:rPr lang="en-US" sz="3600" dirty="0" smtClean="0">
                <a:latin typeface="+mn-lt"/>
              </a:rPr>
              <a:t>NACO members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Prospective NACO members?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Not interested in NACO but interested in librarianship</a:t>
            </a:r>
          </a:p>
          <a:p>
            <a:pPr lvl="1"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Relevancy of our work</a:t>
            </a:r>
          </a:p>
          <a:p>
            <a:pPr lvl="1"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Can we ignore these major environmental changes and (still) stay relevant as professionals?  </a:t>
            </a:r>
          </a:p>
          <a:p>
            <a:pPr>
              <a:buSzPct val="125000"/>
            </a:pPr>
            <a:endParaRPr lang="en-US" sz="3600" dirty="0">
              <a:latin typeface="+mn-lt"/>
            </a:endParaRPr>
          </a:p>
          <a:p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sz="4000" dirty="0">
                <a:latin typeface="+mn-lt"/>
              </a:rPr>
              <a:t/>
            </a:r>
            <a:br>
              <a:rPr lang="en-US" sz="4000" dirty="0">
                <a:latin typeface="+mn-lt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47607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858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990600"/>
            <a:ext cx="7772400" cy="1470025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z="4400" dirty="0" smtClean="0">
                <a:latin typeface="Calibri" panose="020F0502020204030204" pitchFamily="34" charset="0"/>
              </a:rPr>
              <a:t>Thanks! </a:t>
            </a:r>
            <a:endParaRPr lang="en-US" altLang="en-US" sz="4400" dirty="0">
              <a:latin typeface="Calibri" panose="020F0502020204030204" pitchFamily="34" charset="0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6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533400" y="381000"/>
            <a:ext cx="8382000" cy="1470025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4400" b="1" dirty="0" smtClean="0">
                <a:latin typeface="Calibri" panose="020F0502020204030204" pitchFamily="34" charset="0"/>
              </a:rPr>
              <a:t>NACO  </a:t>
            </a:r>
            <a:r>
              <a:rPr lang="en-US" altLang="en-US" sz="4400" dirty="0" smtClean="0">
                <a:latin typeface="Calibri" panose="020F0502020204030204" pitchFamily="34" charset="0"/>
              </a:rPr>
              <a:t/>
            </a:r>
            <a:br>
              <a:rPr lang="en-US" altLang="en-US" sz="4400" dirty="0" smtClean="0">
                <a:latin typeface="Calibri" panose="020F0502020204030204" pitchFamily="34" charset="0"/>
              </a:rPr>
            </a:br>
            <a:r>
              <a:rPr lang="en-US" altLang="en-US" sz="4400" dirty="0" smtClean="0">
                <a:latin typeface="Calibri" panose="020F0502020204030204" pitchFamily="34" charset="0"/>
              </a:rPr>
              <a:t>Name Authority Cooperative Program</a:t>
            </a:r>
            <a:br>
              <a:rPr lang="en-US" altLang="en-US" sz="4400" dirty="0" smtClean="0">
                <a:latin typeface="Calibri" panose="020F0502020204030204" pitchFamily="34" charset="0"/>
              </a:rPr>
            </a:br>
            <a:r>
              <a:rPr lang="en-US" altLang="en-US" sz="2700" dirty="0">
                <a:latin typeface="+mn-lt"/>
              </a:rPr>
              <a:t/>
            </a:r>
            <a:br>
              <a:rPr lang="en-US" altLang="en-US" sz="2700" dirty="0">
                <a:latin typeface="+mn-lt"/>
              </a:rPr>
            </a:br>
            <a:r>
              <a:rPr lang="en-US" sz="3600" dirty="0">
                <a:latin typeface="+mn-lt"/>
              </a:rPr>
              <a:t>Through this program, participants contribute authority records for agents, places, works, and expressions to the LC/NACO Authority File. Membership in NACO is open to individual institutions willing to support their staff through a process of </a:t>
            </a:r>
            <a:r>
              <a:rPr lang="en-US" sz="3600" b="1" dirty="0">
                <a:latin typeface="+mn-lt"/>
              </a:rPr>
              <a:t>training, review, and direct contributions</a:t>
            </a:r>
            <a:r>
              <a:rPr lang="en-US" sz="3600" dirty="0">
                <a:latin typeface="+mn-lt"/>
              </a:rPr>
              <a:t> of records to the LC/NACO Name Authority File. </a:t>
            </a:r>
            <a:endParaRPr lang="en-US" altLang="en-US" sz="36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37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228600"/>
            <a:ext cx="8153400" cy="14478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0"/>
              </a:spcBef>
            </a:pPr>
            <a:r>
              <a:rPr lang="en-US" altLang="en-US" sz="4400" b="1" dirty="0" smtClean="0">
                <a:latin typeface="Calibri" panose="020F0502020204030204" pitchFamily="34" charset="0"/>
              </a:rPr>
              <a:t>NACO</a:t>
            </a:r>
            <a:r>
              <a:rPr lang="en-US" altLang="en-US" sz="4400" dirty="0" smtClean="0">
                <a:latin typeface="Calibri" panose="020F0502020204030204" pitchFamily="34" charset="0"/>
              </a:rPr>
              <a:t> </a:t>
            </a:r>
            <a:br>
              <a:rPr lang="en-US" altLang="en-US" sz="4400" dirty="0" smtClean="0">
                <a:latin typeface="Calibri" panose="020F0502020204030204" pitchFamily="34" charset="0"/>
              </a:rPr>
            </a:br>
            <a:r>
              <a:rPr lang="en-US" altLang="en-US" sz="4400" dirty="0" smtClean="0">
                <a:latin typeface="Calibri" panose="020F0502020204030204" pitchFamily="34" charset="0"/>
              </a:rPr>
              <a:t>Members’ Perspective</a:t>
            </a:r>
            <a:br>
              <a:rPr lang="en-US" altLang="en-US" sz="4400" dirty="0" smtClean="0">
                <a:latin typeface="Calibri" panose="020F0502020204030204" pitchFamily="34" charset="0"/>
              </a:rPr>
            </a:b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altLang="en-US" sz="2700" dirty="0">
                <a:latin typeface="+mn-lt"/>
              </a:rPr>
              <a:t/>
            </a:r>
            <a:br>
              <a:rPr lang="en-US" altLang="en-US" sz="2700" dirty="0">
                <a:latin typeface="+mn-lt"/>
              </a:rPr>
            </a:br>
            <a:r>
              <a:rPr lang="en-US" sz="2700" dirty="0">
                <a:latin typeface="+mn-lt"/>
              </a:rPr>
              <a:t/>
            </a:r>
            <a:br>
              <a:rPr lang="en-US" sz="2700" dirty="0">
                <a:latin typeface="+mn-lt"/>
              </a:rPr>
            </a:br>
            <a:endParaRPr lang="en-US" altLang="en-US" sz="27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82880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That is a lot of work! 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“Authority Control”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“Control” is a packed word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Is it a valuable and worthwhile goal?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Are there other ways to achieve this?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44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609600"/>
            <a:ext cx="77724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4400" b="1" dirty="0" smtClean="0">
                <a:latin typeface="Calibri" panose="020F0502020204030204" pitchFamily="34" charset="0"/>
              </a:rPr>
              <a:t>Authority Control </a:t>
            </a:r>
            <a:r>
              <a:rPr lang="en-US" altLang="en-US" sz="4400" dirty="0" smtClean="0">
                <a:latin typeface="Calibri" panose="020F0502020204030204" pitchFamily="34" charset="0"/>
              </a:rPr>
              <a:t>Values</a:t>
            </a:r>
            <a:br>
              <a:rPr lang="en-US" altLang="en-US" sz="4400" dirty="0" smtClean="0">
                <a:latin typeface="Calibri" panose="020F0502020204030204" pitchFamily="34" charset="0"/>
              </a:rPr>
            </a:br>
            <a:r>
              <a:rPr lang="en-US" altLang="en-US" sz="4400" dirty="0" smtClean="0">
                <a:latin typeface="Calibri" panose="020F0502020204030204" pitchFamily="34" charset="0"/>
              </a:rPr>
              <a:t/>
            </a:r>
            <a:br>
              <a:rPr lang="en-US" altLang="en-US" sz="4400" dirty="0" smtClean="0">
                <a:latin typeface="Calibri" panose="020F0502020204030204" pitchFamily="34" charset="0"/>
              </a:rPr>
            </a:br>
            <a:endParaRPr lang="en-US" altLang="en-US" sz="36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7526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Hard work now makes less work later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Predictability, Consistency, Organization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Serving the user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Exploding resource environment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Impact of WWW and digital 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Analog becoming a relic?</a:t>
            </a: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609600"/>
            <a:ext cx="77724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sz="4400" b="1" dirty="0" smtClean="0">
                <a:latin typeface="Calibri" panose="020F0502020204030204" pitchFamily="34" charset="0"/>
              </a:rPr>
              <a:t>Authority Control </a:t>
            </a:r>
            <a:r>
              <a:rPr lang="en-US" altLang="en-US" sz="4400" dirty="0" smtClean="0">
                <a:latin typeface="Calibri" panose="020F0502020204030204" pitchFamily="34" charset="0"/>
              </a:rPr>
              <a:t>Drawbacks</a:t>
            </a:r>
            <a:br>
              <a:rPr lang="en-US" altLang="en-US" sz="4400" dirty="0" smtClean="0">
                <a:latin typeface="Calibri" panose="020F0502020204030204" pitchFamily="34" charset="0"/>
              </a:rPr>
            </a:br>
            <a:r>
              <a:rPr lang="en-US" altLang="en-US" sz="4400" dirty="0" smtClean="0">
                <a:latin typeface="Calibri" panose="020F0502020204030204" pitchFamily="34" charset="0"/>
              </a:rPr>
              <a:t/>
            </a:r>
            <a:br>
              <a:rPr lang="en-US" altLang="en-US" sz="4400" dirty="0" smtClean="0">
                <a:latin typeface="Calibri" panose="020F0502020204030204" pitchFamily="34" charset="0"/>
              </a:rPr>
            </a:br>
            <a:endParaRPr lang="en-US" altLang="en-US" sz="36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pic>
        <p:nvPicPr>
          <p:cNvPr id="13325" name="Picture 13" descr="PCC_NAC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86400"/>
            <a:ext cx="4268788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8F4AA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17526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Shrinking labor resources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Takes a lot of time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Local vs. International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Exploding resource environment (!)</a:t>
            </a:r>
          </a:p>
          <a:p>
            <a:pPr>
              <a:buSzPct val="125000"/>
              <a:buFont typeface="Arial" pitchFamily="34" charset="0"/>
              <a:buChar char="•"/>
            </a:pPr>
            <a:r>
              <a:rPr lang="en-US" sz="3600" dirty="0" smtClean="0">
                <a:latin typeface="+mn-lt"/>
              </a:rPr>
              <a:t> Impact of WWW and digital (!)  </a:t>
            </a:r>
          </a:p>
          <a:p>
            <a:pPr>
              <a:buSzPct val="125000"/>
              <a:buFont typeface="Arial" pitchFamily="34" charset="0"/>
              <a:buChar char="•"/>
            </a:pP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228600"/>
            <a:ext cx="77724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</a:t>
            </a:r>
            <a:r>
              <a:rPr lang="en-US" altLang="en-US" sz="4000" dirty="0" smtClean="0">
                <a:latin typeface="+mn-lt"/>
              </a:rPr>
              <a:t/>
            </a:r>
            <a:br>
              <a:rPr lang="en-US" altLang="en-US" sz="4000" dirty="0" smtClean="0">
                <a:latin typeface="+mn-lt"/>
              </a:rPr>
            </a:b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grpSp>
        <p:nvGrpSpPr>
          <p:cNvPr id="9" name="Group 3"/>
          <p:cNvGrpSpPr/>
          <p:nvPr/>
        </p:nvGrpSpPr>
        <p:grpSpPr>
          <a:xfrm>
            <a:off x="685800" y="1143000"/>
            <a:ext cx="7736615" cy="3536766"/>
            <a:chOff x="424542" y="1716606"/>
            <a:chExt cx="7736615" cy="3536766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542" y="1716606"/>
              <a:ext cx="2708152" cy="35367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4371" y="1919622"/>
              <a:ext cx="2576786" cy="3152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2171" y="1828800"/>
              <a:ext cx="2263530" cy="33245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029200"/>
            <a:ext cx="6656387" cy="13335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838200" y="228600"/>
            <a:ext cx="7772400" cy="990600"/>
          </a:xfrm>
          <a:solidFill>
            <a:srgbClr val="EAEAEA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4000" dirty="0" smtClean="0">
                <a:latin typeface="+mn-lt"/>
              </a:rPr>
              <a:t>Personal Name Example</a:t>
            </a:r>
            <a:r>
              <a:rPr lang="en-US" altLang="en-US" sz="4000" dirty="0" smtClean="0">
                <a:latin typeface="+mn-lt"/>
              </a:rPr>
              <a:t/>
            </a:r>
            <a:br>
              <a:rPr lang="en-US" altLang="en-US" sz="4000" dirty="0" smtClean="0">
                <a:latin typeface="+mn-lt"/>
              </a:rPr>
            </a:br>
            <a:endParaRPr lang="en-US" altLang="en-US" sz="4000" dirty="0">
              <a:latin typeface="+mn-lt"/>
            </a:endParaRP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0" y="0"/>
            <a:ext cx="153988" cy="6858000"/>
          </a:xfrm>
          <a:prstGeom prst="rect">
            <a:avLst/>
          </a:prstGeom>
          <a:solidFill>
            <a:srgbClr val="DFB25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04800" y="0"/>
            <a:ext cx="153988" cy="6858000"/>
          </a:xfrm>
          <a:prstGeom prst="rect">
            <a:avLst/>
          </a:prstGeom>
          <a:solidFill>
            <a:srgbClr val="3C69C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52400" y="0"/>
            <a:ext cx="153988" cy="6858000"/>
          </a:xfrm>
          <a:prstGeom prst="rect">
            <a:avLst/>
          </a:prstGeom>
          <a:solidFill>
            <a:srgbClr val="15468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31A4D-C32E-4583-A0AB-4E490153171F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1447800"/>
            <a:ext cx="7848600" cy="3970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2F2B20"/>
                </a:solidFill>
              </a:rPr>
              <a:t>Mary J. Nickum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2F2B20"/>
                </a:solidFill>
              </a:rPr>
              <a:t>	Writes on fish management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2F2B20"/>
                </a:solidFill>
              </a:rPr>
              <a:t>Mary Jo Nickum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2F2B20"/>
                </a:solidFill>
              </a:rPr>
              <a:t>	Writes on Biblical topics and on 	animals for children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b="1" dirty="0" smtClean="0">
                <a:solidFill>
                  <a:srgbClr val="2F2B20"/>
                </a:solidFill>
              </a:rPr>
              <a:t>Mary J. Lewis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3600" dirty="0" smtClean="0">
                <a:solidFill>
                  <a:srgbClr val="2F2B20"/>
                </a:solidFill>
              </a:rPr>
              <a:t>	Writes on fisheries scientists</a:t>
            </a:r>
            <a:r>
              <a:rPr lang="en-US" sz="3600" dirty="0" smtClean="0">
                <a:solidFill>
                  <a:srgbClr val="FFFFFF"/>
                </a:solidFill>
              </a:rPr>
              <a:t> 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4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ntroduction to Authority Control  LACONI Authority Control Session  Joliet Public Library November 8, 2019  &amp;quot;&quot;/&gt;&lt;property id=&quot;20307&quot; value=&quot;259&quot;/&gt;&lt;/object&gt;&lt;object type=&quot;3&quot; unique_id=&quot;10005&quot;&gt;&lt;property id=&quot;20148&quot; value=&quot;5&quot;/&gt;&lt;property id=&quot;20300&quot; value=&quot;Slide 3 - &amp;quot;Authority Control – term with assumptions &amp;quot;&quot;/&gt;&lt;property id=&quot;20307&quot; value=&quot;258&quot;/&gt;&lt;/object&gt;&lt;object type=&quot;3&quot; unique_id=&quot;10105&quot;&gt;&lt;property id=&quot;20148&quot; value=&quot;5&quot;/&gt;&lt;property id=&quot;20300&quot; value=&quot;Slide 22&quot;/&gt;&lt;property id=&quot;20307&quot; value=&quot;261&quot;/&gt;&lt;/object&gt;&lt;object type=&quot;3&quot; unique_id=&quot;10109&quot;&gt;&lt;property id=&quot;20148&quot; value=&quot;5&quot;/&gt;&lt;property id=&quot;20300&quot; value=&quot;Slide 26 - &amp;quot; &amp;quot;&quot;/&gt;&lt;property id=&quot;20307&quot; value=&quot;265&quot;/&gt;&lt;/object&gt;&lt;object type=&quot;3&quot; unique_id=&quot;10116&quot;&gt;&lt;property id=&quot;20148&quot; value=&quot;5&quot;/&gt;&lt;property id=&quot;20300&quot; value=&quot;Slide 29&quot;/&gt;&lt;property id=&quot;20307&quot; value=&quot;272&quot;/&gt;&lt;/object&gt;&lt;object type=&quot;3&quot; unique_id=&quot;10117&quot;&gt;&lt;property id=&quot;20148&quot; value=&quot;5&quot;/&gt;&lt;property id=&quot;20300&quot; value=&quot;Slide 30&quot;/&gt;&lt;property id=&quot;20307&quot; value=&quot;273&quot;/&gt;&lt;/object&gt;&lt;object type=&quot;3&quot; unique_id=&quot;10118&quot;&gt;&lt;property id=&quot;20148&quot; value=&quot;5&quot;/&gt;&lt;property id=&quot;20300&quot; value=&quot;Slide 31 - &amp;quot; &amp;quot;&quot;/&gt;&lt;property id=&quot;20307&quot; value=&quot;274&quot;/&gt;&lt;/object&gt;&lt;object type=&quot;3&quot; unique_id=&quot;10309&quot;&gt;&lt;property id=&quot;20148&quot; value=&quot;5&quot;/&gt;&lt;property id=&quot;20300&quot; value=&quot;Slide 2 - &amp;quot;Thanks! &amp;quot;&quot;/&gt;&lt;property id=&quot;20307&quot; value=&quot;287&quot;/&gt;&lt;/object&gt;&lt;object type=&quot;3&quot; unique_id=&quot;10400&quot;&gt;&lt;property id=&quot;20148&quot; value=&quot;5&quot;/&gt;&lt;property id=&quot;20300&quot; value=&quot;Slide 4 - &amp;quot;NACO   Name Authority Cooperative Program  Through this program, participants contribute authority records for agen&quot;/&gt;&lt;property id=&quot;20307&quot; value=&quot;288&quot;/&gt;&lt;/object&gt;&lt;object type=&quot;3&quot; unique_id=&quot;10494&quot;&gt;&lt;property id=&quot;20148&quot; value=&quot;5&quot;/&gt;&lt;property id=&quot;20300&quot; value=&quot;Slide 5 - &amp;quot;NACO  Members’ Perspective    &amp;quot;&quot;/&gt;&lt;property id=&quot;20307&quot; value=&quot;289&quot;/&gt;&lt;/object&gt;&lt;object type=&quot;3&quot; unique_id=&quot;10655&quot;&gt;&lt;property id=&quot;20148&quot; value=&quot;5&quot;/&gt;&lt;property id=&quot;20300&quot; value=&quot;Slide 6 - &amp;quot;Authority Control Values  &amp;quot;&quot;/&gt;&lt;property id=&quot;20307&quot; value=&quot;290&quot;/&gt;&lt;/object&gt;&lt;object type=&quot;3&quot; unique_id=&quot;10658&quot;&gt;&lt;property id=&quot;20148&quot; value=&quot;5&quot;/&gt;&lt;property id=&quot;20300&quot; value=&quot;Slide 7 - &amp;quot;Authority Control Drawbacks  &amp;quot;&quot;/&gt;&lt;property id=&quot;20307&quot; value=&quot;323&quot;/&gt;&lt;/object&gt;&lt;object type=&quot;3&quot; unique_id=&quot;10659&quot;&gt;&lt;property id=&quot;20148&quot; value=&quot;5&quot;/&gt;&lt;property id=&quot;20300&quot; value=&quot;Slide 8 - &amp;quot;Personal Name Example &amp;quot;&quot;/&gt;&lt;property id=&quot;20307&quot; value=&quot;338&quot;/&gt;&lt;/object&gt;&lt;object type=&quot;3&quot; unique_id=&quot;10660&quot;&gt;&lt;property id=&quot;20148&quot; value=&quot;5&quot;/&gt;&lt;property id=&quot;20300&quot; value=&quot;Slide 9 - &amp;quot;Personal Name Example &amp;quot;&quot;/&gt;&lt;property id=&quot;20307&quot; value=&quot;339&quot;/&gt;&lt;/object&gt;&lt;object type=&quot;3&quot; unique_id=&quot;10661&quot;&gt;&lt;property id=&quot;20148&quot; value=&quot;5&quot;/&gt;&lt;property id=&quot;20300&quot; value=&quot;Slide 10 - &amp;quot;Personal Name Example: VIAF &amp;quot;&quot;/&gt;&lt;property id=&quot;20307&quot; value=&quot;340&quot;/&gt;&lt;/object&gt;&lt;object type=&quot;3&quot; unique_id=&quot;10662&quot;&gt;&lt;property id=&quot;20148&quot; value=&quot;5&quot;/&gt;&lt;property id=&quot;20300&quot; value=&quot;Slide 11 - &amp;quot;Personal Name Example: VIAF &amp;quot;&quot;/&gt;&lt;property id=&quot;20307&quot; value=&quot;341&quot;/&gt;&lt;/object&gt;&lt;object type=&quot;3&quot; unique_id=&quot;10663&quot;&gt;&lt;property id=&quot;20148&quot; value=&quot;5&quot;/&gt;&lt;property id=&quot;20300&quot; value=&quot;Slide 12 - &amp;quot;Personal Name Example: NACO &amp;quot;&quot;/&gt;&lt;property id=&quot;20307&quot; value=&quot;344&quot;/&gt;&lt;/object&gt;&lt;object type=&quot;3&quot; unique_id=&quot;10664&quot;&gt;&lt;property id=&quot;20148&quot; value=&quot;5&quot;/&gt;&lt;property id=&quot;20300&quot; value=&quot;Slide 13 - &amp;quot;Personal Name Example: ISNI&amp;quot;&quot;/&gt;&lt;property id=&quot;20307&quot; value=&quot;345&quot;/&gt;&lt;/object&gt;&lt;object type=&quot;3&quot; unique_id=&quot;10665&quot;&gt;&lt;property id=&quot;20148&quot; value=&quot;5&quot;/&gt;&lt;property id=&quot;20300&quot; value=&quot;Slide 14 - &amp;quot;Personal Name Example: Uncontrolled Forms in LC OPAC&amp;quot;&quot;/&gt;&lt;property id=&quot;20307&quot; value=&quot;346&quot;/&gt;&lt;/object&gt;&lt;object type=&quot;3&quot; unique_id=&quot;10666&quot;&gt;&lt;property id=&quot;20148&quot; value=&quot;5&quot;/&gt;&lt;property id=&quot;20300&quot; value=&quot;Slide 15 - &amp;quot;Personal Name Example: Back to VIAF&amp;quot;&quot;/&gt;&lt;property id=&quot;20307&quot; value=&quot;347&quot;/&gt;&lt;/object&gt;&lt;object type=&quot;3&quot; unique_id=&quot;10667&quot;&gt;&lt;property id=&quot;20148&quot; value=&quot;5&quot;/&gt;&lt;property id=&quot;20300&quot; value=&quot;Slide 16 - &amp;quot;Personal Name Example: Back to ISNI&amp;quot;&quot;/&gt;&lt;property id=&quot;20307&quot; value=&quot;348&quot;/&gt;&lt;/object&gt;&lt;object type=&quot;3&quot; unique_id=&quot;10668&quot;&gt;&lt;property id=&quot;20148&quot; value=&quot;5&quot;/&gt;&lt;property id=&quot;20300&quot; value=&quot;Slide 17 - &amp;quot;Personal Name Example: Back to VIAF&amp;quot;&quot;/&gt;&lt;property id=&quot;20307&quot; value=&quot;349&quot;/&gt;&lt;/object&gt;&lt;object type=&quot;3&quot; unique_id=&quot;10669&quot;&gt;&lt;property id=&quot;20148&quot; value=&quot;5&quot;/&gt;&lt;property id=&quot;20300&quot; value=&quot;Slide 18 - &amp;quot;Personal Name Example: Summary&amp;quot;&quot;/&gt;&lt;property id=&quot;20307&quot; value=&quot;350&quot;/&gt;&lt;/object&gt;&lt;object type=&quot;3&quot; unique_id=&quot;10670&quot;&gt;&lt;property id=&quot;20148&quot; value=&quot;5&quot;/&gt;&lt;property id=&quot;20300&quot; value=&quot;Slide 19 - &amp;quot;Personal Name Example: Summary&amp;quot;&quot;/&gt;&lt;property id=&quot;20307&quot; value=&quot;351&quot;/&gt;&lt;/object&gt;&lt;object type=&quot;3&quot; unique_id=&quot;10671&quot;&gt;&lt;property id=&quot;20148&quot; value=&quot;5&quot;/&gt;&lt;property id=&quot;20300&quot; value=&quot;Slide 20 - &amp;quot;Personal Name Example: Summary&amp;quot;&quot;/&gt;&lt;property id=&quot;20307&quot; value=&quot;352&quot;/&gt;&lt;/object&gt;&lt;object type=&quot;3&quot; unique_id=&quot;10672&quot;&gt;&lt;property id=&quot;20148&quot; value=&quot;5&quot;/&gt;&lt;property id=&quot;20300&quot; value=&quot;Slide 21 - &amp;quot;Personal Name Example: Summary&amp;quot;&quot;/&gt;&lt;property id=&quot;20307&quot; value=&quot;353&quot;/&gt;&lt;/object&gt;&lt;object type=&quot;3&quot; unique_id=&quot;10673&quot;&gt;&lt;property id=&quot;20148&quot; value=&quot;5&quot;/&gt;&lt;property id=&quot;20300&quot; value=&quot;Slide 23&quot;/&gt;&lt;property id=&quot;20307&quot; value=&quot;354&quot;/&gt;&lt;/object&gt;&lt;object type=&quot;3&quot; unique_id=&quot;10674&quot;&gt;&lt;property id=&quot;20148&quot; value=&quot;5&quot;/&gt;&lt;property id=&quot;20300&quot; value=&quot;Slide 24&quot;/&gt;&lt;property id=&quot;20307&quot; value=&quot;355&quot;/&gt;&lt;/object&gt;&lt;object type=&quot;3&quot; unique_id=&quot;10675&quot;&gt;&lt;property id=&quot;20148&quot; value=&quot;5&quot;/&gt;&lt;property id=&quot;20300&quot; value=&quot;Slide 25&quot;/&gt;&lt;property id=&quot;20307&quot; value=&quot;356&quot;/&gt;&lt;/object&gt;&lt;object type=&quot;3&quot; unique_id=&quot;10676&quot;&gt;&lt;property id=&quot;20148&quot; value=&quot;5&quot;/&gt;&lt;property id=&quot;20300&quot; value=&quot;Slide 27 - &amp;quot; &amp;quot;&quot;/&gt;&lt;property id=&quot;20307&quot; value=&quot;357&quot;/&gt;&lt;/object&gt;&lt;object type=&quot;3&quot; unique_id=&quot;10677&quot;&gt;&lt;property id=&quot;20148&quot; value=&quot;5&quot;/&gt;&lt;property id=&quot;20300&quot; value=&quot;Slide 28 - &amp;quot; &amp;quot;&quot;/&gt;&lt;property id=&quot;20307&quot; value=&quot;358&quot;/&gt;&lt;/object&gt;&lt;object type=&quot;3&quot; unique_id=&quot;10678&quot;&gt;&lt;property id=&quot;20148&quot; value=&quot;5&quot;/&gt;&lt;property id=&quot;20300&quot; value=&quot;Slide 32&quot;/&gt;&lt;property id=&quot;20307&quot; value=&quot;359&quot;/&gt;&lt;/object&gt;&lt;object type=&quot;3&quot; unique_id=&quot;10679&quot;&gt;&lt;property id=&quot;20148&quot; value=&quot;5&quot;/&gt;&lt;property id=&quot;20300&quot; value=&quot;Slide 33&quot;/&gt;&lt;property id=&quot;20307&quot; value=&quot;360&quot;/&gt;&lt;/object&gt;&lt;object type=&quot;3&quot; unique_id=&quot;10680&quot;&gt;&lt;property id=&quot;20148&quot; value=&quot;5&quot;/&gt;&lt;property id=&quot;20300&quot; value=&quot;Slide 34 - &amp;quot;Thanks! &amp;quot;&quot;/&gt;&lt;property id=&quot;20307&quot; value=&quot;36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NACO_With side bar">
  <a:themeElements>
    <a:clrScheme name="NACO_With side ba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CO_With side bar">
      <a:majorFont>
        <a:latin typeface="Arial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ACO_With side ba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CO_With side ba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CO_With side ba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CO_With side ba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CO_With side ba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CO_With side ba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O_With side ba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O_With side ba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O_With side ba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O_With side ba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O_With side ba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CO_With side ba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NACO_With side bar</Template>
  <TotalTime>942</TotalTime>
  <Words>1106</Words>
  <Application>Microsoft Office PowerPoint</Application>
  <PresentationFormat>On-screen Show (4:3)</PresentationFormat>
  <Paragraphs>223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NACO_With side bar</vt:lpstr>
      <vt:lpstr>Introduction to Authority Control  LACONI Authority Control Session  Joliet Public Library November 8, 2019  </vt:lpstr>
      <vt:lpstr>Thanks! </vt:lpstr>
      <vt:lpstr>Authority Control – term with assumptions </vt:lpstr>
      <vt:lpstr>NACO   Name Authority Cooperative Program  Through this program, participants contribute authority records for agents, places, works, and expressions to the LC/NACO Authority File. Membership in NACO is open to individual institutions willing to support their staff through a process of training, review, and direct contributions of records to the LC/NACO Name Authority File. </vt:lpstr>
      <vt:lpstr>NACO  Members’ Perspective    </vt:lpstr>
      <vt:lpstr>Authority Control Values  </vt:lpstr>
      <vt:lpstr>Authority Control Drawbacks  </vt:lpstr>
      <vt:lpstr>Personal Name Example </vt:lpstr>
      <vt:lpstr>Personal Name Example </vt:lpstr>
      <vt:lpstr>Personal Name Example: VIAF </vt:lpstr>
      <vt:lpstr>Personal Name Example: VIAF </vt:lpstr>
      <vt:lpstr>Personal Name Example: NACO </vt:lpstr>
      <vt:lpstr>Personal Name Example: ISNI</vt:lpstr>
      <vt:lpstr>Personal Name Example: Uncontrolled Forms in LC OPAC</vt:lpstr>
      <vt:lpstr>Personal Name Example: Back to VIAF</vt:lpstr>
      <vt:lpstr>Personal Name Example: Back to ISNI</vt:lpstr>
      <vt:lpstr>Personal Name Example: Back to VIAF</vt:lpstr>
      <vt:lpstr>Personal Name Example: Summary</vt:lpstr>
      <vt:lpstr>Personal Name Example: Summary</vt:lpstr>
      <vt:lpstr>Personal Name Example: Summary</vt:lpstr>
      <vt:lpstr>Personal Name Example: Summary</vt:lpstr>
      <vt:lpstr>PowerPoint Presentation</vt:lpstr>
      <vt:lpstr>PowerPoint Presentation</vt:lpstr>
      <vt:lpstr>PowerPoint Presentation</vt:lpstr>
      <vt:lpstr>PowerPoint Presentation</vt:lpstr>
      <vt:lpstr> </vt:lpstr>
      <vt:lpstr> </vt:lpstr>
      <vt:lpstr> </vt:lpstr>
      <vt:lpstr>PowerPoint Presentation</vt:lpstr>
      <vt:lpstr>PowerPoint Presentation</vt:lpstr>
      <vt:lpstr> </vt:lpstr>
      <vt:lpstr>PowerPoint Presentation</vt:lpstr>
      <vt:lpstr>PowerPoint Presentation</vt:lpstr>
      <vt:lpstr>Thanks! </vt:lpstr>
    </vt:vector>
  </TitlesOfParts>
  <Company>The Library of Congress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Frank</dc:creator>
  <cp:lastModifiedBy>Paul Frank</cp:lastModifiedBy>
  <cp:revision>40</cp:revision>
  <dcterms:created xsi:type="dcterms:W3CDTF">2019-10-30T13:12:35Z</dcterms:created>
  <dcterms:modified xsi:type="dcterms:W3CDTF">2019-11-05T13:33:45Z</dcterms:modified>
</cp:coreProperties>
</file>