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0" r:id="rId4"/>
    <p:sldId id="258" r:id="rId5"/>
    <p:sldId id="269" r:id="rId6"/>
    <p:sldId id="273" r:id="rId7"/>
    <p:sldId id="259" r:id="rId8"/>
    <p:sldId id="277" r:id="rId9"/>
    <p:sldId id="264" r:id="rId10"/>
    <p:sldId id="271" r:id="rId11"/>
    <p:sldId id="272" r:id="rId12"/>
    <p:sldId id="274" r:id="rId13"/>
    <p:sldId id="276" r:id="rId14"/>
    <p:sldId id="263" r:id="rId15"/>
    <p:sldId id="267" r:id="rId16"/>
    <p:sldId id="265" r:id="rId17"/>
    <p:sldId id="266"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Mastny" initials="NM" lastIdx="2" clrIdx="0">
    <p:extLst>
      <p:ext uri="{19B8F6BF-5375-455C-9EA6-DF929625EA0E}">
        <p15:presenceInfo xmlns:p15="http://schemas.microsoft.com/office/powerpoint/2012/main" userId="Nora Mast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4122" autoAdjust="0"/>
  </p:normalViewPr>
  <p:slideViewPr>
    <p:cSldViewPr>
      <p:cViewPr varScale="1">
        <p:scale>
          <a:sx n="86" d="100"/>
          <a:sy n="86" d="100"/>
        </p:scale>
        <p:origin x="2340" y="90"/>
      </p:cViewPr>
      <p:guideLst>
        <p:guide orient="horz" pos="2160"/>
        <p:guide pos="2880"/>
      </p:guideLst>
    </p:cSldViewPr>
  </p:slideViewPr>
  <p:outlineViewPr>
    <p:cViewPr>
      <p:scale>
        <a:sx n="33" d="100"/>
        <a:sy n="33" d="100"/>
      </p:scale>
      <p:origin x="0" y="-9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26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B30B7A3-34FE-4B6A-8777-2C56FDC503FD}" type="datetimeFigureOut">
              <a:rPr lang="en-US" smtClean="0"/>
              <a:t>6/3/2021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D266A52-2FE6-4643-8AA4-1B205821F202}" type="slidenum">
              <a:rPr lang="en-US" smtClean="0"/>
              <a:t>‹#›</a:t>
            </a:fld>
            <a:endParaRPr lang="en-US"/>
          </a:p>
        </p:txBody>
      </p:sp>
    </p:spTree>
    <p:extLst>
      <p:ext uri="{BB962C8B-B14F-4D97-AF65-F5344CB8AC3E}">
        <p14:creationId xmlns:p14="http://schemas.microsoft.com/office/powerpoint/2010/main" val="337448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NORA</a:t>
            </a:r>
          </a:p>
          <a:p>
            <a:endParaRPr lang="en-US" dirty="0" smtClean="0"/>
          </a:p>
          <a:p>
            <a:r>
              <a:rPr lang="en-US" dirty="0" smtClean="0"/>
              <a:t>Hello</a:t>
            </a:r>
          </a:p>
          <a:p>
            <a:endParaRPr lang="en-US" dirty="0" smtClean="0"/>
          </a:p>
          <a:p>
            <a:r>
              <a:rPr lang="en-US" dirty="0" smtClean="0"/>
              <a:t>Welcome</a:t>
            </a:r>
          </a:p>
          <a:p>
            <a:endParaRPr lang="en-US" dirty="0" smtClean="0"/>
          </a:p>
          <a:p>
            <a:r>
              <a:rPr lang="en-US" dirty="0" smtClean="0"/>
              <a:t>Glad</a:t>
            </a:r>
            <a:r>
              <a:rPr lang="en-US" baseline="0" dirty="0" smtClean="0"/>
              <a:t> to be here</a:t>
            </a:r>
          </a:p>
          <a:p>
            <a:endParaRPr lang="en-US" baseline="0" dirty="0" smtClean="0"/>
          </a:p>
          <a:p>
            <a:r>
              <a:rPr lang="en-US" baseline="0" dirty="0" smtClean="0"/>
              <a:t>We hope our presentation will help inspire you to start a cleanup project of your own</a:t>
            </a:r>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1</a:t>
            </a:fld>
            <a:endParaRPr lang="en-US"/>
          </a:p>
        </p:txBody>
      </p:sp>
    </p:spTree>
    <p:extLst>
      <p:ext uri="{BB962C8B-B14F-4D97-AF65-F5344CB8AC3E}">
        <p14:creationId xmlns:p14="http://schemas.microsoft.com/office/powerpoint/2010/main" val="55852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NORA</a:t>
            </a:r>
          </a:p>
          <a:p>
            <a:endParaRPr lang="en-US" dirty="0" smtClean="0"/>
          </a:p>
          <a:p>
            <a:r>
              <a:rPr lang="en-US" dirty="0" smtClean="0"/>
              <a:t>This is part of our master list with</a:t>
            </a:r>
            <a:r>
              <a:rPr lang="en-US" baseline="0" dirty="0" smtClean="0"/>
              <a:t> ALL the information about how each type of item in the library should be entered into the catalog</a:t>
            </a:r>
          </a:p>
          <a:p>
            <a:endParaRPr lang="en-US" baseline="0" dirty="0" smtClean="0"/>
          </a:p>
          <a:p>
            <a:r>
              <a:rPr lang="en-US" baseline="0" dirty="0" smtClean="0"/>
              <a:t>It is a great resource to prevent errors when initially entering materials, and also a great resource when correcting or changing data points for a specific collection</a:t>
            </a:r>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10</a:t>
            </a:fld>
            <a:endParaRPr lang="en-US"/>
          </a:p>
        </p:txBody>
      </p:sp>
    </p:spTree>
    <p:extLst>
      <p:ext uri="{BB962C8B-B14F-4D97-AF65-F5344CB8AC3E}">
        <p14:creationId xmlns:p14="http://schemas.microsoft.com/office/powerpoint/2010/main" val="51169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NORA</a:t>
            </a:r>
            <a:endParaRPr lang="en-US" b="1" dirty="0" smtClean="0"/>
          </a:p>
          <a:p>
            <a:endParaRPr lang="en-US" dirty="0" smtClean="0"/>
          </a:p>
          <a:p>
            <a:r>
              <a:rPr lang="en-US" dirty="0" smtClean="0"/>
              <a:t>Pulling out specific</a:t>
            </a:r>
            <a:r>
              <a:rPr lang="en-US" baseline="0" dirty="0" smtClean="0"/>
              <a:t> information for a project ensures that everyone who is working on it has the same information. This way it doesn’t get lost in the big document</a:t>
            </a:r>
          </a:p>
          <a:p>
            <a:endParaRPr lang="en-US" baseline="0" dirty="0" smtClean="0"/>
          </a:p>
          <a:p>
            <a:r>
              <a:rPr lang="en-US" baseline="0" dirty="0" err="1" smtClean="0"/>
              <a:t>Circ</a:t>
            </a:r>
            <a:r>
              <a:rPr lang="en-US" baseline="0" dirty="0" smtClean="0"/>
              <a:t> has one printed out near the sorter, so they know which returned items still need to be relabeled. They put these on a separate cart for Access Services.</a:t>
            </a:r>
          </a:p>
          <a:p>
            <a:endParaRPr lang="en-US" baseline="0" dirty="0" smtClean="0"/>
          </a:p>
          <a:p>
            <a:r>
              <a:rPr lang="en-US" baseline="0" dirty="0" smtClean="0"/>
              <a:t>Talk about looking in </a:t>
            </a:r>
            <a:r>
              <a:rPr lang="en-US" baseline="0" dirty="0" err="1" smtClean="0"/>
              <a:t>Circ</a:t>
            </a:r>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11</a:t>
            </a:fld>
            <a:endParaRPr lang="en-US"/>
          </a:p>
        </p:txBody>
      </p:sp>
    </p:spTree>
    <p:extLst>
      <p:ext uri="{BB962C8B-B14F-4D97-AF65-F5344CB8AC3E}">
        <p14:creationId xmlns:p14="http://schemas.microsoft.com/office/powerpoint/2010/main" val="2268971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MARYKELLIE</a:t>
            </a:r>
          </a:p>
          <a:p>
            <a:endParaRPr lang="en-US" baseline="0" dirty="0" smtClean="0"/>
          </a:p>
          <a:p>
            <a:r>
              <a:rPr lang="en-US" baseline="0" dirty="0" smtClean="0"/>
              <a:t>If label need to be change</a:t>
            </a:r>
          </a:p>
          <a:p>
            <a:r>
              <a:rPr lang="en-US" baseline="0" dirty="0" smtClean="0"/>
              <a:t>Pull items as changing records, rather than batch edit</a:t>
            </a:r>
          </a:p>
          <a:p>
            <a:r>
              <a:rPr lang="en-US" baseline="0" dirty="0" smtClean="0"/>
              <a:t>Go shelf by shelf for consistency</a:t>
            </a:r>
          </a:p>
          <a:p>
            <a:r>
              <a:rPr lang="en-US" baseline="0" dirty="0" smtClean="0"/>
              <a:t>Section by section</a:t>
            </a:r>
          </a:p>
          <a:p>
            <a:r>
              <a:rPr lang="en-US" baseline="0" dirty="0" smtClean="0"/>
              <a:t>Smaller </a:t>
            </a:r>
            <a:r>
              <a:rPr lang="en-US" baseline="0" dirty="0" err="1" smtClean="0"/>
              <a:t>dept</a:t>
            </a:r>
            <a:r>
              <a:rPr lang="en-US" baseline="0" dirty="0" smtClean="0"/>
              <a:t>, can let everyone know “I left off on S’s”</a:t>
            </a:r>
          </a:p>
          <a:p>
            <a:r>
              <a:rPr lang="en-US" baseline="0" dirty="0" smtClean="0"/>
              <a:t>Communication with each other</a:t>
            </a:r>
          </a:p>
          <a:p>
            <a:r>
              <a:rPr lang="en-US" baseline="0" dirty="0" smtClean="0"/>
              <a:t>Crossing off on master copy of project list</a:t>
            </a:r>
          </a:p>
          <a:p>
            <a:r>
              <a:rPr lang="en-US" baseline="0" dirty="0" smtClean="0"/>
              <a:t>One person deletes off the digital version</a:t>
            </a:r>
          </a:p>
          <a:p>
            <a:r>
              <a:rPr lang="en-US" baseline="0" dirty="0" smtClean="0"/>
              <a:t>If there is no physical aspect (don’t have to check shelves” ok to have only digital version in Google Drive</a:t>
            </a:r>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12</a:t>
            </a:fld>
            <a:endParaRPr lang="en-US"/>
          </a:p>
        </p:txBody>
      </p:sp>
    </p:spTree>
    <p:extLst>
      <p:ext uri="{BB962C8B-B14F-4D97-AF65-F5344CB8AC3E}">
        <p14:creationId xmlns:p14="http://schemas.microsoft.com/office/powerpoint/2010/main" val="99013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MARYKELLIE</a:t>
            </a:r>
          </a:p>
          <a:p>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13</a:t>
            </a:fld>
            <a:endParaRPr lang="en-US"/>
          </a:p>
        </p:txBody>
      </p:sp>
    </p:spTree>
    <p:extLst>
      <p:ext uri="{BB962C8B-B14F-4D97-AF65-F5344CB8AC3E}">
        <p14:creationId xmlns:p14="http://schemas.microsoft.com/office/powerpoint/2010/main" val="97551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MARYKELLIE</a:t>
            </a:r>
            <a:endParaRPr lang="en-US" b="1" dirty="0"/>
          </a:p>
        </p:txBody>
      </p:sp>
      <p:sp>
        <p:nvSpPr>
          <p:cNvPr id="4" name="Slide Number Placeholder 3"/>
          <p:cNvSpPr>
            <a:spLocks noGrp="1"/>
          </p:cNvSpPr>
          <p:nvPr>
            <p:ph type="sldNum" sz="quarter" idx="10"/>
          </p:nvPr>
        </p:nvSpPr>
        <p:spPr/>
        <p:txBody>
          <a:bodyPr/>
          <a:lstStyle/>
          <a:p>
            <a:fld id="{ED266A52-2FE6-4643-8AA4-1B205821F202}" type="slidenum">
              <a:rPr lang="en-US" smtClean="0"/>
              <a:t>14</a:t>
            </a:fld>
            <a:endParaRPr lang="en-US"/>
          </a:p>
        </p:txBody>
      </p:sp>
    </p:spTree>
    <p:extLst>
      <p:ext uri="{BB962C8B-B14F-4D97-AF65-F5344CB8AC3E}">
        <p14:creationId xmlns:p14="http://schemas.microsoft.com/office/powerpoint/2010/main" val="164261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NORA</a:t>
            </a:r>
          </a:p>
          <a:p>
            <a:endParaRPr lang="en-US" dirty="0" smtClean="0"/>
          </a:p>
          <a:p>
            <a:r>
              <a:rPr lang="en-US" dirty="0" smtClean="0"/>
              <a:t>You may already be</a:t>
            </a:r>
            <a:r>
              <a:rPr lang="en-US" baseline="0" dirty="0" smtClean="0"/>
              <a:t> doing data clean up without realizing it! Things like running monthly missing or lost in transit reports help keep your database clean and accurate, so that it reflects what you truly have in your collection</a:t>
            </a:r>
          </a:p>
          <a:p>
            <a:endParaRPr lang="en-US" baseline="0" dirty="0" smtClean="0"/>
          </a:p>
          <a:p>
            <a:r>
              <a:rPr lang="en-US" baseline="0" dirty="0" smtClean="0"/>
              <a:t>If there are recurrent issues, set up on ongoing clean up project. For us, lots of our on order item records are imported into the database with a class scheme of “AUTO” These should be changed to “DEWEY” when the item arrived, but inevitable, a few slip through the cracks, and over time they accumulate. This causes issues, because an incorrect class scheme causes items to sort separately from similar items in another class scheme. So everything in class scheme “AUTO” will sort alphabetically before everything in class scheme “DEWEY” Setting up a yearly schedule to run reports like these, allows you to fix these sorts of mistakes in manageable chunks. You can also schedule these project for times of the year that are traditionally slower for your department</a:t>
            </a:r>
          </a:p>
          <a:p>
            <a:endParaRPr lang="en-US" baseline="0" dirty="0" smtClean="0"/>
          </a:p>
        </p:txBody>
      </p:sp>
      <p:sp>
        <p:nvSpPr>
          <p:cNvPr id="4" name="Slide Number Placeholder 3"/>
          <p:cNvSpPr>
            <a:spLocks noGrp="1"/>
          </p:cNvSpPr>
          <p:nvPr>
            <p:ph type="sldNum" sz="quarter" idx="10"/>
          </p:nvPr>
        </p:nvSpPr>
        <p:spPr/>
        <p:txBody>
          <a:bodyPr/>
          <a:lstStyle/>
          <a:p>
            <a:fld id="{ED266A52-2FE6-4643-8AA4-1B205821F202}" type="slidenum">
              <a:rPr lang="en-US" smtClean="0"/>
              <a:t>15</a:t>
            </a:fld>
            <a:endParaRPr lang="en-US"/>
          </a:p>
        </p:txBody>
      </p:sp>
    </p:spTree>
    <p:extLst>
      <p:ext uri="{BB962C8B-B14F-4D97-AF65-F5344CB8AC3E}">
        <p14:creationId xmlns:p14="http://schemas.microsoft.com/office/powerpoint/2010/main" val="283606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MARYKELLIE</a:t>
            </a:r>
            <a:endParaRPr lang="en-US" b="1" dirty="0"/>
          </a:p>
        </p:txBody>
      </p:sp>
      <p:sp>
        <p:nvSpPr>
          <p:cNvPr id="4" name="Slide Number Placeholder 3"/>
          <p:cNvSpPr>
            <a:spLocks noGrp="1"/>
          </p:cNvSpPr>
          <p:nvPr>
            <p:ph type="sldNum" sz="quarter" idx="10"/>
          </p:nvPr>
        </p:nvSpPr>
        <p:spPr/>
        <p:txBody>
          <a:bodyPr/>
          <a:lstStyle/>
          <a:p>
            <a:fld id="{ED266A52-2FE6-4643-8AA4-1B205821F202}" type="slidenum">
              <a:rPr lang="en-US" smtClean="0"/>
              <a:t>16</a:t>
            </a:fld>
            <a:endParaRPr lang="en-US"/>
          </a:p>
        </p:txBody>
      </p:sp>
    </p:spTree>
    <p:extLst>
      <p:ext uri="{BB962C8B-B14F-4D97-AF65-F5344CB8AC3E}">
        <p14:creationId xmlns:p14="http://schemas.microsoft.com/office/powerpoint/2010/main" val="129930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BOTH</a:t>
            </a:r>
            <a:endParaRPr lang="en-US" b="1" dirty="0"/>
          </a:p>
        </p:txBody>
      </p:sp>
      <p:sp>
        <p:nvSpPr>
          <p:cNvPr id="4" name="Slide Number Placeholder 3"/>
          <p:cNvSpPr>
            <a:spLocks noGrp="1"/>
          </p:cNvSpPr>
          <p:nvPr>
            <p:ph type="sldNum" sz="quarter" idx="10"/>
          </p:nvPr>
        </p:nvSpPr>
        <p:spPr/>
        <p:txBody>
          <a:bodyPr/>
          <a:lstStyle/>
          <a:p>
            <a:fld id="{ED266A52-2FE6-4643-8AA4-1B205821F202}" type="slidenum">
              <a:rPr lang="en-US" smtClean="0"/>
              <a:t>17</a:t>
            </a:fld>
            <a:endParaRPr lang="en-US"/>
          </a:p>
        </p:txBody>
      </p:sp>
    </p:spTree>
    <p:extLst>
      <p:ext uri="{BB962C8B-B14F-4D97-AF65-F5344CB8AC3E}">
        <p14:creationId xmlns:p14="http://schemas.microsoft.com/office/powerpoint/2010/main" val="111016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MARYKELLIE &amp; NORA</a:t>
            </a:r>
          </a:p>
          <a:p>
            <a:endParaRPr lang="en-US" dirty="0" smtClean="0"/>
          </a:p>
          <a:p>
            <a:r>
              <a:rPr lang="en-US" dirty="0" smtClean="0"/>
              <a:t>Introduce</a:t>
            </a:r>
            <a:r>
              <a:rPr lang="en-US" baseline="0" dirty="0" smtClean="0"/>
              <a:t> selves.</a:t>
            </a:r>
          </a:p>
          <a:p>
            <a:endParaRPr lang="en-US" baseline="0" dirty="0" smtClean="0"/>
          </a:p>
          <a:p>
            <a:r>
              <a:rPr lang="en-US" baseline="0" dirty="0" smtClean="0"/>
              <a:t>Point out contact info. </a:t>
            </a:r>
          </a:p>
          <a:p>
            <a:endParaRPr lang="en-US" baseline="0" dirty="0" smtClean="0"/>
          </a:p>
          <a:p>
            <a:r>
              <a:rPr lang="en-US" baseline="0" dirty="0" smtClean="0"/>
              <a:t>If you have any questions, or would like to follow up on anything after this presentation, we encourage you to reach out to us. We would love to hear from you.</a:t>
            </a:r>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2</a:t>
            </a:fld>
            <a:endParaRPr lang="en-US"/>
          </a:p>
        </p:txBody>
      </p:sp>
    </p:spTree>
    <p:extLst>
      <p:ext uri="{BB962C8B-B14F-4D97-AF65-F5344CB8AC3E}">
        <p14:creationId xmlns:p14="http://schemas.microsoft.com/office/powerpoint/2010/main" val="238602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MARYKELLIE</a:t>
            </a:r>
          </a:p>
          <a:p>
            <a:endParaRPr lang="en-US" baseline="0" dirty="0" smtClean="0"/>
          </a:p>
          <a:p>
            <a:r>
              <a:rPr lang="en-US" dirty="0" smtClean="0"/>
              <a:t>Tell</a:t>
            </a:r>
            <a:r>
              <a:rPr lang="en-US" baseline="0" dirty="0" smtClean="0"/>
              <a:t> you a little bit about our library and department</a:t>
            </a:r>
          </a:p>
          <a:p>
            <a:endParaRPr lang="en-US" baseline="0" dirty="0" smtClean="0"/>
          </a:p>
          <a:p>
            <a:r>
              <a:rPr lang="en-US" baseline="0" dirty="0" smtClean="0"/>
              <a:t>Access Services=Tech Services</a:t>
            </a:r>
          </a:p>
          <a:p>
            <a:endParaRPr lang="en-US" baseline="0" dirty="0" smtClean="0"/>
          </a:p>
          <a:p>
            <a:r>
              <a:rPr lang="en-US" baseline="0" dirty="0" smtClean="0"/>
              <a:t>Because we are in SWAN, we use SDS and BCA</a:t>
            </a:r>
          </a:p>
          <a:p>
            <a:endParaRPr lang="en-US" baseline="0" dirty="0" smtClean="0"/>
          </a:p>
          <a:p>
            <a:r>
              <a:rPr lang="en-US" baseline="0" dirty="0" smtClean="0"/>
              <a:t>Some of our examples in this presentation may be more applicable to SWAN libraries, or other libraries using Symphony and BCA, but most of the concepts should translate to tech services departments at any library</a:t>
            </a:r>
          </a:p>
          <a:p>
            <a:endParaRPr lang="en-US" baseline="0" dirty="0" smtClean="0"/>
          </a:p>
        </p:txBody>
      </p:sp>
      <p:sp>
        <p:nvSpPr>
          <p:cNvPr id="4" name="Slide Number Placeholder 3"/>
          <p:cNvSpPr>
            <a:spLocks noGrp="1"/>
          </p:cNvSpPr>
          <p:nvPr>
            <p:ph type="sldNum" sz="quarter" idx="10"/>
          </p:nvPr>
        </p:nvSpPr>
        <p:spPr/>
        <p:txBody>
          <a:bodyPr/>
          <a:lstStyle/>
          <a:p>
            <a:fld id="{ED266A52-2FE6-4643-8AA4-1B205821F202}" type="slidenum">
              <a:rPr lang="en-US" smtClean="0"/>
              <a:t>3</a:t>
            </a:fld>
            <a:endParaRPr lang="en-US"/>
          </a:p>
        </p:txBody>
      </p:sp>
    </p:spTree>
    <p:extLst>
      <p:ext uri="{BB962C8B-B14F-4D97-AF65-F5344CB8AC3E}">
        <p14:creationId xmlns:p14="http://schemas.microsoft.com/office/powerpoint/2010/main" val="19553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NORA</a:t>
            </a:r>
          </a:p>
          <a:p>
            <a:endParaRPr lang="en-US" dirty="0" smtClean="0"/>
          </a:p>
          <a:p>
            <a:r>
              <a:rPr lang="en-US" dirty="0" smtClean="0"/>
              <a:t>As you saw/will</a:t>
            </a:r>
            <a:r>
              <a:rPr lang="en-US" baseline="0" dirty="0" smtClean="0"/>
              <a:t> see, there are a lot of really cool things you can do with bibliographic data cleanup, but that’s just one aspect of data cleanup</a:t>
            </a:r>
          </a:p>
          <a:p>
            <a:endParaRPr lang="en-US" baseline="0" dirty="0" smtClean="0"/>
          </a:p>
          <a:p>
            <a:r>
              <a:rPr lang="en-US" baseline="0" dirty="0" smtClean="0"/>
              <a:t>A major reason we focus on item data cleanup at DGPL was already mentioned—our membership in SWAN</a:t>
            </a:r>
          </a:p>
          <a:p>
            <a:endParaRPr lang="en-US" baseline="0" dirty="0" smtClean="0"/>
          </a:p>
          <a:p>
            <a:r>
              <a:rPr lang="en-US" baseline="0" dirty="0" smtClean="0"/>
              <a:t>SWAN has 18 cataloging libraries, while the rest are “</a:t>
            </a:r>
            <a:r>
              <a:rPr lang="en-US" baseline="0" dirty="0" err="1" smtClean="0"/>
              <a:t>precat</a:t>
            </a:r>
            <a:r>
              <a:rPr lang="en-US" baseline="0" dirty="0" smtClean="0"/>
              <a:t>” libraries. For these libraries, major bibliographic data cleanup may be beyond the scope of their work. But that doesn’t mean there’s no data cleanup for them to address. Every library can perform item data cleanup to improve their catalog</a:t>
            </a:r>
          </a:p>
          <a:p>
            <a:endParaRPr lang="en-US" baseline="0" dirty="0" smtClean="0"/>
          </a:p>
          <a:p>
            <a:r>
              <a:rPr lang="en-US" baseline="0" dirty="0" smtClean="0"/>
              <a:t>Even for libraries that can perform bibliographic data cleanup,</a:t>
            </a:r>
          </a:p>
          <a:p>
            <a:endParaRPr lang="en-US" baseline="0" dirty="0" smtClean="0"/>
          </a:p>
          <a:p>
            <a:r>
              <a:rPr lang="en-US" baseline="0" dirty="0" smtClean="0"/>
              <a:t>Though Downers Grove is a cataloging library, only the manager and cataloger have permissions to edit bibliographic data, and it’s important for us to have cleanup projects that involve the entire department </a:t>
            </a:r>
          </a:p>
          <a:p>
            <a:endParaRPr lang="en-US" baseline="0" dirty="0" smtClean="0"/>
          </a:p>
          <a:p>
            <a:r>
              <a:rPr lang="en-US" baseline="0" dirty="0" smtClean="0"/>
              <a:t>Additionally, people might not have the bandwidth to start a major cleanup project. It’s ok to start small. We all strive for a nice, clean database, and anything that improves any aspect of the catalog is good catalog cleanup</a:t>
            </a:r>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4</a:t>
            </a:fld>
            <a:endParaRPr lang="en-US"/>
          </a:p>
        </p:txBody>
      </p:sp>
    </p:spTree>
    <p:extLst>
      <p:ext uri="{BB962C8B-B14F-4D97-AF65-F5344CB8AC3E}">
        <p14:creationId xmlns:p14="http://schemas.microsoft.com/office/powerpoint/2010/main" val="329064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NORA</a:t>
            </a:r>
          </a:p>
          <a:p>
            <a:endParaRPr lang="en-US" dirty="0" smtClean="0"/>
          </a:p>
          <a:p>
            <a:r>
              <a:rPr lang="en-US" dirty="0" smtClean="0"/>
              <a:t>Point</a:t>
            </a:r>
            <a:r>
              <a:rPr lang="en-US" baseline="0" dirty="0" smtClean="0"/>
              <a:t> 1: Within </a:t>
            </a:r>
            <a:r>
              <a:rPr lang="en-US" baseline="0" dirty="0" err="1" smtClean="0"/>
              <a:t>BlueCloud</a:t>
            </a:r>
            <a:r>
              <a:rPr lang="en-US" baseline="0" dirty="0" smtClean="0"/>
              <a:t> Analytics, many reports are defined based on a call number range, so it is very important to have call number consistency. To that point, when running reports for your cleanup projects you must be very careful about defining your call number ranges in BCA so that you get the results you are looking for</a:t>
            </a:r>
          </a:p>
          <a:p>
            <a:endParaRPr lang="en-US" baseline="0" dirty="0" smtClean="0"/>
          </a:p>
          <a:p>
            <a:r>
              <a:rPr lang="en-US" baseline="0" dirty="0" smtClean="0"/>
              <a:t>Points 2&amp;3: Make things easy for patrons and staff, both on the shelf and in the catalog. We want to make things easy to browse and easy to find, because our whole purpose  is to improve patron’s access to materials—hence our name!</a:t>
            </a:r>
          </a:p>
          <a:p>
            <a:endParaRPr lang="en-US" baseline="0" dirty="0" smtClean="0"/>
          </a:p>
          <a:p>
            <a:r>
              <a:rPr lang="en-US" baseline="0" dirty="0" smtClean="0"/>
              <a:t>Point 4: Of course, when people find inconsistencies, they bring them to our attention and we fix them (and any others that we find), but we strive to keep that as low as possible, and instead anticipate what may cause issues and save staff time in the long run</a:t>
            </a:r>
          </a:p>
          <a:p>
            <a:endParaRPr lang="en-US" baseline="0" dirty="0" smtClean="0"/>
          </a:p>
          <a:p>
            <a:r>
              <a:rPr lang="en-US" dirty="0" smtClean="0"/>
              <a:t>Point 5: This</a:t>
            </a:r>
            <a:r>
              <a:rPr lang="en-US" baseline="0" dirty="0" smtClean="0"/>
              <a:t> last point was critical for us over the past year. In addition to closures, we also had extremely inconsistent order fulfillment from Baker &amp; Taylor. We would go a week or more without getting any significant shipments, and then receive 46 boxes on a single day. This made it very difficult for the clerks. There are only so many webinars you can attend without pulling your hair out. By having consistent and meaningful “back-burner” projects, </a:t>
            </a:r>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5</a:t>
            </a:fld>
            <a:endParaRPr lang="en-US"/>
          </a:p>
        </p:txBody>
      </p:sp>
    </p:spTree>
    <p:extLst>
      <p:ext uri="{BB962C8B-B14F-4D97-AF65-F5344CB8AC3E}">
        <p14:creationId xmlns:p14="http://schemas.microsoft.com/office/powerpoint/2010/main" val="189586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MARYKELLIE</a:t>
            </a:r>
          </a:p>
          <a:p>
            <a:endParaRPr lang="en-US" baseline="0" dirty="0" smtClean="0"/>
          </a:p>
          <a:p>
            <a:r>
              <a:rPr lang="en-US" dirty="0" smtClean="0"/>
              <a:t>Here is a brief overview of the entire</a:t>
            </a:r>
            <a:r>
              <a:rPr lang="en-US" baseline="0" dirty="0" smtClean="0"/>
              <a:t> item data cleanup process.</a:t>
            </a:r>
          </a:p>
          <a:p>
            <a:endParaRPr lang="en-US" baseline="0" dirty="0" smtClean="0"/>
          </a:p>
          <a:p>
            <a:r>
              <a:rPr lang="en-US" baseline="0" dirty="0" smtClean="0"/>
              <a:t>Read bullets</a:t>
            </a:r>
          </a:p>
          <a:p>
            <a:endParaRPr lang="en-US" baseline="0" dirty="0" smtClean="0"/>
          </a:p>
          <a:p>
            <a:r>
              <a:rPr lang="en-US" baseline="0" dirty="0" smtClean="0"/>
              <a:t>We’ll go over each of these steps more in depth in the following slides </a:t>
            </a:r>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6</a:t>
            </a:fld>
            <a:endParaRPr lang="en-US"/>
          </a:p>
        </p:txBody>
      </p:sp>
    </p:spTree>
    <p:extLst>
      <p:ext uri="{BB962C8B-B14F-4D97-AF65-F5344CB8AC3E}">
        <p14:creationId xmlns:p14="http://schemas.microsoft.com/office/powerpoint/2010/main" val="186080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b="1" dirty="0" smtClean="0"/>
          </a:p>
          <a:p>
            <a:pPr defTabSz="933237">
              <a:defRPr/>
            </a:pPr>
            <a:r>
              <a:rPr lang="en-US" b="1" dirty="0" smtClean="0"/>
              <a:t>NORA</a:t>
            </a:r>
          </a:p>
          <a:p>
            <a:pPr defTabSz="933237">
              <a:defRPr/>
            </a:pPr>
            <a:endParaRPr lang="en-US" dirty="0" smtClean="0"/>
          </a:p>
          <a:p>
            <a:pPr defTabSz="933237">
              <a:defRPr/>
            </a:pPr>
            <a:r>
              <a:rPr lang="en-US" dirty="0" smtClean="0"/>
              <a:t>So many ways</a:t>
            </a:r>
            <a:r>
              <a:rPr lang="en-US" baseline="0" dirty="0" smtClean="0"/>
              <a:t> to find a new project</a:t>
            </a:r>
          </a:p>
          <a:p>
            <a:pPr defTabSz="933237">
              <a:defRPr/>
            </a:pPr>
            <a:endParaRPr lang="en-US" baseline="0" dirty="0" smtClean="0"/>
          </a:p>
          <a:p>
            <a:pPr defTabSz="933237">
              <a:defRPr/>
            </a:pPr>
            <a:r>
              <a:rPr lang="en-US" baseline="0" dirty="0" smtClean="0"/>
              <a:t>If someone mentions something weird, look into it. Other things may be weirds in the same way</a:t>
            </a:r>
          </a:p>
          <a:p>
            <a:pPr defTabSz="933237">
              <a:defRPr/>
            </a:pPr>
            <a:endParaRPr lang="en-US" baseline="0" dirty="0" smtClean="0"/>
          </a:p>
          <a:p>
            <a:pPr defTabSz="933237">
              <a:defRPr/>
            </a:pPr>
            <a:r>
              <a:rPr lang="en-US" baseline="0" dirty="0" smtClean="0"/>
              <a:t>Patron inquiries: a patron notice a very small line, that indicated that we kept a year’s worth of issues of a magazine, even though we did not have any issues of the magazine—we no longer subscribed! This led to our deleting old serial control records project. Who knows how long it would have taken us to realize those records were still there if we didn’t investigate the patron’s comment</a:t>
            </a:r>
          </a:p>
          <a:p>
            <a:pPr defTabSz="933237">
              <a:defRPr/>
            </a:pPr>
            <a:endParaRPr lang="en-US" baseline="0" dirty="0" smtClean="0"/>
          </a:p>
          <a:p>
            <a:pPr defTabSz="933237">
              <a:defRPr/>
            </a:pPr>
            <a:r>
              <a:rPr lang="en-US" dirty="0" smtClean="0"/>
              <a:t>Call number</a:t>
            </a:r>
            <a:r>
              <a:rPr lang="en-US" baseline="0" dirty="0" smtClean="0"/>
              <a:t> browse search: if you search for using a call number browse (for us, this is within </a:t>
            </a:r>
            <a:r>
              <a:rPr lang="en-US" baseline="0" dirty="0" err="1" smtClean="0"/>
              <a:t>WorkFlows</a:t>
            </a:r>
            <a:r>
              <a:rPr lang="en-US" baseline="0" dirty="0" smtClean="0"/>
              <a:t>, the staff client of our ILS), some weird or funky things may jump out at you. Maybe things aren’t sorting the way you would expect them to. Or maybe half of a section says CD OPERA, while the other says CD OPERAS. Either way, this is a good, if tedious way to find issues</a:t>
            </a:r>
          </a:p>
          <a:p>
            <a:pPr defTabSz="933237">
              <a:defRPr/>
            </a:pPr>
            <a:endParaRPr lang="en-US" baseline="0" dirty="0" smtClean="0"/>
          </a:p>
          <a:p>
            <a:pPr defTabSz="933237">
              <a:defRPr/>
            </a:pPr>
            <a:r>
              <a:rPr lang="en-US" baseline="0" dirty="0" smtClean="0"/>
              <a:t>Much like the call number browse search, a physical walk through the stacks can reveal inconsistencies in labeling that may or may not be reflected in the catalog. </a:t>
            </a:r>
            <a:endParaRPr lang="en-US" dirty="0" smtClean="0"/>
          </a:p>
          <a:p>
            <a:pPr defTabSz="933237">
              <a:defRPr/>
            </a:pPr>
            <a:endParaRPr lang="en-US" dirty="0" smtClean="0"/>
          </a:p>
          <a:p>
            <a:pPr defTabSz="933237">
              <a:defRPr/>
            </a:pPr>
            <a:r>
              <a:rPr lang="en-US" dirty="0" smtClean="0"/>
              <a:t>Automated Materials Handler:</a:t>
            </a:r>
            <a:r>
              <a:rPr lang="en-US" baseline="0" dirty="0" smtClean="0"/>
              <a:t> employees from </a:t>
            </a:r>
            <a:r>
              <a:rPr lang="en-US" baseline="0" dirty="0" err="1" smtClean="0"/>
              <a:t>Circ</a:t>
            </a:r>
            <a:r>
              <a:rPr lang="en-US" baseline="0" dirty="0" smtClean="0"/>
              <a:t> will bring materials to us if they are not sorting correctly. Because the sort matrix is largely based on call number, errors and inconsistencies can create issues. We’ll talk about this in depth a bit more later.</a:t>
            </a:r>
          </a:p>
          <a:p>
            <a:pPr defTabSz="933237">
              <a:defRPr/>
            </a:pPr>
            <a:endParaRPr lang="en-US" baseline="0" dirty="0" smtClean="0"/>
          </a:p>
          <a:p>
            <a:pPr defTabSz="933237">
              <a:defRPr/>
            </a:pPr>
            <a:r>
              <a:rPr lang="en-US" baseline="0" dirty="0" smtClean="0"/>
              <a:t>There are certain data fields that should never go together. You can run a report to find these combinations, and look into which field is incorrect</a:t>
            </a:r>
          </a:p>
          <a:p>
            <a:pPr defTabSz="933237">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7</a:t>
            </a:fld>
            <a:endParaRPr lang="en-US"/>
          </a:p>
        </p:txBody>
      </p:sp>
    </p:spTree>
    <p:extLst>
      <p:ext uri="{BB962C8B-B14F-4D97-AF65-F5344CB8AC3E}">
        <p14:creationId xmlns:p14="http://schemas.microsoft.com/office/powerpoint/2010/main" val="304646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NORA</a:t>
            </a:r>
          </a:p>
          <a:p>
            <a:endParaRPr lang="en-US" dirty="0" smtClean="0"/>
          </a:p>
          <a:p>
            <a:r>
              <a:rPr lang="en-US" dirty="0" smtClean="0"/>
              <a:t>First</a:t>
            </a:r>
            <a:r>
              <a:rPr lang="en-US" baseline="0" dirty="0" smtClean="0"/>
              <a:t> type is like </a:t>
            </a:r>
            <a:r>
              <a:rPr lang="en-US" baseline="0" dirty="0" err="1" smtClean="0"/>
              <a:t>WorkFlows</a:t>
            </a:r>
            <a:r>
              <a:rPr lang="en-US" baseline="0" dirty="0" smtClean="0"/>
              <a:t> report module. You put in exactly what you want, and get very specific results. Real time, can only run one at a time which is not practical in a </a:t>
            </a:r>
            <a:r>
              <a:rPr lang="en-US" baseline="0" dirty="0" err="1" smtClean="0"/>
              <a:t>consortial</a:t>
            </a:r>
            <a:r>
              <a:rPr lang="en-US" baseline="0" dirty="0" smtClean="0"/>
              <a:t> environment</a:t>
            </a:r>
          </a:p>
          <a:p>
            <a:endParaRPr lang="en-US" baseline="0" dirty="0" smtClean="0"/>
          </a:p>
          <a:p>
            <a:r>
              <a:rPr lang="en-US" baseline="0" dirty="0" smtClean="0"/>
              <a:t>Second type is like </a:t>
            </a:r>
            <a:r>
              <a:rPr lang="en-US" baseline="0" dirty="0" err="1" smtClean="0"/>
              <a:t>BLUEcloud</a:t>
            </a:r>
            <a:r>
              <a:rPr lang="en-US" baseline="0" dirty="0" smtClean="0"/>
              <a:t> Analytics. Within SWAN things are more centralized, so we use provided templates and make them work for our needs. You may have extraneous info in your results, but that can always be edited out. Screenshot is an example of a report with many outputs. You can remove those that are not helpful and save a spreadsheet of just the relevant fields to simplify the document everyone will be working off of, which can help prevent mistakes</a:t>
            </a:r>
          </a:p>
          <a:p>
            <a:endParaRPr lang="en-US" baseline="0" dirty="0" smtClean="0"/>
          </a:p>
          <a:p>
            <a:r>
              <a:rPr lang="en-US" baseline="0" dirty="0" smtClean="0"/>
              <a:t>Using your knowledge of your reporting system, choose a report that will give you the information points you need for the project you have in mind. So if you are planning to change the call numbers and item type of a certain collection, make sure both those facets will be included in your output</a:t>
            </a:r>
          </a:p>
          <a:p>
            <a:endParaRPr lang="en-US" baseline="0" dirty="0" smtClean="0"/>
          </a:p>
          <a:p>
            <a:r>
              <a:rPr lang="en-US" baseline="0" dirty="0" smtClean="0"/>
              <a:t>Identify and make clear what needs to be change, for example by highlighting the fields that should be edited in the item records</a:t>
            </a:r>
          </a:p>
        </p:txBody>
      </p:sp>
      <p:sp>
        <p:nvSpPr>
          <p:cNvPr id="4" name="Slide Number Placeholder 3"/>
          <p:cNvSpPr>
            <a:spLocks noGrp="1"/>
          </p:cNvSpPr>
          <p:nvPr>
            <p:ph type="sldNum" sz="quarter" idx="10"/>
          </p:nvPr>
        </p:nvSpPr>
        <p:spPr/>
        <p:txBody>
          <a:bodyPr/>
          <a:lstStyle/>
          <a:p>
            <a:fld id="{ED266A52-2FE6-4643-8AA4-1B205821F202}" type="slidenum">
              <a:rPr lang="en-US" smtClean="0"/>
              <a:t>8</a:t>
            </a:fld>
            <a:endParaRPr lang="en-US"/>
          </a:p>
        </p:txBody>
      </p:sp>
    </p:spTree>
    <p:extLst>
      <p:ext uri="{BB962C8B-B14F-4D97-AF65-F5344CB8AC3E}">
        <p14:creationId xmlns:p14="http://schemas.microsoft.com/office/powerpoint/2010/main" val="91669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MARYKELLIE</a:t>
            </a:r>
          </a:p>
          <a:p>
            <a:endParaRPr lang="en-US" baseline="0" dirty="0" smtClean="0"/>
          </a:p>
          <a:p>
            <a:r>
              <a:rPr lang="en-US" dirty="0" smtClean="0"/>
              <a:t>For a certain project, it can be helpful to have a point person. This is especially true if there are multiple</a:t>
            </a:r>
            <a:r>
              <a:rPr lang="en-US" baseline="0" dirty="0" smtClean="0"/>
              <a:t> people working on the same project. For one project we had one clerk print out spreadsheets in manageable chunks. Whenever anyone had time, they would grab a sheet and head into the stacks to work on that project. This way the wok stayed organized and it prevented confusion about what still had to be done</a:t>
            </a:r>
          </a:p>
          <a:p>
            <a:endParaRPr lang="en-US" baseline="0" dirty="0" smtClean="0"/>
          </a:p>
          <a:p>
            <a:r>
              <a:rPr lang="en-US" baseline="0" dirty="0" smtClean="0"/>
              <a:t>Think about whether anything will need to be changed on the physical object, e.g., relabeling. And if re-labeling, think about all the fields that may need to be changed in the item record.</a:t>
            </a:r>
          </a:p>
          <a:p>
            <a:endParaRPr lang="en-US" baseline="0" dirty="0" smtClean="0"/>
          </a:p>
          <a:p>
            <a:r>
              <a:rPr lang="en-US" baseline="0" dirty="0" smtClean="0"/>
              <a:t>Keep in mind if you print out label ahead of time to make sure that you are editing the record for each book you relabel</a:t>
            </a:r>
          </a:p>
          <a:p>
            <a:endParaRPr lang="en-US" baseline="0" dirty="0" smtClean="0"/>
          </a:p>
          <a:p>
            <a:r>
              <a:rPr lang="en-US" baseline="0" dirty="0" smtClean="0"/>
              <a:t>Requirements section – makes sure everyone knows what’s expected, and that this knowledge is backed up with good documentation. And of course, it is essential to have a good eye for detail when working on these sorts of projects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266A52-2FE6-4643-8AA4-1B205821F202}" type="slidenum">
              <a:rPr lang="en-US" smtClean="0"/>
              <a:t>9</a:t>
            </a:fld>
            <a:endParaRPr lang="en-US"/>
          </a:p>
        </p:txBody>
      </p:sp>
    </p:spTree>
    <p:extLst>
      <p:ext uri="{BB962C8B-B14F-4D97-AF65-F5344CB8AC3E}">
        <p14:creationId xmlns:p14="http://schemas.microsoft.com/office/powerpoint/2010/main" val="338399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599" y="4406900"/>
            <a:ext cx="7504113" cy="1362075"/>
          </a:xfrm>
        </p:spPr>
        <p:txBody>
          <a:bodyPr anchor="t"/>
          <a:lstStyle>
            <a:lvl1pPr algn="l">
              <a:defRPr sz="4000" b="1" cap="all">
                <a:latin typeface="Naked Power Bk" panose="020B0503040202080204" pitchFamily="34" charset="0"/>
              </a:defRPr>
            </a:lvl1pPr>
          </a:lstStyle>
          <a:p>
            <a:r>
              <a:rPr lang="en-US" dirty="0" smtClean="0"/>
              <a:t>Item data cleanup</a:t>
            </a:r>
            <a:endParaRPr lang="en-US" dirty="0"/>
          </a:p>
        </p:txBody>
      </p:sp>
      <p:sp>
        <p:nvSpPr>
          <p:cNvPr id="3" name="Text Placeholder 2"/>
          <p:cNvSpPr>
            <a:spLocks noGrp="1"/>
          </p:cNvSpPr>
          <p:nvPr>
            <p:ph type="body" idx="1" hasCustomPrompt="1"/>
          </p:nvPr>
        </p:nvSpPr>
        <p:spPr>
          <a:xfrm>
            <a:off x="990599" y="2906713"/>
            <a:ext cx="7504113" cy="1500187"/>
          </a:xfrm>
        </p:spPr>
        <p:txBody>
          <a:bodyPr anchor="b"/>
          <a:lstStyle>
            <a:lvl1pPr marL="0" indent="0">
              <a:buNone/>
              <a:defRPr sz="2000" baseline="0">
                <a:solidFill>
                  <a:schemeClr val="tx1">
                    <a:tint val="75000"/>
                  </a:schemeClr>
                </a:solidFill>
                <a:latin typeface="Naked Power Bk" panose="020B050304020208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Downers Grove Public Library</a:t>
            </a:r>
          </a:p>
        </p:txBody>
      </p:sp>
      <p:sp>
        <p:nvSpPr>
          <p:cNvPr id="4" name="Date Placeholder 3"/>
          <p:cNvSpPr>
            <a:spLocks noGrp="1"/>
          </p:cNvSpPr>
          <p:nvPr>
            <p:ph type="dt" sz="half" idx="10"/>
          </p:nvPr>
        </p:nvSpPr>
        <p:spPr>
          <a:xfrm>
            <a:off x="990600" y="6416675"/>
            <a:ext cx="2133600" cy="365125"/>
          </a:xfr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LACONI TSS 6/11/2021</a:t>
            </a:r>
            <a:endParaRPr lang="en-US" dirty="0"/>
          </a:p>
        </p:txBody>
      </p:sp>
      <p:sp>
        <p:nvSpPr>
          <p:cNvPr id="6" name="Slide Number Placeholder 5"/>
          <p:cNvSpPr>
            <a:spLocks noGrp="1"/>
          </p:cNvSpPr>
          <p:nvPr>
            <p:ph type="sldNum" sz="quarter" idx="12"/>
          </p:nvPr>
        </p:nvSpPr>
        <p:spPr>
          <a:xfrm>
            <a:off x="6553200" y="6416675"/>
            <a:ext cx="2133600" cy="365125"/>
          </a:xfrm>
        </p:spPr>
        <p:txBody>
          <a:bodyPr/>
          <a:lstStyle/>
          <a:p>
            <a:fld id="{B5A5816F-136B-4841-9F00-D6D8328A4931}" type="slidenum">
              <a:rPr lang="en-US" smtClean="0"/>
              <a:t>‹#›</a:t>
            </a:fld>
            <a:endParaRPr lang="en-US" dirty="0"/>
          </a:p>
        </p:txBody>
      </p:sp>
    </p:spTree>
    <p:extLst>
      <p:ext uri="{BB962C8B-B14F-4D97-AF65-F5344CB8AC3E}">
        <p14:creationId xmlns:p14="http://schemas.microsoft.com/office/powerpoint/2010/main" val="4088754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3008313" cy="1162050"/>
          </a:xfrm>
        </p:spPr>
        <p:txBody>
          <a:bodyPr anchor="b"/>
          <a:lstStyle>
            <a:lvl1pPr algn="l">
              <a:defRPr sz="2000" b="1">
                <a:latin typeface="Naked Power Bk" panose="020B050304020208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304800"/>
            <a:ext cx="4572000" cy="5853113"/>
          </a:xfrm>
        </p:spPr>
        <p:txBody>
          <a:bodyPr/>
          <a:lstStyle>
            <a:lvl1pPr>
              <a:defRPr sz="3200">
                <a:latin typeface="Garamond" panose="02020404030301010803" pitchFamily="18" charset="0"/>
              </a:defRPr>
            </a:lvl1pPr>
            <a:lvl2pPr>
              <a:defRPr sz="2800">
                <a:latin typeface="Garamond" panose="02020404030301010803" pitchFamily="18" charset="0"/>
              </a:defRPr>
            </a:lvl2pPr>
            <a:lvl3pPr>
              <a:defRPr sz="2400">
                <a:latin typeface="Garamond" panose="02020404030301010803" pitchFamily="18" charset="0"/>
              </a:defRPr>
            </a:lvl3pPr>
            <a:lvl4pPr>
              <a:defRPr sz="2000">
                <a:latin typeface="Garamond" panose="02020404030301010803" pitchFamily="18" charset="0"/>
              </a:defRPr>
            </a:lvl4pPr>
            <a:lvl5pPr>
              <a:defRPr sz="2000">
                <a:latin typeface="Garamond" panose="02020404030301010803" pitchFamily="18"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90600" y="1524000"/>
            <a:ext cx="3008313" cy="4691063"/>
          </a:xfrm>
        </p:spPr>
        <p:txBody>
          <a:bodyPr/>
          <a:lstStyle>
            <a:lvl1pPr marL="0" indent="0">
              <a:buNone/>
              <a:defRPr sz="1400">
                <a:latin typeface="Garamond" panose="020204040303010108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990600" y="6438900"/>
            <a:ext cx="2133600" cy="365125"/>
          </a:xfrm>
        </p:spPr>
        <p:txBody>
          <a:bodyPr/>
          <a:lstStyle/>
          <a:p>
            <a:fld id="{8449FB8B-CBAC-45EC-A45A-CD3F149B888F}"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438900"/>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840688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Naked Power Bk" panose="020B050304020208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Garamond" panose="020204040303010108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990600" y="6446838"/>
            <a:ext cx="2133600" cy="365125"/>
          </a:xfrm>
        </p:spPr>
        <p:txBody>
          <a:bodyPr/>
          <a:lstStyle/>
          <a:p>
            <a:fld id="{8449FB8B-CBAC-45EC-A45A-CD3F149B888F}" type="datetimeFigureOut">
              <a:rPr lang="en-US" smtClean="0"/>
              <a:t>6/3/2021</a:t>
            </a:fld>
            <a:endParaRPr lang="en-US"/>
          </a:p>
        </p:txBody>
      </p:sp>
      <p:sp>
        <p:nvSpPr>
          <p:cNvPr id="6" name="Footer Placeholder 5"/>
          <p:cNvSpPr>
            <a:spLocks noGrp="1"/>
          </p:cNvSpPr>
          <p:nvPr>
            <p:ph type="ftr" sz="quarter" idx="11"/>
          </p:nvPr>
        </p:nvSpPr>
        <p:spPr>
          <a:xfrm>
            <a:off x="3124200" y="6489765"/>
            <a:ext cx="2895600" cy="365125"/>
          </a:xfrm>
        </p:spPr>
        <p:txBody>
          <a:bodyPr/>
          <a:lstStyle/>
          <a:p>
            <a:endParaRPr lang="en-US" dirty="0"/>
          </a:p>
        </p:txBody>
      </p:sp>
      <p:sp>
        <p:nvSpPr>
          <p:cNvPr id="7" name="Slide Number Placeholder 6"/>
          <p:cNvSpPr>
            <a:spLocks noGrp="1"/>
          </p:cNvSpPr>
          <p:nvPr>
            <p:ph type="sldNum" sz="quarter" idx="12"/>
          </p:nvPr>
        </p:nvSpPr>
        <p:spPr>
          <a:xfrm>
            <a:off x="6553200" y="6446838"/>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18329482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Naked Power Bk" panose="020B050304020208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600" y="6440617"/>
            <a:ext cx="2133600" cy="365125"/>
          </a:xfrm>
        </p:spPr>
        <p:txBody>
          <a:bodyPr/>
          <a:lstStyle/>
          <a:p>
            <a:fld id="{8449FB8B-CBAC-45EC-A45A-CD3F149B888F}"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40617"/>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37763550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Naked Power Bk" panose="020B050304020208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600" y="6446838"/>
            <a:ext cx="2133600" cy="365125"/>
          </a:xfrm>
        </p:spPr>
        <p:txBody>
          <a:bodyPr/>
          <a:lstStyle/>
          <a:p>
            <a:fld id="{8449FB8B-CBAC-45EC-A45A-CD3F149B888F}"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46838"/>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1784653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49FB8B-CBAC-45EC-A45A-CD3F149B888F}"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5816F-136B-4841-9F00-D6D8328A493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6" y="0"/>
            <a:ext cx="9134027" cy="6858000"/>
          </a:xfrm>
          <a:prstGeom prst="rect">
            <a:avLst/>
          </a:prstGeom>
        </p:spPr>
      </p:pic>
    </p:spTree>
    <p:extLst>
      <p:ext uri="{BB962C8B-B14F-4D97-AF65-F5344CB8AC3E}">
        <p14:creationId xmlns:p14="http://schemas.microsoft.com/office/powerpoint/2010/main" val="32112751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Naked Power Bk" panose="020B050304020208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600" y="6416675"/>
            <a:ext cx="2133600" cy="365125"/>
          </a:xfrm>
        </p:spPr>
        <p:txBody>
          <a:bodyPr/>
          <a:lstStyle/>
          <a:p>
            <a:fld id="{8449FB8B-CBAC-45EC-A45A-CD3F149B888F}"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16675"/>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3788286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599" y="4406900"/>
            <a:ext cx="7504113" cy="1362075"/>
          </a:xfrm>
        </p:spPr>
        <p:txBody>
          <a:bodyPr anchor="t"/>
          <a:lstStyle>
            <a:lvl1pPr algn="l">
              <a:defRPr sz="4000" b="1" cap="all">
                <a:latin typeface="Naked Power Bk" panose="020B050304020208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599" y="2906713"/>
            <a:ext cx="7504113" cy="1500187"/>
          </a:xfrm>
        </p:spPr>
        <p:txBody>
          <a:bodyPr anchor="b"/>
          <a:lstStyle>
            <a:lvl1pPr marL="0" indent="0">
              <a:buNone/>
              <a:defRPr sz="2000">
                <a:solidFill>
                  <a:schemeClr val="tx1">
                    <a:tint val="75000"/>
                  </a:schemeClr>
                </a:solidFill>
                <a:latin typeface="Naked Power Bk" panose="020B050304020208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90600" y="6416675"/>
            <a:ext cx="2133600" cy="365125"/>
          </a:xfrm>
        </p:spPr>
        <p:txBody>
          <a:bodyPr/>
          <a:lstStyle/>
          <a:p>
            <a:fld id="{8449FB8B-CBAC-45EC-A45A-CD3F149B888F}" type="datetimeFigureOut">
              <a:rPr lang="en-US" smtClean="0"/>
              <a:t>6/3/2021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16675"/>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4111707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Naked Power Bk" panose="020B050304020208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90600" y="1600200"/>
            <a:ext cx="384048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990600" y="6416675"/>
            <a:ext cx="2133600" cy="365125"/>
          </a:xfrm>
        </p:spPr>
        <p:txBody>
          <a:bodyPr/>
          <a:lstStyle/>
          <a:p>
            <a:fld id="{8449FB8B-CBAC-45EC-A45A-CD3F149B888F}"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416675"/>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12850569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Naked Power Bk" panose="020B050304020208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90600" y="1600200"/>
            <a:ext cx="384048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600200"/>
            <a:ext cx="384048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990600" y="6416675"/>
            <a:ext cx="2133600" cy="365125"/>
          </a:xfrm>
        </p:spPr>
        <p:txBody>
          <a:bodyPr/>
          <a:lstStyle/>
          <a:p>
            <a:fld id="{8449FB8B-CBAC-45EC-A45A-CD3F149B888F}"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416675"/>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12427556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Naked Power Bk" panose="020B050304020208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3419" y="152696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84903" y="2239832"/>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5400" y="152696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05400" y="2239832"/>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990600" y="6416675"/>
            <a:ext cx="2133600" cy="365125"/>
          </a:xfrm>
        </p:spPr>
        <p:txBody>
          <a:bodyPr/>
          <a:lstStyle/>
          <a:p>
            <a:fld id="{8449FB8B-CBAC-45EC-A45A-CD3F149B888F}"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416675"/>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12430272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Naked Power Bk" panose="020B050304020208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990600" y="6400800"/>
            <a:ext cx="2133600" cy="365125"/>
          </a:xfrm>
        </p:spPr>
        <p:txBody>
          <a:bodyPr/>
          <a:lstStyle/>
          <a:p>
            <a:fld id="{8449FB8B-CBAC-45EC-A45A-CD3F149B888F}"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400800"/>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23176975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600" y="6416044"/>
            <a:ext cx="2133600" cy="365125"/>
          </a:xfrm>
        </p:spPr>
        <p:txBody>
          <a:bodyPr/>
          <a:lstStyle/>
          <a:p>
            <a:fld id="{8449FB8B-CBAC-45EC-A45A-CD3F149B888F}"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416044"/>
            <a:ext cx="2133600" cy="365125"/>
          </a:xfrm>
        </p:spPr>
        <p:txBody>
          <a:bodyPr/>
          <a:lstStyle/>
          <a:p>
            <a:fld id="{B5A5816F-136B-4841-9F00-D6D8328A4931}" type="slidenum">
              <a:rPr lang="en-US" smtClean="0"/>
              <a:t>‹#›</a:t>
            </a:fld>
            <a:endParaRPr lang="en-US"/>
          </a:p>
        </p:txBody>
      </p:sp>
    </p:spTree>
    <p:extLst>
      <p:ext uri="{BB962C8B-B14F-4D97-AF65-F5344CB8AC3E}">
        <p14:creationId xmlns:p14="http://schemas.microsoft.com/office/powerpoint/2010/main" val="1237503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73" y="21771"/>
            <a:ext cx="9134027" cy="6858000"/>
          </a:xfrm>
          <a:prstGeom prst="rect">
            <a:avLst/>
          </a:prstGeom>
        </p:spPr>
      </p:pic>
      <p:sp>
        <p:nvSpPr>
          <p:cNvPr id="2" name="Title Placeholder 1"/>
          <p:cNvSpPr>
            <a:spLocks noGrp="1"/>
          </p:cNvSpPr>
          <p:nvPr>
            <p:ph type="title"/>
          </p:nvPr>
        </p:nvSpPr>
        <p:spPr>
          <a:xfrm>
            <a:off x="914400" y="3048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90600" y="1600200"/>
            <a:ext cx="76962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90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9FB8B-CBAC-45EC-A45A-CD3F149B888F}" type="datetimeFigureOut">
              <a:rPr lang="en-US" smtClean="0"/>
              <a:t>6/3/2021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5816F-136B-4841-9F00-D6D8328A4931}" type="slidenum">
              <a:rPr lang="en-US" smtClean="0"/>
              <a:t>‹#›</a:t>
            </a:fld>
            <a:endParaRPr lang="en-US"/>
          </a:p>
        </p:txBody>
      </p:sp>
    </p:spTree>
    <p:extLst>
      <p:ext uri="{BB962C8B-B14F-4D97-AF65-F5344CB8AC3E}">
        <p14:creationId xmlns:p14="http://schemas.microsoft.com/office/powerpoint/2010/main" val="72536222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61"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mmarquez@dglibrary.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nmastny@dglibrary.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marquez@dglibrary.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nmastny@dglibrary.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0425"/>
            <a:ext cx="7467600" cy="1470025"/>
          </a:xfrm>
        </p:spPr>
        <p:txBody>
          <a:bodyPr>
            <a:normAutofit/>
          </a:bodyPr>
          <a:lstStyle/>
          <a:p>
            <a:r>
              <a:rPr lang="en-US" sz="6000" dirty="0" smtClean="0">
                <a:latin typeface="Naked Power Bk" panose="020B0503040202080204" pitchFamily="34" charset="0"/>
              </a:rPr>
              <a:t>Item Data Cleanup</a:t>
            </a:r>
            <a:br>
              <a:rPr lang="en-US" sz="6000" dirty="0" smtClean="0">
                <a:latin typeface="Naked Power Bk" panose="020B0503040202080204" pitchFamily="34" charset="0"/>
              </a:rPr>
            </a:br>
            <a:r>
              <a:rPr lang="en-US" sz="2400" dirty="0" smtClean="0">
                <a:latin typeface="Naked Power Bk" panose="020B0503040202080204" pitchFamily="34" charset="0"/>
              </a:rPr>
              <a:t>A LACONI TSS Presentation</a:t>
            </a:r>
            <a:endParaRPr lang="en-US" sz="2400" dirty="0">
              <a:latin typeface="Naked Power Bk" panose="020B0503040202080204" pitchFamily="34" charset="0"/>
            </a:endParaRPr>
          </a:p>
        </p:txBody>
      </p:sp>
      <p:sp>
        <p:nvSpPr>
          <p:cNvPr id="3" name="Subtitle 2"/>
          <p:cNvSpPr>
            <a:spLocks noGrp="1"/>
          </p:cNvSpPr>
          <p:nvPr>
            <p:ph type="subTitle" idx="1"/>
          </p:nvPr>
        </p:nvSpPr>
        <p:spPr/>
        <p:txBody>
          <a:bodyPr>
            <a:normAutofit fontScale="85000" lnSpcReduction="20000"/>
          </a:bodyPr>
          <a:lstStyle/>
          <a:p>
            <a:r>
              <a:rPr lang="en-US" dirty="0" err="1" smtClean="0">
                <a:latin typeface="Garamond" panose="02020404030301010803" pitchFamily="18" charset="0"/>
              </a:rPr>
              <a:t>MaryKellie</a:t>
            </a:r>
            <a:r>
              <a:rPr lang="en-US" dirty="0" smtClean="0">
                <a:latin typeface="Garamond" panose="02020404030301010803" pitchFamily="18" charset="0"/>
              </a:rPr>
              <a:t> Marquez &amp; Nora Mastny</a:t>
            </a:r>
          </a:p>
          <a:p>
            <a:r>
              <a:rPr lang="en-US" dirty="0" smtClean="0">
                <a:latin typeface="Garamond" panose="02020404030301010803" pitchFamily="18" charset="0"/>
              </a:rPr>
              <a:t>Downers Grove Public Library</a:t>
            </a:r>
          </a:p>
          <a:p>
            <a:endParaRPr lang="en-US" dirty="0">
              <a:latin typeface="Garamond" panose="02020404030301010803" pitchFamily="18" charset="0"/>
            </a:endParaRPr>
          </a:p>
          <a:p>
            <a:r>
              <a:rPr lang="en-US" dirty="0" smtClean="0">
                <a:latin typeface="Garamond" panose="02020404030301010803" pitchFamily="18" charset="0"/>
              </a:rPr>
              <a:t>June 11, 2021</a:t>
            </a:r>
            <a:endParaRPr lang="en-US" dirty="0">
              <a:latin typeface="Garamond" panose="02020404030301010803" pitchFamily="18" charset="0"/>
            </a:endParaRPr>
          </a:p>
        </p:txBody>
      </p:sp>
    </p:spTree>
    <p:extLst>
      <p:ext uri="{BB962C8B-B14F-4D97-AF65-F5344CB8AC3E}">
        <p14:creationId xmlns:p14="http://schemas.microsoft.com/office/powerpoint/2010/main" val="808282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Documentation</a:t>
            </a:r>
            <a:endParaRPr lang="en-US" dirty="0"/>
          </a:p>
        </p:txBody>
      </p:sp>
      <p:pic>
        <p:nvPicPr>
          <p:cNvPr id="4" name="Content Placeholder 3"/>
          <p:cNvPicPr>
            <a:picLocks noGrp="1" noChangeAspect="1"/>
          </p:cNvPicPr>
          <p:nvPr>
            <p:ph idx="1"/>
          </p:nvPr>
        </p:nvPicPr>
        <p:blipFill>
          <a:blip r:embed="rId3"/>
          <a:stretch>
            <a:fillRect/>
          </a:stretch>
        </p:blipFill>
        <p:spPr>
          <a:xfrm>
            <a:off x="995632" y="1600200"/>
            <a:ext cx="7686136" cy="4525963"/>
          </a:xfrm>
          <a:prstGeom prst="rect">
            <a:avLst/>
          </a:prstGeom>
        </p:spPr>
      </p:pic>
    </p:spTree>
    <p:extLst>
      <p:ext uri="{BB962C8B-B14F-4D97-AF65-F5344CB8AC3E}">
        <p14:creationId xmlns:p14="http://schemas.microsoft.com/office/powerpoint/2010/main" val="1822414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Documentation</a:t>
            </a:r>
            <a:endParaRPr lang="en-US" dirty="0"/>
          </a:p>
        </p:txBody>
      </p:sp>
      <p:pic>
        <p:nvPicPr>
          <p:cNvPr id="4" name="Content Placeholder 3"/>
          <p:cNvPicPr>
            <a:picLocks noGrp="1" noChangeAspect="1"/>
          </p:cNvPicPr>
          <p:nvPr>
            <p:ph idx="1"/>
          </p:nvPr>
        </p:nvPicPr>
        <p:blipFill>
          <a:blip r:embed="rId3"/>
          <a:stretch>
            <a:fillRect/>
          </a:stretch>
        </p:blipFill>
        <p:spPr>
          <a:xfrm>
            <a:off x="2720478" y="1600200"/>
            <a:ext cx="4236443" cy="4525963"/>
          </a:xfrm>
          <a:prstGeom prst="rect">
            <a:avLst/>
          </a:prstGeom>
        </p:spPr>
      </p:pic>
    </p:spTree>
    <p:extLst>
      <p:ext uri="{BB962C8B-B14F-4D97-AF65-F5344CB8AC3E}">
        <p14:creationId xmlns:p14="http://schemas.microsoft.com/office/powerpoint/2010/main" val="2704953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Cleanup Time!</a:t>
            </a:r>
            <a:endParaRPr lang="en-US" dirty="0"/>
          </a:p>
        </p:txBody>
      </p:sp>
      <p:sp>
        <p:nvSpPr>
          <p:cNvPr id="3" name="Content Placeholder 2"/>
          <p:cNvSpPr>
            <a:spLocks noGrp="1"/>
          </p:cNvSpPr>
          <p:nvPr>
            <p:ph idx="1"/>
          </p:nvPr>
        </p:nvSpPr>
        <p:spPr/>
        <p:txBody>
          <a:bodyPr/>
          <a:lstStyle/>
          <a:p>
            <a:r>
              <a:rPr lang="en-US" dirty="0" smtClean="0"/>
              <a:t>Designate a point person for the project</a:t>
            </a:r>
          </a:p>
          <a:p>
            <a:r>
              <a:rPr lang="en-US" dirty="0" smtClean="0"/>
              <a:t>Determine if you need digital and physical copies of the report</a:t>
            </a:r>
          </a:p>
          <a:p>
            <a:pPr lvl="1"/>
            <a:r>
              <a:rPr lang="en-US" dirty="0" smtClean="0"/>
              <a:t>Maintain one physical copy if work will occur in the stacks</a:t>
            </a:r>
          </a:p>
          <a:p>
            <a:pPr lvl="1"/>
            <a:r>
              <a:rPr lang="en-US" dirty="0" smtClean="0"/>
              <a:t>Maintain one master digital copy</a:t>
            </a:r>
          </a:p>
          <a:p>
            <a:r>
              <a:rPr lang="en-US" dirty="0" smtClean="0"/>
              <a:t>Communication is key</a:t>
            </a:r>
            <a:endParaRPr lang="en-US" dirty="0"/>
          </a:p>
        </p:txBody>
      </p:sp>
    </p:spTree>
    <p:extLst>
      <p:ext uri="{BB962C8B-B14F-4D97-AF65-F5344CB8AC3E}">
        <p14:creationId xmlns:p14="http://schemas.microsoft.com/office/powerpoint/2010/main" val="339442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sz="half" idx="1"/>
          </p:nvPr>
        </p:nvSpPr>
        <p:spPr/>
        <p:txBody>
          <a:bodyPr/>
          <a:lstStyle/>
          <a:p>
            <a:r>
              <a:rPr lang="en-US" dirty="0" smtClean="0"/>
              <a:t>Video Game Sleeve Numbers</a:t>
            </a:r>
          </a:p>
          <a:p>
            <a:pPr lvl="1"/>
            <a:r>
              <a:rPr lang="en-US" dirty="0" smtClean="0"/>
              <a:t>Physical case (patron stacks)</a:t>
            </a:r>
          </a:p>
          <a:p>
            <a:pPr lvl="1"/>
            <a:r>
              <a:rPr lang="en-US" dirty="0" smtClean="0"/>
              <a:t>Sleeve (circulation)</a:t>
            </a:r>
          </a:p>
          <a:p>
            <a:pPr lvl="1"/>
            <a:r>
              <a:rPr lang="en-US" dirty="0" smtClean="0"/>
              <a:t>Staff note (ILS)</a:t>
            </a:r>
            <a:endParaRPr lang="en-US" dirty="0"/>
          </a:p>
        </p:txBody>
      </p:sp>
      <p:sp>
        <p:nvSpPr>
          <p:cNvPr id="4" name="Content Placeholder 3"/>
          <p:cNvSpPr>
            <a:spLocks noGrp="1"/>
          </p:cNvSpPr>
          <p:nvPr>
            <p:ph sz="half" idx="2"/>
          </p:nvPr>
        </p:nvSpPr>
        <p:spPr/>
        <p:txBody>
          <a:bodyPr/>
          <a:lstStyle/>
          <a:p>
            <a:r>
              <a:rPr lang="en-US" dirty="0" smtClean="0"/>
              <a:t>Kids AV Call Numbers</a:t>
            </a:r>
          </a:p>
          <a:p>
            <a:pPr lvl="1"/>
            <a:r>
              <a:rPr lang="en-US" dirty="0" smtClean="0"/>
              <a:t>Work shelf by shelf</a:t>
            </a:r>
          </a:p>
          <a:p>
            <a:pPr lvl="1"/>
            <a:r>
              <a:rPr lang="en-US" dirty="0" smtClean="0"/>
              <a:t>Fix labels and records at the same time</a:t>
            </a:r>
          </a:p>
          <a:p>
            <a:pPr lvl="1"/>
            <a:r>
              <a:rPr lang="en-US" dirty="0" smtClean="0"/>
              <a:t>Work with Circulation to pull items as they are returned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440" y="4252243"/>
            <a:ext cx="3352800" cy="20263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8064" y="4724400"/>
            <a:ext cx="3290352" cy="1554163"/>
          </a:xfrm>
          <a:prstGeom prst="rect">
            <a:avLst/>
          </a:prstGeom>
        </p:spPr>
      </p:pic>
    </p:spTree>
    <p:extLst>
      <p:ext uri="{BB962C8B-B14F-4D97-AF65-F5344CB8AC3E}">
        <p14:creationId xmlns:p14="http://schemas.microsoft.com/office/powerpoint/2010/main" val="368647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Completion</a:t>
            </a:r>
            <a:endParaRPr lang="en-US" dirty="0"/>
          </a:p>
        </p:txBody>
      </p:sp>
      <p:sp>
        <p:nvSpPr>
          <p:cNvPr id="3" name="Content Placeholder 2"/>
          <p:cNvSpPr>
            <a:spLocks noGrp="1"/>
          </p:cNvSpPr>
          <p:nvPr>
            <p:ph idx="1"/>
          </p:nvPr>
        </p:nvSpPr>
        <p:spPr/>
        <p:txBody>
          <a:bodyPr>
            <a:normAutofit lnSpcReduction="10000"/>
          </a:bodyPr>
          <a:lstStyle/>
          <a:p>
            <a:r>
              <a:rPr lang="en-US" dirty="0" smtClean="0"/>
              <a:t>Always check for stragglers at least twice!</a:t>
            </a:r>
          </a:p>
          <a:p>
            <a:pPr lvl="1"/>
            <a:r>
              <a:rPr lang="en-US" dirty="0" smtClean="0"/>
              <a:t>J FICTION CD </a:t>
            </a:r>
            <a:r>
              <a:rPr lang="en-US" dirty="0" smtClean="0">
                <a:sym typeface="Wingdings" panose="05000000000000000000" pitchFamily="2" charset="2"/>
              </a:rPr>
              <a:t> J CD FICTION</a:t>
            </a:r>
          </a:p>
          <a:p>
            <a:pPr lvl="1"/>
            <a:r>
              <a:rPr lang="en-US" dirty="0" smtClean="0">
                <a:sym typeface="Wingdings" panose="05000000000000000000" pitchFamily="2" charset="2"/>
              </a:rPr>
              <a:t>Check the catalog</a:t>
            </a:r>
          </a:p>
          <a:p>
            <a:pPr lvl="1"/>
            <a:r>
              <a:rPr lang="en-US" dirty="0" smtClean="0">
                <a:sym typeface="Wingdings" panose="05000000000000000000" pitchFamily="2" charset="2"/>
              </a:rPr>
              <a:t>Check the shelf</a:t>
            </a:r>
          </a:p>
          <a:p>
            <a:pPr lvl="1"/>
            <a:r>
              <a:rPr lang="en-US" dirty="0" smtClean="0">
                <a:sym typeface="Wingdings" panose="05000000000000000000" pitchFamily="2" charset="2"/>
              </a:rPr>
              <a:t>Make sure to have two sets of eyes</a:t>
            </a:r>
          </a:p>
          <a:p>
            <a:r>
              <a:rPr lang="en-US" dirty="0" smtClean="0">
                <a:sym typeface="Wingdings" panose="05000000000000000000" pitchFamily="2" charset="2"/>
              </a:rPr>
              <a:t>Remember any “special” sections that may have been neglected </a:t>
            </a:r>
          </a:p>
          <a:p>
            <a:pPr lvl="1"/>
            <a:r>
              <a:rPr lang="en-US" dirty="0" smtClean="0">
                <a:sym typeface="Wingdings" panose="05000000000000000000" pitchFamily="2" charset="2"/>
              </a:rPr>
              <a:t>Audiobooks on the Homework Shelf, which is physically separate from the audiobook section</a:t>
            </a:r>
          </a:p>
          <a:p>
            <a:pPr lvl="1"/>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1170019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Projects</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Monthly missing reports</a:t>
            </a:r>
          </a:p>
          <a:p>
            <a:r>
              <a:rPr lang="en-US" dirty="0" smtClean="0"/>
              <a:t>Monthly lost in transit reports</a:t>
            </a:r>
          </a:p>
          <a:p>
            <a:r>
              <a:rPr lang="en-US" dirty="0" smtClean="0"/>
              <a:t>Mistakes that accumulate, e.g., incorrect class scheme</a:t>
            </a:r>
            <a:endParaRPr lang="en-US" dirty="0"/>
          </a:p>
        </p:txBody>
      </p:sp>
      <p:pic>
        <p:nvPicPr>
          <p:cNvPr id="7" name="Content Placeholder 6"/>
          <p:cNvPicPr>
            <a:picLocks noGrp="1" noChangeAspect="1"/>
          </p:cNvPicPr>
          <p:nvPr>
            <p:ph sz="half" idx="2"/>
          </p:nvPr>
        </p:nvPicPr>
        <p:blipFill>
          <a:blip r:embed="rId3"/>
          <a:stretch>
            <a:fillRect/>
          </a:stretch>
        </p:blipFill>
        <p:spPr>
          <a:xfrm>
            <a:off x="4953000" y="2239160"/>
            <a:ext cx="3840163" cy="3248042"/>
          </a:xfrm>
          <a:prstGeom prst="rect">
            <a:avLst/>
          </a:prstGeom>
        </p:spPr>
      </p:pic>
    </p:spTree>
    <p:extLst>
      <p:ext uri="{BB962C8B-B14F-4D97-AF65-F5344CB8AC3E}">
        <p14:creationId xmlns:p14="http://schemas.microsoft.com/office/powerpoint/2010/main" val="717645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is a project that you could implement in your library?</a:t>
            </a:r>
          </a:p>
          <a:p>
            <a:pPr lvl="1"/>
            <a:r>
              <a:rPr lang="en-US" dirty="0" smtClean="0"/>
              <a:t>Remember it’s okay to start small!</a:t>
            </a:r>
          </a:p>
          <a:p>
            <a:pPr lvl="1"/>
            <a:r>
              <a:rPr lang="en-US" dirty="0" smtClean="0"/>
              <a:t>Think about goals</a:t>
            </a:r>
          </a:p>
          <a:p>
            <a:pPr lvl="1"/>
            <a:endParaRPr lang="en-US" dirty="0"/>
          </a:p>
          <a:p>
            <a:r>
              <a:rPr lang="en-US" dirty="0" smtClean="0"/>
              <a:t>Questions for us?</a:t>
            </a:r>
            <a:endParaRPr lang="en-US" dirty="0"/>
          </a:p>
        </p:txBody>
      </p:sp>
    </p:spTree>
    <p:extLst>
      <p:ext uri="{BB962C8B-B14F-4D97-AF65-F5344CB8AC3E}">
        <p14:creationId xmlns:p14="http://schemas.microsoft.com/office/powerpoint/2010/main" val="1968712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Naked Power Bk" panose="020B0503040202080204" pitchFamily="34" charset="0"/>
              </a:rPr>
              <a:t>Thank you!</a:t>
            </a:r>
            <a:endParaRPr lang="en-US" dirty="0">
              <a:latin typeface="Naked Power Bk" panose="020B0503040202080204" pitchFamily="34" charset="0"/>
            </a:endParaRPr>
          </a:p>
        </p:txBody>
      </p:sp>
      <p:sp>
        <p:nvSpPr>
          <p:cNvPr id="3" name="Subtitle 2"/>
          <p:cNvSpPr>
            <a:spLocks noGrp="1"/>
          </p:cNvSpPr>
          <p:nvPr>
            <p:ph type="subTitle" idx="1"/>
          </p:nvPr>
        </p:nvSpPr>
        <p:spPr/>
        <p:txBody>
          <a:bodyPr/>
          <a:lstStyle/>
          <a:p>
            <a:r>
              <a:rPr lang="en-US" dirty="0" smtClean="0">
                <a:hlinkClick r:id="rId3"/>
              </a:rPr>
              <a:t>mmarquez@dglibrary.org</a:t>
            </a:r>
            <a:endParaRPr lang="en-US" dirty="0" smtClean="0"/>
          </a:p>
          <a:p>
            <a:r>
              <a:rPr lang="en-US" dirty="0" smtClean="0">
                <a:hlinkClick r:id="rId4"/>
              </a:rPr>
              <a:t>nmastny@dglibrary.org</a:t>
            </a:r>
            <a:endParaRPr lang="en-US" dirty="0" smtClean="0"/>
          </a:p>
          <a:p>
            <a:endParaRPr lang="en-US" dirty="0" smtClean="0"/>
          </a:p>
        </p:txBody>
      </p:sp>
    </p:spTree>
    <p:extLst>
      <p:ext uri="{BB962C8B-B14F-4D97-AF65-F5344CB8AC3E}">
        <p14:creationId xmlns:p14="http://schemas.microsoft.com/office/powerpoint/2010/main" val="16987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endParaRPr lang="en-US" dirty="0"/>
          </a:p>
          <a:p>
            <a:endParaRPr lang="en-US" dirty="0" smtClean="0"/>
          </a:p>
          <a:p>
            <a:r>
              <a:rPr lang="en-US" dirty="0" err="1" smtClean="0"/>
              <a:t>MaryKellie</a:t>
            </a:r>
            <a:r>
              <a:rPr lang="en-US" dirty="0" smtClean="0"/>
              <a:t> Marquez</a:t>
            </a:r>
          </a:p>
          <a:p>
            <a:pPr lvl="1"/>
            <a:r>
              <a:rPr lang="en-US" sz="2300" dirty="0" smtClean="0"/>
              <a:t>Access Services Clerk</a:t>
            </a:r>
          </a:p>
          <a:p>
            <a:pPr lvl="1"/>
            <a:r>
              <a:rPr lang="en-US" sz="2300" dirty="0" smtClean="0"/>
              <a:t>At DGPL since 2007</a:t>
            </a:r>
          </a:p>
          <a:p>
            <a:pPr lvl="1"/>
            <a:r>
              <a:rPr lang="en-US" sz="2300" dirty="0" smtClean="0">
                <a:hlinkClick r:id="rId3"/>
              </a:rPr>
              <a:t>mmarquez@dglibrary.org</a:t>
            </a:r>
            <a:r>
              <a:rPr lang="en-US" sz="2300" dirty="0" smtClean="0"/>
              <a:t> </a:t>
            </a:r>
          </a:p>
          <a:p>
            <a:pPr lvl="1"/>
            <a:endParaRPr lang="en-US" dirty="0" smtClean="0"/>
          </a:p>
          <a:p>
            <a:pPr lvl="1"/>
            <a:endParaRPr lang="en-US" dirty="0"/>
          </a:p>
        </p:txBody>
      </p:sp>
      <p:sp>
        <p:nvSpPr>
          <p:cNvPr id="4" name="Content Placeholder 3"/>
          <p:cNvSpPr>
            <a:spLocks noGrp="1"/>
          </p:cNvSpPr>
          <p:nvPr>
            <p:ph sz="half" idx="2"/>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Nora Mastny</a:t>
            </a:r>
          </a:p>
          <a:p>
            <a:pPr lvl="1"/>
            <a:r>
              <a:rPr lang="en-US" sz="2300" dirty="0" smtClean="0"/>
              <a:t>Cataloging Librarian</a:t>
            </a:r>
            <a:endParaRPr lang="en-US" sz="2300" dirty="0"/>
          </a:p>
          <a:p>
            <a:pPr lvl="1"/>
            <a:r>
              <a:rPr lang="en-US" sz="2300" dirty="0" smtClean="0"/>
              <a:t>At DGPL since 2018</a:t>
            </a:r>
          </a:p>
          <a:p>
            <a:pPr lvl="1"/>
            <a:r>
              <a:rPr lang="en-US" sz="2300" dirty="0" smtClean="0">
                <a:hlinkClick r:id="rId4"/>
              </a:rPr>
              <a:t>nmastny@dglibrary.org</a:t>
            </a:r>
            <a:r>
              <a:rPr lang="en-US" sz="2300" dirty="0" smtClean="0"/>
              <a:t> </a:t>
            </a:r>
            <a:endParaRPr lang="en-US" sz="23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3453" y="1295399"/>
            <a:ext cx="1974774" cy="29045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426272" y="1658460"/>
            <a:ext cx="2904501" cy="2178376"/>
          </a:xfrm>
          <a:prstGeom prst="rect">
            <a:avLst/>
          </a:prstGeom>
        </p:spPr>
      </p:pic>
    </p:spTree>
    <p:extLst>
      <p:ext uri="{BB962C8B-B14F-4D97-AF65-F5344CB8AC3E}">
        <p14:creationId xmlns:p14="http://schemas.microsoft.com/office/powerpoint/2010/main" val="412411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DGPL Access Services</a:t>
            </a:r>
            <a:endParaRPr lang="en-US" dirty="0"/>
          </a:p>
        </p:txBody>
      </p:sp>
      <p:sp>
        <p:nvSpPr>
          <p:cNvPr id="3" name="Content Placeholder 2"/>
          <p:cNvSpPr>
            <a:spLocks noGrp="1"/>
          </p:cNvSpPr>
          <p:nvPr>
            <p:ph idx="1"/>
          </p:nvPr>
        </p:nvSpPr>
        <p:spPr/>
        <p:txBody>
          <a:bodyPr/>
          <a:lstStyle/>
          <a:p>
            <a:r>
              <a:rPr lang="en-US" dirty="0" smtClean="0"/>
              <a:t>Downers Grove is part of SWAN Consortium</a:t>
            </a:r>
          </a:p>
          <a:p>
            <a:r>
              <a:rPr lang="en-US" dirty="0" smtClean="0"/>
              <a:t>Use </a:t>
            </a:r>
            <a:r>
              <a:rPr lang="en-US" dirty="0" err="1" smtClean="0"/>
              <a:t>SirsiDynix’s</a:t>
            </a:r>
            <a:r>
              <a:rPr lang="en-US" dirty="0" smtClean="0"/>
              <a:t> Symphony ILS and </a:t>
            </a:r>
            <a:r>
              <a:rPr lang="en-US" dirty="0" err="1" smtClean="0"/>
              <a:t>BLUEcloud</a:t>
            </a:r>
            <a:r>
              <a:rPr lang="en-US" dirty="0" smtClean="0"/>
              <a:t> Analytics (BCA) for reporting</a:t>
            </a:r>
          </a:p>
          <a:p>
            <a:r>
              <a:rPr lang="en-US" dirty="0" smtClean="0"/>
              <a:t>6 employees</a:t>
            </a:r>
          </a:p>
          <a:p>
            <a:pPr lvl="1"/>
            <a:r>
              <a:rPr lang="en-US" dirty="0" smtClean="0"/>
              <a:t>1 full-time manager</a:t>
            </a:r>
          </a:p>
          <a:p>
            <a:pPr lvl="1"/>
            <a:r>
              <a:rPr lang="en-US" dirty="0" smtClean="0"/>
              <a:t>1 full-time cataloging librarian</a:t>
            </a:r>
          </a:p>
          <a:p>
            <a:pPr lvl="1"/>
            <a:r>
              <a:rPr lang="en-US" dirty="0" smtClean="0"/>
              <a:t>4 part-time clerks</a:t>
            </a:r>
          </a:p>
          <a:p>
            <a:endParaRPr lang="en-US" dirty="0"/>
          </a:p>
        </p:txBody>
      </p:sp>
    </p:spTree>
    <p:extLst>
      <p:ext uri="{BB962C8B-B14F-4D97-AF65-F5344CB8AC3E}">
        <p14:creationId xmlns:p14="http://schemas.microsoft.com/office/powerpoint/2010/main" val="1362773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i="1" dirty="0" smtClean="0"/>
              <a:t>Item</a:t>
            </a:r>
            <a:r>
              <a:rPr lang="en-US" dirty="0" smtClean="0"/>
              <a:t> Data Cleanup?</a:t>
            </a:r>
            <a:endParaRPr lang="en-US" dirty="0"/>
          </a:p>
        </p:txBody>
      </p:sp>
      <p:sp>
        <p:nvSpPr>
          <p:cNvPr id="3" name="Content Placeholder 2"/>
          <p:cNvSpPr>
            <a:spLocks noGrp="1"/>
          </p:cNvSpPr>
          <p:nvPr>
            <p:ph idx="1"/>
          </p:nvPr>
        </p:nvSpPr>
        <p:spPr/>
        <p:txBody>
          <a:bodyPr>
            <a:normAutofit/>
          </a:bodyPr>
          <a:lstStyle/>
          <a:p>
            <a:r>
              <a:rPr lang="en-US" dirty="0" smtClean="0"/>
              <a:t>DGPL is a member of the SWAN Consortium and the catalog is shared with 100 libraries</a:t>
            </a:r>
          </a:p>
          <a:p>
            <a:r>
              <a:rPr lang="en-US" dirty="0" smtClean="0"/>
              <a:t>Cleanup projects involve entire department, not just catalogers</a:t>
            </a:r>
          </a:p>
          <a:p>
            <a:r>
              <a:rPr lang="en-US" dirty="0" smtClean="0"/>
              <a:t>Item data cleanup is very approachable, and can get the ball rolling on improvements</a:t>
            </a:r>
          </a:p>
        </p:txBody>
      </p:sp>
    </p:spTree>
    <p:extLst>
      <p:ext uri="{BB962C8B-B14F-4D97-AF65-F5344CB8AC3E}">
        <p14:creationId xmlns:p14="http://schemas.microsoft.com/office/powerpoint/2010/main" val="1664647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of Item Data Cleanup</a:t>
            </a:r>
            <a:endParaRPr lang="en-US" dirty="0"/>
          </a:p>
        </p:txBody>
      </p:sp>
      <p:sp>
        <p:nvSpPr>
          <p:cNvPr id="3" name="Content Placeholder 2"/>
          <p:cNvSpPr>
            <a:spLocks noGrp="1"/>
          </p:cNvSpPr>
          <p:nvPr>
            <p:ph idx="1"/>
          </p:nvPr>
        </p:nvSpPr>
        <p:spPr/>
        <p:txBody>
          <a:bodyPr>
            <a:normAutofit/>
          </a:bodyPr>
          <a:lstStyle/>
          <a:p>
            <a:r>
              <a:rPr lang="en-US" dirty="0" smtClean="0"/>
              <a:t>Improve data output for reporting</a:t>
            </a:r>
          </a:p>
          <a:p>
            <a:r>
              <a:rPr lang="en-US" dirty="0" smtClean="0"/>
              <a:t>Ease the use of the catalog for staff        (and patrons!)</a:t>
            </a:r>
          </a:p>
          <a:p>
            <a:r>
              <a:rPr lang="en-US" dirty="0" smtClean="0"/>
              <a:t>Ease the use of the shelves for patrons    (and staff!)</a:t>
            </a:r>
          </a:p>
          <a:p>
            <a:r>
              <a:rPr lang="en-US" dirty="0" smtClean="0"/>
              <a:t>Prevent problems before they arise</a:t>
            </a:r>
          </a:p>
          <a:p>
            <a:r>
              <a:rPr lang="en-US" dirty="0" smtClean="0"/>
              <a:t>Provide meaningful work during “slow” weeks or closures</a:t>
            </a:r>
            <a:endParaRPr lang="en-US" dirty="0"/>
          </a:p>
        </p:txBody>
      </p:sp>
    </p:spTree>
    <p:extLst>
      <p:ext uri="{BB962C8B-B14F-4D97-AF65-F5344CB8AC3E}">
        <p14:creationId xmlns:p14="http://schemas.microsoft.com/office/powerpoint/2010/main" val="2554710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Data Cleanup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Get an idea </a:t>
            </a:r>
          </a:p>
          <a:p>
            <a:r>
              <a:rPr lang="en-US" dirty="0" smtClean="0"/>
              <a:t>Run a report</a:t>
            </a:r>
          </a:p>
          <a:p>
            <a:r>
              <a:rPr lang="en-US" dirty="0" smtClean="0"/>
              <a:t>Identify what needs to be changed</a:t>
            </a:r>
          </a:p>
          <a:p>
            <a:r>
              <a:rPr lang="en-US" dirty="0" smtClean="0"/>
              <a:t>Create/edit documentation</a:t>
            </a:r>
          </a:p>
          <a:p>
            <a:r>
              <a:rPr lang="en-US" dirty="0" smtClean="0"/>
              <a:t>Loop in other departments (e.g., Circulation) if necessary</a:t>
            </a:r>
          </a:p>
          <a:p>
            <a:r>
              <a:rPr lang="en-US" dirty="0" smtClean="0"/>
              <a:t>Edit the records and physical items</a:t>
            </a:r>
          </a:p>
          <a:p>
            <a:r>
              <a:rPr lang="en-US" dirty="0" smtClean="0"/>
              <a:t>Re-run report to catch any stragglers</a:t>
            </a:r>
            <a:endParaRPr lang="en-US" dirty="0"/>
          </a:p>
        </p:txBody>
      </p:sp>
    </p:spTree>
    <p:extLst>
      <p:ext uri="{BB962C8B-B14F-4D97-AF65-F5344CB8AC3E}">
        <p14:creationId xmlns:p14="http://schemas.microsoft.com/office/powerpoint/2010/main" val="1820206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a Project</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Library </a:t>
            </a:r>
            <a:r>
              <a:rPr lang="en-US" dirty="0"/>
              <a:t>staff</a:t>
            </a:r>
          </a:p>
          <a:p>
            <a:r>
              <a:rPr lang="en-US" dirty="0"/>
              <a:t>Patron inquiries</a:t>
            </a:r>
          </a:p>
          <a:p>
            <a:r>
              <a:rPr lang="en-US" dirty="0" smtClean="0"/>
              <a:t>Call number browse search in ILS</a:t>
            </a:r>
          </a:p>
          <a:p>
            <a:r>
              <a:rPr lang="en-US" dirty="0" smtClean="0"/>
              <a:t>Walk through stacks</a:t>
            </a:r>
          </a:p>
          <a:p>
            <a:endParaRPr lang="en-US" dirty="0"/>
          </a:p>
        </p:txBody>
      </p:sp>
      <p:sp>
        <p:nvSpPr>
          <p:cNvPr id="4" name="Content Placeholder 3"/>
          <p:cNvSpPr>
            <a:spLocks noGrp="1"/>
          </p:cNvSpPr>
          <p:nvPr>
            <p:ph sz="half" idx="2"/>
          </p:nvPr>
        </p:nvSpPr>
        <p:spPr/>
        <p:txBody>
          <a:bodyPr/>
          <a:lstStyle/>
          <a:p>
            <a:endParaRPr lang="en-US" dirty="0" smtClean="0"/>
          </a:p>
          <a:p>
            <a:r>
              <a:rPr lang="en-US" dirty="0" smtClean="0"/>
              <a:t>Automated </a:t>
            </a:r>
            <a:r>
              <a:rPr lang="en-US" dirty="0"/>
              <a:t>Materials Handler </a:t>
            </a:r>
          </a:p>
          <a:p>
            <a:r>
              <a:rPr lang="en-US" dirty="0" smtClean="0"/>
              <a:t>Inconsistent data fields, e.g.,                         Item Type = BOOK_J</a:t>
            </a:r>
            <a:r>
              <a:rPr lang="en-US" dirty="0"/>
              <a:t> </a:t>
            </a:r>
            <a:r>
              <a:rPr lang="en-US" dirty="0" smtClean="0"/>
              <a:t>Audience = ADULT</a:t>
            </a:r>
          </a:p>
        </p:txBody>
      </p:sp>
    </p:spTree>
    <p:extLst>
      <p:ext uri="{BB962C8B-B14F-4D97-AF65-F5344CB8AC3E}">
        <p14:creationId xmlns:p14="http://schemas.microsoft.com/office/powerpoint/2010/main" val="250405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Reports</a:t>
            </a:r>
          </a:p>
        </p:txBody>
      </p:sp>
      <p:sp>
        <p:nvSpPr>
          <p:cNvPr id="3" name="Content Placeholder 2"/>
          <p:cNvSpPr>
            <a:spLocks noGrp="1"/>
          </p:cNvSpPr>
          <p:nvPr>
            <p:ph sz="half" idx="1"/>
          </p:nvPr>
        </p:nvSpPr>
        <p:spPr/>
        <p:txBody>
          <a:bodyPr/>
          <a:lstStyle/>
          <a:p>
            <a:r>
              <a:rPr lang="en-US" dirty="0"/>
              <a:t>Know your system</a:t>
            </a:r>
          </a:p>
          <a:p>
            <a:pPr lvl="1"/>
            <a:r>
              <a:rPr lang="en-US" dirty="0"/>
              <a:t>Some have precise inputs for precise outputs</a:t>
            </a:r>
          </a:p>
          <a:p>
            <a:pPr lvl="1"/>
            <a:r>
              <a:rPr lang="en-US" dirty="0"/>
              <a:t>Some use more general templates</a:t>
            </a:r>
          </a:p>
          <a:p>
            <a:r>
              <a:rPr lang="en-US" dirty="0"/>
              <a:t>Choose/design and run your report</a:t>
            </a:r>
          </a:p>
          <a:p>
            <a:r>
              <a:rPr lang="en-US" dirty="0"/>
              <a:t>Identify what needs to be changed</a:t>
            </a:r>
          </a:p>
          <a:p>
            <a:endParaRPr lang="en-US" dirty="0"/>
          </a:p>
        </p:txBody>
      </p:sp>
      <p:sp>
        <p:nvSpPr>
          <p:cNvPr id="6" name="Content Placeholder 5"/>
          <p:cNvSpPr>
            <a:spLocks noGrp="1"/>
          </p:cNvSpPr>
          <p:nvPr>
            <p:ph sz="half" idx="2"/>
          </p:nvPr>
        </p:nvSpPr>
        <p:spPr/>
        <p:txBody>
          <a:bodyPr/>
          <a:lstStyle/>
          <a:p>
            <a:pPr marL="0" indent="0">
              <a:buNone/>
            </a:pPr>
            <a:endParaRPr lang="en-US" dirty="0"/>
          </a:p>
        </p:txBody>
      </p:sp>
      <p:pic>
        <p:nvPicPr>
          <p:cNvPr id="7" name="Picture 6"/>
          <p:cNvPicPr>
            <a:picLocks noChangeAspect="1"/>
          </p:cNvPicPr>
          <p:nvPr/>
        </p:nvPicPr>
        <p:blipFill>
          <a:blip r:embed="rId3"/>
          <a:stretch>
            <a:fillRect/>
          </a:stretch>
        </p:blipFill>
        <p:spPr>
          <a:xfrm>
            <a:off x="5187079" y="1600200"/>
            <a:ext cx="3372321" cy="4677428"/>
          </a:xfrm>
          <a:prstGeom prst="rect">
            <a:avLst/>
          </a:prstGeom>
        </p:spPr>
      </p:pic>
    </p:spTree>
    <p:extLst>
      <p:ext uri="{BB962C8B-B14F-4D97-AF65-F5344CB8AC3E}">
        <p14:creationId xmlns:p14="http://schemas.microsoft.com/office/powerpoint/2010/main" val="474652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r>
              <a:rPr lang="en-US" dirty="0" smtClean="0"/>
              <a:t>Strike a balance between specialization and cross-training</a:t>
            </a:r>
          </a:p>
          <a:p>
            <a:r>
              <a:rPr lang="en-US" dirty="0" smtClean="0"/>
              <a:t>Remember that clean-up happens in the database and on the shelf</a:t>
            </a:r>
          </a:p>
          <a:p>
            <a:r>
              <a:rPr lang="en-US" dirty="0" smtClean="0"/>
              <a:t>Requirements for item data cleanup</a:t>
            </a:r>
          </a:p>
          <a:p>
            <a:pPr lvl="1"/>
            <a:r>
              <a:rPr lang="en-US" dirty="0" smtClean="0"/>
              <a:t>Knowledge of how things ought to be</a:t>
            </a:r>
          </a:p>
          <a:p>
            <a:pPr lvl="1"/>
            <a:r>
              <a:rPr lang="en-US" dirty="0" smtClean="0"/>
              <a:t>Attention to detail</a:t>
            </a:r>
          </a:p>
          <a:p>
            <a:pPr lvl="1"/>
            <a:r>
              <a:rPr lang="en-US" dirty="0" smtClean="0"/>
              <a:t>Good documentation!</a:t>
            </a:r>
            <a:endParaRPr lang="en-US" dirty="0"/>
          </a:p>
        </p:txBody>
      </p:sp>
    </p:spTree>
    <p:extLst>
      <p:ext uri="{BB962C8B-B14F-4D97-AF65-F5344CB8AC3E}">
        <p14:creationId xmlns:p14="http://schemas.microsoft.com/office/powerpoint/2010/main" val="3610446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GPL PowerPoint Slides" id="{B9301616-89C1-4E03-9A08-E9DD92DDE245}" vid="{13FDAEDE-0A6A-460A-B74A-DCEF3DDB6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DGPL PowerPoint Slides</Template>
  <TotalTime>1518</TotalTime>
  <Words>2213</Words>
  <Application>Microsoft Office PowerPoint</Application>
  <PresentationFormat>On-screen Show (4:3)</PresentationFormat>
  <Paragraphs>249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Garamond</vt:lpstr>
      <vt:lpstr>Naked Power Bk</vt:lpstr>
      <vt:lpstr>Wingdings</vt:lpstr>
      <vt:lpstr>Office Theme</vt:lpstr>
      <vt:lpstr>Item Data Cleanup A LACONI TSS Presentation</vt:lpstr>
      <vt:lpstr>Introductions</vt:lpstr>
      <vt:lpstr>DGPL Access Services</vt:lpstr>
      <vt:lpstr>Why Item Data Cleanup?</vt:lpstr>
      <vt:lpstr>Goals of Item Data Cleanup</vt:lpstr>
      <vt:lpstr>Item Data Cleanup Process</vt:lpstr>
      <vt:lpstr>How to Find a Project</vt:lpstr>
      <vt:lpstr>Running Reports</vt:lpstr>
      <vt:lpstr>Getting Started</vt:lpstr>
      <vt:lpstr>Documentation</vt:lpstr>
      <vt:lpstr>Documentation</vt:lpstr>
      <vt:lpstr>It’s Cleanup Time!</vt:lpstr>
      <vt:lpstr>Projects</vt:lpstr>
      <vt:lpstr>Project Completion</vt:lpstr>
      <vt:lpstr>On-going Projects</vt:lpstr>
      <vt:lpstr>Questions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Mastny</dc:creator>
  <cp:lastModifiedBy>laura</cp:lastModifiedBy>
  <cp:revision>54</cp:revision>
  <cp:lastPrinted>2021-06-03T16:15:42Z</cp:lastPrinted>
  <dcterms:created xsi:type="dcterms:W3CDTF">2021-05-25T15:19:09Z</dcterms:created>
  <dcterms:modified xsi:type="dcterms:W3CDTF">2021-06-03T20:26:59Z</dcterms:modified>
</cp:coreProperties>
</file>