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5"/>
  </p:sldMasterIdLst>
  <p:notesMasterIdLst>
    <p:notesMasterId r:id="rId37"/>
  </p:notesMasterIdLst>
  <p:handoutMasterIdLst>
    <p:handoutMasterId r:id="rId38"/>
  </p:handoutMasterIdLst>
  <p:sldIdLst>
    <p:sldId id="265" r:id="rId6"/>
    <p:sldId id="257" r:id="rId7"/>
    <p:sldId id="258" r:id="rId8"/>
    <p:sldId id="267" r:id="rId9"/>
    <p:sldId id="268" r:id="rId10"/>
    <p:sldId id="266" r:id="rId11"/>
    <p:sldId id="269" r:id="rId12"/>
    <p:sldId id="273" r:id="rId13"/>
    <p:sldId id="274" r:id="rId14"/>
    <p:sldId id="275" r:id="rId15"/>
    <p:sldId id="276" r:id="rId16"/>
    <p:sldId id="277" r:id="rId17"/>
    <p:sldId id="278" r:id="rId18"/>
    <p:sldId id="282" r:id="rId19"/>
    <p:sldId id="283" r:id="rId20"/>
    <p:sldId id="284" r:id="rId21"/>
    <p:sldId id="285" r:id="rId22"/>
    <p:sldId id="288" r:id="rId23"/>
    <p:sldId id="290" r:id="rId24"/>
    <p:sldId id="286" r:id="rId25"/>
    <p:sldId id="287" r:id="rId26"/>
    <p:sldId id="279" r:id="rId27"/>
    <p:sldId id="270" r:id="rId28"/>
    <p:sldId id="289" r:id="rId29"/>
    <p:sldId id="293" r:id="rId30"/>
    <p:sldId id="294" r:id="rId31"/>
    <p:sldId id="295" r:id="rId32"/>
    <p:sldId id="296" r:id="rId33"/>
    <p:sldId id="297" r:id="rId34"/>
    <p:sldId id="280" r:id="rId35"/>
    <p:sldId id="263" r:id="rId36"/>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82" autoAdjust="0"/>
    <p:restoredTop sz="67598" autoAdjust="0"/>
  </p:normalViewPr>
  <p:slideViewPr>
    <p:cSldViewPr snapToGrid="0" snapToObjects="1">
      <p:cViewPr varScale="1">
        <p:scale>
          <a:sx n="104" d="100"/>
          <a:sy n="104" d="100"/>
        </p:scale>
        <p:origin x="1594" y="86"/>
      </p:cViewPr>
      <p:guideLst>
        <p:guide orient="horz" pos="1808"/>
        <p:guide pos="5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11/23/2021</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19AF6FA-BE59-4C5A-B8F8-F4D79221CE9F}" type="datetimeFigureOut">
              <a:rPr lang="en-US" smtClean="0"/>
              <a:t>11/23/2021</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596036A-B51C-439C-A89A-238CA65C7721}" type="slidenum">
              <a:rPr lang="en-US" smtClean="0"/>
              <a:t>‹#›</a:t>
            </a:fld>
            <a:endParaRPr lang="en-US"/>
          </a:p>
        </p:txBody>
      </p:sp>
    </p:spTree>
    <p:extLst>
      <p:ext uri="{BB962C8B-B14F-4D97-AF65-F5344CB8AC3E}">
        <p14:creationId xmlns:p14="http://schemas.microsoft.com/office/powerpoint/2010/main" val="41169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6036A-B51C-439C-A89A-238CA65C7721}" type="slidenum">
              <a:rPr lang="en-US" smtClean="0"/>
              <a:t>2</a:t>
            </a:fld>
            <a:endParaRPr lang="en-US"/>
          </a:p>
        </p:txBody>
      </p:sp>
    </p:spTree>
    <p:extLst>
      <p:ext uri="{BB962C8B-B14F-4D97-AF65-F5344CB8AC3E}">
        <p14:creationId xmlns:p14="http://schemas.microsoft.com/office/powerpoint/2010/main" val="2502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every proposal needs to be formally presented to EPC for voting at one of their meetings.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smallest changes, which we sometimes call “editorial malarkey”, can be made without EPC’s involvement at all. Editors can simply fix misspellings or similar errors.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bigger changes than that that are still fairly obvious, editors may make the change and send a notification on EPC’s listserv explaining it. Next, for changes that are still not very far-reaching, editors may propose on EPC’s listserv to publish them if there are no objections after three days. We call this the safety-valve process, since it lets EPC members note if they think an issue needs more discussion. Only beyond that does there really need to be an EPC exhibit.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EPC is a good group, and they love to see people getting involved in the process too. They also understand that sometimes it makes sense to make exceptions. For example, when a volunteer put together a proposal for a DDC number for COVID-19, we fast-tracked it and EPC approved it outside of one of their meetings.</a:t>
            </a:r>
          </a:p>
        </p:txBody>
      </p:sp>
      <p:sp>
        <p:nvSpPr>
          <p:cNvPr id="4" name="Slide Number Placeholder 3"/>
          <p:cNvSpPr>
            <a:spLocks noGrp="1"/>
          </p:cNvSpPr>
          <p:nvPr>
            <p:ph type="sldNum" sz="quarter" idx="5"/>
          </p:nvPr>
        </p:nvSpPr>
        <p:spPr/>
        <p:txBody>
          <a:bodyPr/>
          <a:lstStyle/>
          <a:p>
            <a:fld id="{6596036A-B51C-439C-A89A-238CA65C7721}" type="slidenum">
              <a:rPr lang="en-US" smtClean="0"/>
              <a:t>11</a:t>
            </a:fld>
            <a:endParaRPr lang="en-US"/>
          </a:p>
        </p:txBody>
      </p:sp>
    </p:spTree>
    <p:extLst>
      <p:ext uri="{BB962C8B-B14F-4D97-AF65-F5344CB8AC3E}">
        <p14:creationId xmlns:p14="http://schemas.microsoft.com/office/powerpoint/2010/main" val="158222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want to tap into the subject matter expertise that librarians bring. There are lots of folks who are subject matter experts because they are in a library with a special focus, or they have education in other fields, or they just know a lot!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librarians think they don’t know enough to help, they’re not experts. But librarians ARE the experts in how people use Dewey. Here at the editorial office we don’t catalog books, and we don’t necessarily see the kinds of books that come through. We can’t possibly keep up with the publishing trends everywhere in the world.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benefit of bringing more people into the revision process is that we’re able to represent a fuller diversity of thought than if revisions are just written by the editors. This ensures that the classification moves away from a US-centric point of view. We’ve always reached out to library workers around the world to get their feedback on our proposals, but now we’re trying to be more clear about welcoming feedback on how Dewey can improve.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t>
            </a:r>
            <a:r>
              <a:rPr lang="en-US" dirty="0"/>
              <a:t>ere are two sites where you can learn more about the process. The Dewey Exhibits site is where proposals for the EPC are posted. It also has information about what goes into those proposals, a template to make your own, and a list of proposals from some previous meetings. The Dewey Contributors site has more information about what you can do, and a forum where you can share thoughts with other Dewey users from around the world.</a:t>
            </a:r>
          </a:p>
        </p:txBody>
      </p:sp>
      <p:sp>
        <p:nvSpPr>
          <p:cNvPr id="4" name="Slide Number Placeholder 3"/>
          <p:cNvSpPr>
            <a:spLocks noGrp="1"/>
          </p:cNvSpPr>
          <p:nvPr>
            <p:ph type="sldNum" sz="quarter" idx="5"/>
          </p:nvPr>
        </p:nvSpPr>
        <p:spPr/>
        <p:txBody>
          <a:bodyPr/>
          <a:lstStyle/>
          <a:p>
            <a:fld id="{D9F1D6F6-2319-425E-8FA3-16006849026D}" type="slidenum">
              <a:rPr lang="en-US" smtClean="0"/>
              <a:t>12</a:t>
            </a:fld>
            <a:endParaRPr lang="en-US"/>
          </a:p>
        </p:txBody>
      </p:sp>
    </p:spTree>
    <p:extLst>
      <p:ext uri="{BB962C8B-B14F-4D97-AF65-F5344CB8AC3E}">
        <p14:creationId xmlns:p14="http://schemas.microsoft.com/office/powerpoint/2010/main" val="1278192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6036A-B51C-439C-A89A-238CA65C7721}" type="slidenum">
              <a:rPr lang="en-US" smtClean="0"/>
              <a:t>13</a:t>
            </a:fld>
            <a:endParaRPr lang="en-US"/>
          </a:p>
        </p:txBody>
      </p:sp>
    </p:spTree>
    <p:extLst>
      <p:ext uri="{BB962C8B-B14F-4D97-AF65-F5344CB8AC3E}">
        <p14:creationId xmlns:p14="http://schemas.microsoft.com/office/powerpoint/2010/main" val="1142082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most cases, the first step in classification is determining the subject of a work, what it’s about. That’s not unique to the DDC. For more specific subjects, subject alone </a:t>
            </a:r>
            <a:r>
              <a:rPr lang="en-US" i="1" dirty="0"/>
              <a:t>may</a:t>
            </a:r>
            <a:r>
              <a:rPr lang="en-US" i="0" dirty="0"/>
              <a:t> get the job done. But more often, the DDC requires you determine the discipline too. Most subjects can be and are studied across multiple disciplines.</a:t>
            </a:r>
          </a:p>
          <a:p>
            <a:endParaRPr lang="en-US" i="0" dirty="0"/>
          </a:p>
          <a:p>
            <a:r>
              <a:rPr lang="en-US" i="0" dirty="0"/>
              <a:t>For example, how would you come up with a DDC number for a work about clothing? You might think you have some idea, but you really need more information—namely, the discipline—to be sure. Probably the best way to get a sense for the disciplinary coverage of a specific subject is to consult the Relative Index, either in print or via browsing in </a:t>
            </a:r>
            <a:r>
              <a:rPr lang="en-US" i="0" dirty="0" err="1"/>
              <a:t>WebDewey</a:t>
            </a:r>
            <a:r>
              <a:rPr lang="en-US" i="0" dirty="0"/>
              <a:t>.</a:t>
            </a:r>
          </a:p>
          <a:p>
            <a:endParaRPr lang="en-US" i="0" dirty="0"/>
          </a:p>
          <a:p>
            <a:r>
              <a:rPr lang="en-US" i="0" dirty="0"/>
              <a:t>Before we move on, a note about the idea of form. Although it’s understandable to think of the DDC as a system for books, and it’s older than some of the forms libraries hold today, sometimes the form of an item can matter. You may know that many comics and graphic novels class at 741.5, in a drawing section, even though they’re examples of drawing rather than being </a:t>
            </a:r>
            <a:r>
              <a:rPr lang="en-US" i="1" dirty="0"/>
              <a:t>about</a:t>
            </a:r>
            <a:r>
              <a:rPr lang="en-US" i="0" dirty="0"/>
              <a:t> drawing. Sound recordings and films have their own numbers too, for example. But those don’t necessarily trump other considerations. A non-fiction graphic novel or documentary film should go with the subject. And I assume no library throws all their books at 002, “The book”.</a:t>
            </a:r>
            <a:endParaRPr lang="en-US" dirty="0"/>
          </a:p>
        </p:txBody>
      </p:sp>
      <p:sp>
        <p:nvSpPr>
          <p:cNvPr id="4" name="Slide Number Placeholder 3"/>
          <p:cNvSpPr>
            <a:spLocks noGrp="1"/>
          </p:cNvSpPr>
          <p:nvPr>
            <p:ph type="sldNum" sz="quarter" idx="5"/>
          </p:nvPr>
        </p:nvSpPr>
        <p:spPr/>
        <p:txBody>
          <a:bodyPr/>
          <a:lstStyle/>
          <a:p>
            <a:fld id="{6596036A-B51C-439C-A89A-238CA65C7721}" type="slidenum">
              <a:rPr lang="en-US" smtClean="0"/>
              <a:t>14</a:t>
            </a:fld>
            <a:endParaRPr lang="en-US"/>
          </a:p>
        </p:txBody>
      </p:sp>
    </p:spTree>
    <p:extLst>
      <p:ext uri="{BB962C8B-B14F-4D97-AF65-F5344CB8AC3E}">
        <p14:creationId xmlns:p14="http://schemas.microsoft.com/office/powerpoint/2010/main" val="1694631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idea of discipline. Here’s an example of a browse in </a:t>
            </a:r>
            <a:r>
              <a:rPr lang="en-US" dirty="0" err="1"/>
              <a:t>WebDewey</a:t>
            </a:r>
            <a:r>
              <a:rPr lang="en-US" dirty="0"/>
              <a:t>. You can see here there are a lot of disciplines, and this is even pared down to fit on one slide!</a:t>
            </a:r>
          </a:p>
          <a:p>
            <a:endParaRPr lang="en-US" dirty="0"/>
          </a:p>
          <a:p>
            <a:r>
              <a:rPr lang="en-US" dirty="0"/>
              <a:t>Some of these are fairly specialized. The last entry on this screen is specifically for providing clothing for the needy. The one above it, on the psychological influence of clothing, sounds fascinating, but probably won’t come up much. Big ones for this example include customs, looking at the cultural aspects of clothing, and home economics or commercial manufacturing for the creation of clothing. I also want to draw attention to the topmost entry, for just plain “Clothing”. You may notice this one is indexed to the same number as the customs entry. That’s because the customs number is what’s called the interdisciplinary number for clothing. More on that soon, but I think the term communicates the general idea – if a work is looking at the subject of clothing from multiple disciplines, 391 is probably a good place for it.</a:t>
            </a:r>
          </a:p>
          <a:p>
            <a:endParaRPr lang="en-US" dirty="0"/>
          </a:p>
          <a:p>
            <a:r>
              <a:rPr lang="en-US" dirty="0"/>
              <a:t>One common criticism I hear about the DDC is that it splits subjects. You can see that here—if someone came into your library wanting all works on clothing, there isn’t a single number you could point them to. But I hope you can also see the logic of this approach. If someone wants a work on how to sew clothing at home, they’re probably more interested in other sewing projects than the significance of clothing in military science; if they want to read about effective provision of clothing to needy people, other ways of helping them will probably be more relevant than commercial manufacturing of clothing.</a:t>
            </a:r>
          </a:p>
          <a:p>
            <a:endParaRPr lang="en-US" dirty="0"/>
          </a:p>
          <a:p>
            <a:r>
              <a:rPr lang="en-US" dirty="0"/>
              <a:t>It’s also the nature of the beast that any system that wants to give one code to an item is going to have to make trade-offs. If I wanted to rearrange things so all works on clothing were together, other similar subjects would get split. As an aside, it’s possible in MARC records to assign multiple DDC numbers to the same work, and some libraries do that, but the notes and rules of the DDC are designed around the assumption that there is one best number for any given work, and if you’re using DDC for </a:t>
            </a:r>
            <a:r>
              <a:rPr lang="en-US" dirty="0" err="1"/>
              <a:t>shelflisting</a:t>
            </a:r>
            <a:r>
              <a:rPr lang="en-US" dirty="0"/>
              <a:t>, you probably either need to have that one number or make judicious use of dummy items on shelves. </a:t>
            </a:r>
          </a:p>
        </p:txBody>
      </p:sp>
      <p:sp>
        <p:nvSpPr>
          <p:cNvPr id="4" name="Slide Number Placeholder 3"/>
          <p:cNvSpPr>
            <a:spLocks noGrp="1"/>
          </p:cNvSpPr>
          <p:nvPr>
            <p:ph type="sldNum" sz="quarter" idx="5"/>
          </p:nvPr>
        </p:nvSpPr>
        <p:spPr/>
        <p:txBody>
          <a:bodyPr/>
          <a:lstStyle/>
          <a:p>
            <a:fld id="{6596036A-B51C-439C-A89A-238CA65C7721}" type="slidenum">
              <a:rPr lang="en-US" smtClean="0"/>
              <a:t>15</a:t>
            </a:fld>
            <a:endParaRPr lang="en-US"/>
          </a:p>
        </p:txBody>
      </p:sp>
    </p:spTree>
    <p:extLst>
      <p:ext uri="{BB962C8B-B14F-4D97-AF65-F5344CB8AC3E}">
        <p14:creationId xmlns:p14="http://schemas.microsoft.com/office/powerpoint/2010/main" val="3730131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determined the subject and discipline, you may still find multiple numbers that seem suitable. Here are four general rules that help you choose the best one. Always keep in mind that the specific overrides the general. If specific instructions at a number conflict with any of these, follow the specific instruction. There are plenty of notes like that in the DDC, such as tables of preference, which give a comprehensive listing for a given area of which numbers to prefer over which.</a:t>
            </a:r>
          </a:p>
          <a:p>
            <a:endParaRPr lang="en-US" dirty="0"/>
          </a:p>
          <a:p>
            <a:r>
              <a:rPr lang="en-US" dirty="0"/>
              <a:t>The rule of application says that when you have a work discussing the influence or effect of one subject on another, class with the one being affected. This comes up a lot in literature. Shakespeare’s influence on a later author would class with that later author. It’s not limited to literature, though.</a:t>
            </a:r>
          </a:p>
          <a:p>
            <a:endParaRPr lang="en-US" dirty="0"/>
          </a:p>
          <a:p>
            <a:r>
              <a:rPr lang="en-US" dirty="0"/>
              <a:t>The first-of-two rule says that if you’re choosing between two numbers, choose the one that comes first. The rule of three says if you have three or more subjects with equal weight, go up to the lowest number that includes them all. A work on the history of Illinois, Iowa, and Missouri would class with the history of the Midwest.</a:t>
            </a:r>
          </a:p>
          <a:p>
            <a:endParaRPr lang="en-US" dirty="0"/>
          </a:p>
          <a:p>
            <a:r>
              <a:rPr lang="en-US" dirty="0"/>
              <a:t>The rule of zero is more technical. If you’re choosing between two subdivisions, avoid one beginning with zero if the alternative has a non-zero number in the same position. The Introduction has a good example of this. The rule of zero also tells you to prefer subdivisions with single zeros to those with two zeros, and so on. Since zeros come before 1, the rule of zero itself is like an exception to the first-of-two rule.</a:t>
            </a:r>
          </a:p>
          <a:p>
            <a:endParaRPr lang="en-US" dirty="0"/>
          </a:p>
          <a:p>
            <a:r>
              <a:rPr lang="en-US" dirty="0"/>
              <a:t>If a work is predominantly about one thing, the rest may not matter. A history of Illinois will still class with the history of Illinois even if there’s a small amount of discussion about neighboring states. A history of Virginia that includes parts of what are now West Virginia or Kentucky can still class with Virginia. I’m using geographic examples a lot because they have nice, clear boundaries, but none of this is exclusive to geography. A work dealing equally with planetary rings, gravitation, and stars would class in the general number for astronomy.</a:t>
            </a:r>
          </a:p>
        </p:txBody>
      </p:sp>
      <p:sp>
        <p:nvSpPr>
          <p:cNvPr id="4" name="Slide Number Placeholder 3"/>
          <p:cNvSpPr>
            <a:spLocks noGrp="1"/>
          </p:cNvSpPr>
          <p:nvPr>
            <p:ph type="sldNum" sz="quarter" idx="5"/>
          </p:nvPr>
        </p:nvSpPr>
        <p:spPr/>
        <p:txBody>
          <a:bodyPr/>
          <a:lstStyle/>
          <a:p>
            <a:fld id="{6596036A-B51C-439C-A89A-238CA65C7721}" type="slidenum">
              <a:rPr lang="en-US" smtClean="0"/>
              <a:t>16</a:t>
            </a:fld>
            <a:endParaRPr lang="en-US"/>
          </a:p>
        </p:txBody>
      </p:sp>
    </p:spTree>
    <p:extLst>
      <p:ext uri="{BB962C8B-B14F-4D97-AF65-F5344CB8AC3E}">
        <p14:creationId xmlns:p14="http://schemas.microsoft.com/office/powerpoint/2010/main" val="4010140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these are not the only types of notes you’ll find in the DDC, they’re among the most important in helping you choose a number for a work. I’ve separated them into two main clusters: notes that tell you to class a subject at the number where you find the note, and notes that tell you to head to a different number.</a:t>
            </a:r>
          </a:p>
          <a:p>
            <a:endParaRPr lang="en-US" dirty="0"/>
          </a:p>
          <a:p>
            <a:r>
              <a:rPr lang="en-US" dirty="0"/>
              <a:t>All of these notes do a pretty good job getting across their intent in plain English. Editors’ choices of these notes aren’t arbitrary, though; they have nuances. To briefly summarize: A class-here note lists a subject that is pretty close to being a synonym—close enough that we anticipate never giving them a separate number. An example of this is the number for fishes, 597, which has “bony fishes” in a class-here note. Almost all living fishes are bony fishes, so there wouldn’t be much value in giving bony fishes their own number. An including note is for topics we say are in “standing room”. They’re just one smaller aspect of the number they’re found at, but they may get their own number at some point in the future.</a:t>
            </a:r>
          </a:p>
          <a:p>
            <a:endParaRPr lang="en-US" dirty="0"/>
          </a:p>
          <a:p>
            <a:r>
              <a:rPr lang="en-US" dirty="0"/>
              <a:t>In the second group, see references are notes that start with the word “For”, like “For </a:t>
            </a:r>
            <a:r>
              <a:rPr lang="en-US" i="1" dirty="0"/>
              <a:t>topic</a:t>
            </a:r>
            <a:r>
              <a:rPr lang="en-US" dirty="0"/>
              <a:t>, see </a:t>
            </a:r>
            <a:r>
              <a:rPr lang="en-US" i="1" dirty="0"/>
              <a:t>number</a:t>
            </a:r>
            <a:r>
              <a:rPr lang="en-US" dirty="0"/>
              <a:t>.” When we use a see reference, we’re saying that topic logically belongs here, but we’ve put it elsewhere for one reason or another, usually because we ran out of room! For example, 410 Linguistics has a see reference for sociolinguistics. It’s a logical subtopic, but sociolinguistics is in with social science. A class-elsewhere note is used for other related topics, and a see-also note is reserved for more tenuous connections, such as potential mistakes or homophones.</a:t>
            </a:r>
          </a:p>
        </p:txBody>
      </p:sp>
      <p:sp>
        <p:nvSpPr>
          <p:cNvPr id="4" name="Slide Number Placeholder 3"/>
          <p:cNvSpPr>
            <a:spLocks noGrp="1"/>
          </p:cNvSpPr>
          <p:nvPr>
            <p:ph type="sldNum" sz="quarter" idx="5"/>
          </p:nvPr>
        </p:nvSpPr>
        <p:spPr/>
        <p:txBody>
          <a:bodyPr/>
          <a:lstStyle/>
          <a:p>
            <a:fld id="{6596036A-B51C-439C-A89A-238CA65C7721}" type="slidenum">
              <a:rPr lang="en-US" smtClean="0"/>
              <a:t>17</a:t>
            </a:fld>
            <a:endParaRPr lang="en-US"/>
          </a:p>
        </p:txBody>
      </p:sp>
    </p:spTree>
    <p:extLst>
      <p:ext uri="{BB962C8B-B14F-4D97-AF65-F5344CB8AC3E}">
        <p14:creationId xmlns:p14="http://schemas.microsoft.com/office/powerpoint/2010/main" val="3091990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interdisciplinary numbers, sometimes “ID numbers” for short, designated for many, but not all, subjects. As we saw on the previous slide and the example for clothing, the Relative Index often makes these explicit, where you have a term indexed with no further subdivision. Sometimes the notes for a specific number will call them out too. You can see on the second line of these notes from 391 that interdisciplinary works on clothing class here.</a:t>
            </a:r>
          </a:p>
          <a:p>
            <a:endParaRPr lang="en-US" dirty="0"/>
          </a:p>
          <a:p>
            <a:r>
              <a:rPr lang="en-US" dirty="0"/>
              <a:t>An ID number is not </a:t>
            </a:r>
            <a:r>
              <a:rPr lang="en-US" i="1" dirty="0"/>
              <a:t>quite</a:t>
            </a:r>
            <a:r>
              <a:rPr lang="en-US" i="0" dirty="0"/>
              <a:t> the same as us saying, “just drop it here if you’re in doubt”. That’s not necessarily a bad idea, but make sure you’re still thinking about what best fits a work in hand, and not just following the gravity of an interdisciplinary number. Avoid ID numbers if they’re illogical for a specific work. If you have a work on clothing, but it’s really all about making clothing, either at home or in manufacturing, let other notes, or rules like the first-of-two rule, be your guide.</a:t>
            </a:r>
          </a:p>
          <a:p>
            <a:endParaRPr lang="en-US" i="0" dirty="0"/>
          </a:p>
          <a:p>
            <a:r>
              <a:rPr lang="en-US" i="0" dirty="0"/>
              <a:t>A similar concept to that of an interdisciplinary number is a </a:t>
            </a:r>
            <a:r>
              <a:rPr lang="en-US" i="1" dirty="0"/>
              <a:t>comprehensive number</a:t>
            </a:r>
            <a:r>
              <a:rPr lang="en-US" i="0" dirty="0"/>
              <a:t>. Comprehensive numbers are limited to a single discipline. For example, the number for baking bread, 641.815, has a note “Class here comprehensive works on baked goods”. That still applies to the discipline of cooking, but tells you </a:t>
            </a:r>
            <a:r>
              <a:rPr lang="en-US" i="0" dirty="0" err="1"/>
              <a:t>you</a:t>
            </a:r>
            <a:r>
              <a:rPr lang="en-US" i="0" dirty="0"/>
              <a:t> can use the number for bread and other baked goods, not just bread.</a:t>
            </a:r>
            <a:endParaRPr lang="en-US" dirty="0"/>
          </a:p>
        </p:txBody>
      </p:sp>
      <p:sp>
        <p:nvSpPr>
          <p:cNvPr id="4" name="Slide Number Placeholder 3"/>
          <p:cNvSpPr>
            <a:spLocks noGrp="1"/>
          </p:cNvSpPr>
          <p:nvPr>
            <p:ph type="sldNum" sz="quarter" idx="5"/>
          </p:nvPr>
        </p:nvSpPr>
        <p:spPr/>
        <p:txBody>
          <a:bodyPr/>
          <a:lstStyle/>
          <a:p>
            <a:fld id="{6596036A-B51C-439C-A89A-238CA65C7721}" type="slidenum">
              <a:rPr lang="en-US" smtClean="0"/>
              <a:t>18</a:t>
            </a:fld>
            <a:endParaRPr lang="en-US"/>
          </a:p>
        </p:txBody>
      </p:sp>
    </p:spTree>
    <p:extLst>
      <p:ext uri="{BB962C8B-B14F-4D97-AF65-F5344CB8AC3E}">
        <p14:creationId xmlns:p14="http://schemas.microsoft.com/office/powerpoint/2010/main" val="4152997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its nature, the DDC is a hierarchical system. Every topic has a </a:t>
            </a:r>
            <a:r>
              <a:rPr lang="en-US" dirty="0" err="1"/>
              <a:t>supercategory</a:t>
            </a:r>
            <a:r>
              <a:rPr lang="en-US" dirty="0"/>
              <a:t>, or parent or broader class, and most have one or more subcategories, or children or narrower class. In many cases, topics are defined by their position in the hierarchy. Some types of notes have what’s called hierarchical force, meaning they apply not just at the number where they appear, but also in all of its subcategories. I’ve listed a few examples here; section 7 of the Introduction is a good place to look for a fuller listing of which types of notes have hierarchical force.</a:t>
            </a:r>
          </a:p>
          <a:p>
            <a:endParaRPr lang="en-US" dirty="0"/>
          </a:p>
          <a:p>
            <a:r>
              <a:rPr lang="en-US" dirty="0"/>
              <a:t>I mostly use </a:t>
            </a:r>
            <a:r>
              <a:rPr lang="en-US" dirty="0" err="1"/>
              <a:t>WebDewey</a:t>
            </a:r>
            <a:r>
              <a:rPr lang="en-US" dirty="0"/>
              <a:t> and our internal database in my day-to-day work, but I like having a print copy nearby too. There are advantages to each. Notes with hierarchical force are much easier to process in print, because you probably just need to look up on the same page, or flip a page or two back, to see what notes are higher up. In </a:t>
            </a:r>
            <a:r>
              <a:rPr lang="en-US" dirty="0" err="1"/>
              <a:t>WebDewey</a:t>
            </a:r>
            <a:r>
              <a:rPr lang="en-US" dirty="0"/>
              <a:t>, you’ll need to click into those records, though you can also open them in a new tab or window for ease of flipping back and forth. We are looking into ways to make these notes more explicit in </a:t>
            </a:r>
            <a:r>
              <a:rPr lang="en-US" dirty="0" err="1"/>
              <a:t>WebDewey</a:t>
            </a:r>
            <a:r>
              <a:rPr lang="en-US" dirty="0"/>
              <a:t> so you don’t have to do that, but for now, that’s how it is.</a:t>
            </a:r>
          </a:p>
          <a:p>
            <a:endParaRPr lang="en-US" dirty="0"/>
          </a:p>
          <a:p>
            <a:r>
              <a:rPr lang="en-US" dirty="0"/>
              <a:t>But you can, as seen in this screenshot, hover over the downward arrows next to other numbers in the hierarchy for a quick look at what’s there. The box at the bottom labeled “Subdivisions” is what you’ll see—the screenshot doesn’t show the cursor over the downward arrow next to 949. Suppose you have something on the history of Bulgaria. Cover up that box, and where does it go? Is it a neighboring central European country, with Germany? An east European country, with Russia? This shows you that it’s down with other parts of Europe, in 949.</a:t>
            </a:r>
          </a:p>
          <a:p>
            <a:endParaRPr lang="en-US" dirty="0"/>
          </a:p>
          <a:p>
            <a:r>
              <a:rPr lang="en-US" dirty="0"/>
              <a:t>Hovering like this can save you some clicks when you’re manually navigating the hierarchy, but you should still make a habit of checking the notes at higher numbers too. You may also want to check </a:t>
            </a:r>
            <a:r>
              <a:rPr lang="en-US" i="1" dirty="0"/>
              <a:t>down</a:t>
            </a:r>
            <a:r>
              <a:rPr lang="en-US" i="0" dirty="0"/>
              <a:t> in the hierarchy, especially if you’re deciding whether or not to go to a more specific number. Speaking of which…</a:t>
            </a:r>
            <a:endParaRPr lang="en-US" dirty="0"/>
          </a:p>
        </p:txBody>
      </p:sp>
      <p:sp>
        <p:nvSpPr>
          <p:cNvPr id="4" name="Slide Number Placeholder 3"/>
          <p:cNvSpPr>
            <a:spLocks noGrp="1"/>
          </p:cNvSpPr>
          <p:nvPr>
            <p:ph type="sldNum" sz="quarter" idx="5"/>
          </p:nvPr>
        </p:nvSpPr>
        <p:spPr/>
        <p:txBody>
          <a:bodyPr/>
          <a:lstStyle/>
          <a:p>
            <a:fld id="{6596036A-B51C-439C-A89A-238CA65C7721}" type="slidenum">
              <a:rPr lang="en-US" smtClean="0"/>
              <a:t>19</a:t>
            </a:fld>
            <a:endParaRPr lang="en-US"/>
          </a:p>
        </p:txBody>
      </p:sp>
    </p:spTree>
    <p:extLst>
      <p:ext uri="{BB962C8B-B14F-4D97-AF65-F5344CB8AC3E}">
        <p14:creationId xmlns:p14="http://schemas.microsoft.com/office/powerpoint/2010/main" val="432065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no real limit as to how long a DDC number can be. While there’s always exactly three numbers to the left of the decimal, some numbers can get very long in digits to the right. I always recommend in a MARC record, especially in a shared catalog like </a:t>
            </a:r>
            <a:r>
              <a:rPr lang="en-US" dirty="0" err="1"/>
              <a:t>WorldCat</a:t>
            </a:r>
            <a:r>
              <a:rPr lang="en-US" dirty="0"/>
              <a:t>, that you provide the most accurate DDC number possible, regardless of length or other considerations. But I’m also a big proponent of the idea that the employees of a library best know their own users.</a:t>
            </a:r>
          </a:p>
          <a:p>
            <a:endParaRPr lang="en-US" dirty="0"/>
          </a:p>
          <a:p>
            <a:r>
              <a:rPr lang="en-US" dirty="0"/>
              <a:t>That’s why I say here “think globally, act locally”. Consider your colleagues in libraries around the world, and assume they want standard DDC as a baseline, but act locally in adapting the system for your needs. And if you make a change that you think really does improve upon standard DDC, and that everyone can benefit from it, that’s good! Tell me, and we can see about making that happen. There’s no Dewey police. You won’t get in trouble for modifying the system to meet your needs. Whether you want to ignore other rules or give local notation, you should consider that a tool in your toolbox. Most end users will have little or no knowledge of the DDC themselves, and they really don’t need to.</a:t>
            </a:r>
          </a:p>
          <a:p>
            <a:endParaRPr lang="en-US" dirty="0"/>
          </a:p>
          <a:p>
            <a:r>
              <a:rPr lang="en-US" dirty="0"/>
              <a:t>I mention this in the context of truncating numbers, because I know there’s a general desire for shorter numbers, but sometimes, especially when you’re building numbers, they get pretty long. There are a few ways you can trim numbers for length. First is the idea of close and broad classification. Close classification is really the default, the idea of assigning the most specific number you can to a subject. Broad classification is an approach that’s happy to use broader numbers for concepts. If you class a work on income taxes at the broadest possible number for economics, that really isn’t wrong. Sometimes it’s best to stay at a broader number or subject heading, especially if you’re not sure which subdivision you’d continue down to. (This may sound like the rule of three!)</a:t>
            </a:r>
          </a:p>
          <a:p>
            <a:endParaRPr lang="en-US" dirty="0"/>
          </a:p>
          <a:p>
            <a:r>
              <a:rPr lang="en-US" dirty="0"/>
              <a:t>I mentioned back towards the beginning of the session that there used to be official abridged editions of the DDC. These were intended for smaller collections. The last few abridged editions were single print volumes, vs. the four-volume full editions. While there is no longer a separate abridged product, there are still slashes, or segmentation marks, in </a:t>
            </a:r>
            <a:r>
              <a:rPr lang="en-US" dirty="0" err="1"/>
              <a:t>WebDewey</a:t>
            </a:r>
            <a:r>
              <a:rPr lang="en-US" dirty="0"/>
              <a:t> numbers, showing you where a number should end if you’re using abridged classification. No segmentation mark means the whole number is used. In this example, you can see the numbers 336.241 through 336.243 cut off at the four. Note that you can choose to show or hide the segmentation marks in your </a:t>
            </a:r>
            <a:r>
              <a:rPr lang="en-US" dirty="0" err="1"/>
              <a:t>WebDewey</a:t>
            </a:r>
            <a:r>
              <a:rPr lang="en-US" dirty="0"/>
              <a:t> preferences.</a:t>
            </a:r>
          </a:p>
          <a:p>
            <a:endParaRPr lang="en-US" dirty="0"/>
          </a:p>
          <a:p>
            <a:r>
              <a:rPr lang="en-US" dirty="0"/>
              <a:t>Finally, the segmentation marks represent logical places to truncate, but you may choose to use other criteria. It’s not uncommon for a library to only go X digits past the decimal, in the interests of fitting neatly onto a spine label or for ease of use. Again, I am not at all opposed to this practice, and will just again ask that you use standard DDC in shared catalog records for the sake of your colleagues across the field.</a:t>
            </a:r>
          </a:p>
        </p:txBody>
      </p:sp>
      <p:sp>
        <p:nvSpPr>
          <p:cNvPr id="4" name="Slide Number Placeholder 3"/>
          <p:cNvSpPr>
            <a:spLocks noGrp="1"/>
          </p:cNvSpPr>
          <p:nvPr>
            <p:ph type="sldNum" sz="quarter" idx="5"/>
          </p:nvPr>
        </p:nvSpPr>
        <p:spPr/>
        <p:txBody>
          <a:bodyPr/>
          <a:lstStyle/>
          <a:p>
            <a:fld id="{6596036A-B51C-439C-A89A-238CA65C7721}" type="slidenum">
              <a:rPr lang="en-US" smtClean="0"/>
              <a:t>20</a:t>
            </a:fld>
            <a:endParaRPr lang="en-US"/>
          </a:p>
        </p:txBody>
      </p:sp>
    </p:spTree>
    <p:extLst>
      <p:ext uri="{BB962C8B-B14F-4D97-AF65-F5344CB8AC3E}">
        <p14:creationId xmlns:p14="http://schemas.microsoft.com/office/powerpoint/2010/main" val="1657562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6036A-B51C-439C-A89A-238CA65C7721}" type="slidenum">
              <a:rPr lang="en-US" smtClean="0"/>
              <a:t>3</a:t>
            </a:fld>
            <a:endParaRPr lang="en-US"/>
          </a:p>
        </p:txBody>
      </p:sp>
    </p:spTree>
    <p:extLst>
      <p:ext uri="{BB962C8B-B14F-4D97-AF65-F5344CB8AC3E}">
        <p14:creationId xmlns:p14="http://schemas.microsoft.com/office/powerpoint/2010/main" val="1227580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 answers below</a:t>
            </a:r>
          </a:p>
          <a:p>
            <a:endParaRPr lang="en-US" dirty="0"/>
          </a:p>
          <a:p>
            <a:endParaRPr lang="en-US" dirty="0"/>
          </a:p>
          <a:p>
            <a:endParaRPr lang="en-US" dirty="0"/>
          </a:p>
          <a:p>
            <a:endParaRPr lang="en-US" dirty="0"/>
          </a:p>
          <a:p>
            <a:endParaRPr lang="en-US" dirty="0"/>
          </a:p>
          <a:p>
            <a:endParaRPr lang="en-US" dirty="0"/>
          </a:p>
          <a:p>
            <a:r>
              <a:rPr lang="en-US" dirty="0"/>
              <a:t>~~~~~~~~</a:t>
            </a:r>
          </a:p>
          <a:p>
            <a:endParaRPr lang="en-US" dirty="0"/>
          </a:p>
          <a:p>
            <a:pPr marL="228600" indent="-228600">
              <a:buAutoNum type="arabicPeriod"/>
            </a:pPr>
            <a:r>
              <a:rPr lang="en-US" dirty="0"/>
              <a:t>611.33 Stomach – first-of-two rule</a:t>
            </a:r>
          </a:p>
          <a:p>
            <a:pPr marL="228600" indent="-228600">
              <a:buAutoNum type="arabicPeriod"/>
            </a:pPr>
            <a:r>
              <a:rPr lang="en-US" dirty="0"/>
              <a:t>200 Religion – rule of three</a:t>
            </a:r>
          </a:p>
          <a:p>
            <a:pPr marL="228600" indent="-228600">
              <a:buAutoNum type="arabicPeriod"/>
            </a:pPr>
            <a:r>
              <a:rPr lang="en-US" dirty="0"/>
              <a:t>782.1 </a:t>
            </a:r>
            <a:r>
              <a:rPr lang="en-US" b="0" i="0" dirty="0">
                <a:solidFill>
                  <a:srgbClr val="000000"/>
                </a:solidFill>
                <a:effectLst/>
                <a:latin typeface="Arial" panose="020B0604020202020204" pitchFamily="34" charset="0"/>
              </a:rPr>
              <a:t>Operas and related dramatic vocal forms</a:t>
            </a:r>
            <a:r>
              <a:rPr lang="en-US" dirty="0"/>
              <a:t> – ID number</a:t>
            </a:r>
          </a:p>
          <a:p>
            <a:pPr marL="228600" indent="-228600">
              <a:buAutoNum type="arabicPeriod"/>
            </a:pPr>
            <a:r>
              <a:rPr lang="en-US" dirty="0"/>
              <a:t>697.8 Chimneys – rule of zero</a:t>
            </a:r>
          </a:p>
        </p:txBody>
      </p:sp>
      <p:sp>
        <p:nvSpPr>
          <p:cNvPr id="4" name="Slide Number Placeholder 3"/>
          <p:cNvSpPr>
            <a:spLocks noGrp="1"/>
          </p:cNvSpPr>
          <p:nvPr>
            <p:ph type="sldNum" sz="quarter" idx="5"/>
          </p:nvPr>
        </p:nvSpPr>
        <p:spPr/>
        <p:txBody>
          <a:bodyPr/>
          <a:lstStyle/>
          <a:p>
            <a:fld id="{6596036A-B51C-439C-A89A-238CA65C7721}" type="slidenum">
              <a:rPr lang="en-US" smtClean="0"/>
              <a:t>21</a:t>
            </a:fld>
            <a:endParaRPr lang="en-US"/>
          </a:p>
        </p:txBody>
      </p:sp>
    </p:spTree>
    <p:extLst>
      <p:ext uri="{BB962C8B-B14F-4D97-AF65-F5344CB8AC3E}">
        <p14:creationId xmlns:p14="http://schemas.microsoft.com/office/powerpoint/2010/main" val="412237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96036A-B51C-439C-A89A-238CA65C7721}" type="slidenum">
              <a:rPr lang="en-US" smtClean="0"/>
              <a:t>22</a:t>
            </a:fld>
            <a:endParaRPr lang="en-US"/>
          </a:p>
        </p:txBody>
      </p:sp>
    </p:spTree>
    <p:extLst>
      <p:ext uri="{BB962C8B-B14F-4D97-AF65-F5344CB8AC3E}">
        <p14:creationId xmlns:p14="http://schemas.microsoft.com/office/powerpoint/2010/main" val="3175236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DDC presents many opportunities for number building. The number of possible Dewey numbers isn’t infinite, but it’s very, very large.</a:t>
            </a:r>
          </a:p>
          <a:p>
            <a:endParaRPr lang="en-US" dirty="0"/>
          </a:p>
          <a:p>
            <a:r>
              <a:rPr lang="en-US" dirty="0"/>
              <a:t>There are a lot of numbers simply given in the schedules—thousands of them. If you’re cataloging a work and one of those numbers fits, that’s good! You’re done. But you can also use number building to make more specific numbers to fit. There are about 12,000 “building blocks” found in tables, and even some places where you can build numbers by adding one schedule number to another. For example, adding 09773 to the end of most numbers means that topic in Illinois.</a:t>
            </a:r>
          </a:p>
          <a:p>
            <a:endParaRPr lang="en-US" dirty="0"/>
          </a:p>
          <a:p>
            <a:r>
              <a:rPr lang="en-US" dirty="0"/>
              <a:t>Just be careful when building numbers that you’re doing so by following instructions in the classification itself. </a:t>
            </a:r>
            <a:r>
              <a:rPr lang="en-US" dirty="0" err="1"/>
              <a:t>WebDewey</a:t>
            </a:r>
            <a:r>
              <a:rPr lang="en-US" dirty="0"/>
              <a:t> has a built-in number-building tool, which does a really good job of taking complex instructions and helping you build numbers. Like any machine, though, it’s not perfect, and you should check its work. We’ll be looking at this in much more detail soon.</a:t>
            </a:r>
          </a:p>
          <a:p>
            <a:endParaRPr lang="en-US" dirty="0"/>
          </a:p>
          <a:p>
            <a:r>
              <a:rPr lang="en-US" dirty="0"/>
              <a:t>These examples can give you a sense of how many potential numbers there are. For any number that you can add 09773 for Illinois, you can add 0973 for the US, 09772 for Indiana, and more codes for every country of the world. You can add from Table 1, the standard subdivisions, to express ideas that can apply to any topic, like illustrations, philosophy, history, or serial publications.</a:t>
            </a:r>
          </a:p>
        </p:txBody>
      </p:sp>
      <p:sp>
        <p:nvSpPr>
          <p:cNvPr id="4" name="Slide Number Placeholder 3"/>
          <p:cNvSpPr>
            <a:spLocks noGrp="1"/>
          </p:cNvSpPr>
          <p:nvPr>
            <p:ph type="sldNum" sz="quarter" idx="5"/>
          </p:nvPr>
        </p:nvSpPr>
        <p:spPr/>
        <p:txBody>
          <a:bodyPr/>
          <a:lstStyle/>
          <a:p>
            <a:fld id="{6596036A-B51C-439C-A89A-238CA65C7721}" type="slidenum">
              <a:rPr lang="en-US" smtClean="0"/>
              <a:t>23</a:t>
            </a:fld>
            <a:endParaRPr lang="en-US"/>
          </a:p>
        </p:txBody>
      </p:sp>
    </p:spTree>
    <p:extLst>
      <p:ext uri="{BB962C8B-B14F-4D97-AF65-F5344CB8AC3E}">
        <p14:creationId xmlns:p14="http://schemas.microsoft.com/office/powerpoint/2010/main" val="2258852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Tables are the basic building blocks of built numbers. Not all numbers are built from the tables—with some, you’ll add schedule numbers, or parts of them, to each other. In many cases, though, you’ll use the tables.</a:t>
            </a:r>
          </a:p>
          <a:p>
            <a:endParaRPr lang="en-US" dirty="0"/>
          </a:p>
          <a:p>
            <a:r>
              <a:rPr lang="en-US" dirty="0"/>
              <a:t>Table notation is never used alone; it’s always added to a base number from the schedules. Table 1, standard subdivisions, is a lot like the free-floating subdivisions in LCSH. You can add it to almost any base number, unless there are instructions otherwise. For the rest of the tables, you only add the notation when there are instructions that say you can.</a:t>
            </a:r>
          </a:p>
          <a:p>
            <a:endParaRPr lang="en-US" dirty="0"/>
          </a:p>
          <a:p>
            <a:r>
              <a:rPr lang="en-US" dirty="0"/>
              <a:t>Table 2 is kind of special. There are a few places where you’re instructed to add it directly, and again, much of the 900s is Table 2 notation added directly to base number 9. But often, you’ll be adding T2 notation by way of a standard subdivision, in T1. (This is also true of Table 5, but T2 sees more use.)</a:t>
            </a:r>
          </a:p>
        </p:txBody>
      </p:sp>
      <p:sp>
        <p:nvSpPr>
          <p:cNvPr id="4" name="Slide Number Placeholder 3"/>
          <p:cNvSpPr>
            <a:spLocks noGrp="1"/>
          </p:cNvSpPr>
          <p:nvPr>
            <p:ph type="sldNum" sz="quarter" idx="5"/>
          </p:nvPr>
        </p:nvSpPr>
        <p:spPr/>
        <p:txBody>
          <a:bodyPr/>
          <a:lstStyle/>
          <a:p>
            <a:fld id="{5C1468D8-A65F-40B7-A7B4-1EDFA1A0B51E}" type="slidenum">
              <a:rPr lang="en-US" smtClean="0"/>
              <a:t>24</a:t>
            </a:fld>
            <a:endParaRPr lang="en-US"/>
          </a:p>
        </p:txBody>
      </p:sp>
    </p:spTree>
    <p:extLst>
      <p:ext uri="{BB962C8B-B14F-4D97-AF65-F5344CB8AC3E}">
        <p14:creationId xmlns:p14="http://schemas.microsoft.com/office/powerpoint/2010/main" val="1396888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 answers below</a:t>
            </a:r>
          </a:p>
          <a:p>
            <a:endParaRPr lang="en-US" dirty="0"/>
          </a:p>
          <a:p>
            <a:endParaRPr lang="en-US" dirty="0"/>
          </a:p>
          <a:p>
            <a:endParaRPr lang="en-US" dirty="0"/>
          </a:p>
          <a:p>
            <a:endParaRPr lang="en-US" dirty="0"/>
          </a:p>
          <a:p>
            <a:endParaRPr lang="en-US" dirty="0"/>
          </a:p>
          <a:p>
            <a:endParaRPr lang="en-US" dirty="0"/>
          </a:p>
          <a:p>
            <a:r>
              <a:rPr lang="en-US" dirty="0"/>
              <a:t>~~~~~~~~</a:t>
            </a:r>
          </a:p>
          <a:p>
            <a:endParaRPr lang="en-US" dirty="0"/>
          </a:p>
          <a:p>
            <a:pPr marL="228600" indent="-228600">
              <a:buAutoNum type="arabicPeriod"/>
            </a:pPr>
            <a:r>
              <a:rPr lang="en-US" dirty="0"/>
              <a:t>551.509</a:t>
            </a:r>
          </a:p>
          <a:p>
            <a:pPr marL="228600" indent="-228600">
              <a:buAutoNum type="arabicPeriod"/>
            </a:pPr>
            <a:r>
              <a:rPr lang="en-US" dirty="0"/>
              <a:t>641.505</a:t>
            </a:r>
          </a:p>
          <a:p>
            <a:pPr marL="228600" indent="-228600">
              <a:buAutoNum type="arabicPeriod"/>
            </a:pPr>
            <a:r>
              <a:rPr lang="en-US" dirty="0"/>
              <a:t>025.109773</a:t>
            </a:r>
          </a:p>
          <a:p>
            <a:pPr marL="228600" indent="-228600">
              <a:buAutoNum type="arabicPeriod"/>
            </a:pPr>
            <a:r>
              <a:rPr lang="en-US" b="0" i="0" dirty="0">
                <a:solidFill>
                  <a:srgbClr val="000000"/>
                </a:solidFill>
                <a:effectLst/>
                <a:latin typeface="Arial" panose="020B0604020202020204" pitchFamily="34" charset="0"/>
              </a:rPr>
              <a:t>390.0899274</a:t>
            </a:r>
            <a:endParaRPr lang="en-US" dirty="0"/>
          </a:p>
        </p:txBody>
      </p:sp>
      <p:sp>
        <p:nvSpPr>
          <p:cNvPr id="4" name="Slide Number Placeholder 3"/>
          <p:cNvSpPr>
            <a:spLocks noGrp="1"/>
          </p:cNvSpPr>
          <p:nvPr>
            <p:ph type="sldNum" sz="quarter" idx="5"/>
          </p:nvPr>
        </p:nvSpPr>
        <p:spPr/>
        <p:txBody>
          <a:bodyPr/>
          <a:lstStyle/>
          <a:p>
            <a:fld id="{6596036A-B51C-439C-A89A-238CA65C7721}" type="slidenum">
              <a:rPr lang="en-US" smtClean="0"/>
              <a:t>25</a:t>
            </a:fld>
            <a:endParaRPr lang="en-US"/>
          </a:p>
        </p:txBody>
      </p:sp>
    </p:spTree>
    <p:extLst>
      <p:ext uri="{BB962C8B-B14F-4D97-AF65-F5344CB8AC3E}">
        <p14:creationId xmlns:p14="http://schemas.microsoft.com/office/powerpoint/2010/main" val="89790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 answers below</a:t>
            </a:r>
          </a:p>
          <a:p>
            <a:endParaRPr lang="en-US" dirty="0"/>
          </a:p>
          <a:p>
            <a:endParaRPr lang="en-US" dirty="0"/>
          </a:p>
          <a:p>
            <a:endParaRPr lang="en-US" dirty="0"/>
          </a:p>
          <a:p>
            <a:endParaRPr lang="en-US" dirty="0"/>
          </a:p>
          <a:p>
            <a:endParaRPr lang="en-US" dirty="0"/>
          </a:p>
          <a:p>
            <a:endParaRPr lang="en-US" dirty="0"/>
          </a:p>
          <a:p>
            <a:r>
              <a:rPr lang="en-US" dirty="0"/>
              <a:t>~~~~~~~~</a:t>
            </a:r>
          </a:p>
          <a:p>
            <a:endParaRPr lang="en-US" dirty="0"/>
          </a:p>
          <a:p>
            <a:r>
              <a:rPr lang="en-US" dirty="0"/>
              <a:t>1. 363.732</a:t>
            </a:r>
          </a:p>
          <a:p>
            <a:r>
              <a:rPr lang="en-US" dirty="0"/>
              <a:t>2. 362.8684</a:t>
            </a:r>
          </a:p>
          <a:p>
            <a:r>
              <a:rPr lang="en-US" dirty="0"/>
              <a:t>3. 967.73003</a:t>
            </a:r>
          </a:p>
          <a:p>
            <a:r>
              <a:rPr lang="en-US" dirty="0"/>
              <a:t>4. 976.800909</a:t>
            </a:r>
          </a:p>
        </p:txBody>
      </p:sp>
      <p:sp>
        <p:nvSpPr>
          <p:cNvPr id="4" name="Slide Number Placeholder 3"/>
          <p:cNvSpPr>
            <a:spLocks noGrp="1"/>
          </p:cNvSpPr>
          <p:nvPr>
            <p:ph type="sldNum" sz="quarter" idx="5"/>
          </p:nvPr>
        </p:nvSpPr>
        <p:spPr/>
        <p:txBody>
          <a:bodyPr/>
          <a:lstStyle/>
          <a:p>
            <a:fld id="{6596036A-B51C-439C-A89A-238CA65C7721}" type="slidenum">
              <a:rPr lang="en-US" smtClean="0"/>
              <a:t>26</a:t>
            </a:fld>
            <a:endParaRPr lang="en-US"/>
          </a:p>
        </p:txBody>
      </p:sp>
    </p:spTree>
    <p:extLst>
      <p:ext uri="{BB962C8B-B14F-4D97-AF65-F5344CB8AC3E}">
        <p14:creationId xmlns:p14="http://schemas.microsoft.com/office/powerpoint/2010/main" val="2736365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might surprise you to learn that the DDC doesn’t have a separate fiction section, per se. The 800s is literature, but there’s also literary criticism and so on mixed in there. Few libraries use the 800s to their fullest extent, and may forgo it for popular fiction. But many still use the 800s for classic or more scholarly fiction, even if popular fiction is organized by author name or genre.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the most complex part of the DDC. Don’t jump into these waters of the 800s alone! Read the notes at the beginning of each of these sections, and refer back to them often. Among other guidance, the Manual has flow charts that you can follow.</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again, built numbers in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WebDewey</a:t>
            </a:r>
            <a:r>
              <a:rPr lang="en-US" sz="1800" dirty="0">
                <a:effectLst/>
                <a:latin typeface="Calibri" panose="020F0502020204030204" pitchFamily="34" charset="0"/>
                <a:ea typeface="Calibri" panose="020F0502020204030204" pitchFamily="34" charset="0"/>
                <a:cs typeface="Times New Roman" panose="02020603050405020304" pitchFamily="18" charset="0"/>
              </a:rPr>
              <a:t> can help as examples—in the metaphor, your fellow divers. The usual caveats apply: make sure you understand those numbers and translating them to your needs. This is also a great time to check places like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WorldCat</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OCLC Classify, to see if someone has already done the work. Double check them, but as long as they look good, no need to reinvent the wheel.</a:t>
            </a:r>
          </a:p>
        </p:txBody>
      </p:sp>
      <p:sp>
        <p:nvSpPr>
          <p:cNvPr id="4" name="Slide Number Placeholder 3"/>
          <p:cNvSpPr>
            <a:spLocks noGrp="1"/>
          </p:cNvSpPr>
          <p:nvPr>
            <p:ph type="sldNum" sz="quarter" idx="5"/>
          </p:nvPr>
        </p:nvSpPr>
        <p:spPr/>
        <p:txBody>
          <a:bodyPr/>
          <a:lstStyle/>
          <a:p>
            <a:fld id="{6596036A-B51C-439C-A89A-238CA65C7721}" type="slidenum">
              <a:rPr lang="en-US" smtClean="0"/>
              <a:t>27</a:t>
            </a:fld>
            <a:endParaRPr lang="en-US"/>
          </a:p>
        </p:txBody>
      </p:sp>
    </p:spTree>
    <p:extLst>
      <p:ext uri="{BB962C8B-B14F-4D97-AF65-F5344CB8AC3E}">
        <p14:creationId xmlns:p14="http://schemas.microsoft.com/office/powerpoint/2010/main" val="3925737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3 comes in three parts. You’ll always be adding from A, B, or C. In the 800s, you’ll most often be using A or B, depending on whether you’re classifying something by or about an individual author or by more than one author. Tables 3A and 3B are parallel in many ways, with 3B going into more detail since that’s where a lot of scholarly analysis ends up, whether it’s comparing two or three authors at once or writing about a specific period in a specific language or national literature, covering multiple authors.</a:t>
            </a:r>
          </a:p>
          <a:p>
            <a:endParaRPr lang="en-US" dirty="0"/>
          </a:p>
          <a:p>
            <a:r>
              <a:rPr lang="en-US" dirty="0"/>
              <a:t>Table 3C does get used in a narrow part of the 800s, but gets called for more often for topics in the arts—very broadly speaking, from fine painting to video games. When you have works about the artistic or literary themes of other media, you’ll often use T3C. There’s also a part of T3B that asks you to build from the T3C notation.</a:t>
            </a:r>
          </a:p>
        </p:txBody>
      </p:sp>
      <p:sp>
        <p:nvSpPr>
          <p:cNvPr id="4" name="Slide Number Placeholder 3"/>
          <p:cNvSpPr>
            <a:spLocks noGrp="1"/>
          </p:cNvSpPr>
          <p:nvPr>
            <p:ph type="sldNum" sz="quarter" idx="5"/>
          </p:nvPr>
        </p:nvSpPr>
        <p:spPr/>
        <p:txBody>
          <a:bodyPr/>
          <a:lstStyle/>
          <a:p>
            <a:fld id="{6596036A-B51C-439C-A89A-238CA65C7721}" type="slidenum">
              <a:rPr lang="en-US" smtClean="0"/>
              <a:t>28</a:t>
            </a:fld>
            <a:endParaRPr lang="en-US"/>
          </a:p>
        </p:txBody>
      </p:sp>
    </p:spTree>
    <p:extLst>
      <p:ext uri="{BB962C8B-B14F-4D97-AF65-F5344CB8AC3E}">
        <p14:creationId xmlns:p14="http://schemas.microsoft.com/office/powerpoint/2010/main" val="41363632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built numbers in the 800s will express at least three aspects. The base number, perhaps the most straightforward part of the process, comes from the language of the literature. Note that the DDC separates English-language literature of the Americas, the 810s, effectively treating it as its own language. Otherwise, you usually have to first just ask the language the literature was originally written in. Usually next in the number is notation from Table 3A or 3B for the form, meaning the type of literature. It can be poetry, drama, fiction, essays, speeches, letters, or miscellaneous writings. Next is notation for the time period. In some cases, those are just based on even periods like centuries. In others, there are custom period tables with notation spelled out. So for American literature in English, the first period runs through 1776, another through 1861, and so on. The current period notation for American literature in English is 6, for anything published in 2000 forward. That’s not likely to change until we approach the year 2050!</a:t>
            </a:r>
          </a:p>
          <a:p>
            <a:endParaRPr lang="en-US" dirty="0"/>
          </a:p>
          <a:p>
            <a:r>
              <a:rPr lang="en-US" dirty="0"/>
              <a:t>Other aspects of the work may be expressed, depending on what exactly you’re building. There’s more complexity in Table 3B, for more than one author, such as notation to mark collections of literature, or history and criticism. There’s also some subtypes under the forms, such as monologues or drama for radio production under drama.</a:t>
            </a:r>
          </a:p>
          <a:p>
            <a:endParaRPr lang="en-US" dirty="0"/>
          </a:p>
          <a:p>
            <a:r>
              <a:rPr lang="en-US" dirty="0"/>
              <a:t>A couple of things you might expect to factor into the DDC number but generally don’t: the author matters, but not their specific name. You may well add cutter numbers or other notation to express this, but like in other parts of the DDC, this doesn’t come into play. What does matter is the period where an author wrote, and you’re also instructed to keep an author’s works together where appropriate. So going back to the example of James Patterson, the correct standard DDC number for a specific novel of his is 813.54, with American fiction of 1945-1999. That’s true even if it’s a more recent novel, published since 2000. The same goes for Steven King. There’s no P or K to mark these numbers, though you may well use them in your library.</a:t>
            </a:r>
          </a:p>
          <a:p>
            <a:endParaRPr lang="en-US" dirty="0"/>
          </a:p>
          <a:p>
            <a:r>
              <a:rPr lang="en-US" dirty="0"/>
              <a:t>Finally, the 800s are blind to translated literature. All that matters is the original language. So the number for 21</a:t>
            </a:r>
            <a:r>
              <a:rPr lang="en-US" baseline="30000" dirty="0"/>
              <a:t>st</a:t>
            </a:r>
            <a:r>
              <a:rPr lang="en-US" dirty="0"/>
              <a:t>-century Norwegian fiction applies for the </a:t>
            </a:r>
            <a:r>
              <a:rPr lang="en-US" i="1" dirty="0"/>
              <a:t>Girl with the Dragon Tattoo</a:t>
            </a:r>
            <a:r>
              <a:rPr lang="en-US" i="0" dirty="0"/>
              <a:t> series, whether it’s in the original language, English, or another translation. You can find numbers in the 800s specifically </a:t>
            </a:r>
            <a:r>
              <a:rPr lang="en-US" i="1" dirty="0"/>
              <a:t>about</a:t>
            </a:r>
            <a:r>
              <a:rPr lang="en-US" i="0" dirty="0"/>
              <a:t> translating literature, but for translated literature itself, the notation won’t reflect that.</a:t>
            </a:r>
            <a:endParaRPr lang="en-US" dirty="0"/>
          </a:p>
        </p:txBody>
      </p:sp>
      <p:sp>
        <p:nvSpPr>
          <p:cNvPr id="4" name="Slide Number Placeholder 3"/>
          <p:cNvSpPr>
            <a:spLocks noGrp="1"/>
          </p:cNvSpPr>
          <p:nvPr>
            <p:ph type="sldNum" sz="quarter" idx="5"/>
          </p:nvPr>
        </p:nvSpPr>
        <p:spPr/>
        <p:txBody>
          <a:bodyPr/>
          <a:lstStyle/>
          <a:p>
            <a:fld id="{6596036A-B51C-439C-A89A-238CA65C7721}" type="slidenum">
              <a:rPr lang="en-US" smtClean="0"/>
              <a:t>29</a:t>
            </a:fld>
            <a:endParaRPr lang="en-US"/>
          </a:p>
        </p:txBody>
      </p:sp>
    </p:spTree>
    <p:extLst>
      <p:ext uri="{BB962C8B-B14F-4D97-AF65-F5344CB8AC3E}">
        <p14:creationId xmlns:p14="http://schemas.microsoft.com/office/powerpoint/2010/main" val="3394784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1468D8-A65F-40B7-A7B4-1EDFA1A0B51E}" type="slidenum">
              <a:rPr lang="en-US" smtClean="0"/>
              <a:t>30</a:t>
            </a:fld>
            <a:endParaRPr lang="en-US"/>
          </a:p>
        </p:txBody>
      </p:sp>
    </p:spTree>
    <p:extLst>
      <p:ext uri="{BB962C8B-B14F-4D97-AF65-F5344CB8AC3E}">
        <p14:creationId xmlns:p14="http://schemas.microsoft.com/office/powerpoint/2010/main" val="3850489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DDC was created by </a:t>
            </a:r>
            <a:r>
              <a:rPr lang="en-US" dirty="0" err="1"/>
              <a:t>Melvil</a:t>
            </a:r>
            <a:r>
              <a:rPr lang="en-US" dirty="0"/>
              <a:t> Dewey in 1876. It was never meant to be a static system, and Dewey published several more editions in his lifetime. Beginning in 1911, the DDC was published by a company called Forest Press.</a:t>
            </a:r>
          </a:p>
          <a:p>
            <a:endParaRPr lang="en-US" dirty="0"/>
          </a:p>
          <a:p>
            <a:r>
              <a:rPr lang="en-US" dirty="0"/>
              <a:t>Even though the Library of Congress had developed its own classification by then, the Dewey editorial office was established at the Library in 1927. Since most public libraries in the US use DDC, there are Library of Congress employees who assign DDC numbers for their benefit.</a:t>
            </a:r>
          </a:p>
          <a:p>
            <a:endParaRPr lang="en-US" dirty="0"/>
          </a:p>
          <a:p>
            <a:r>
              <a:rPr lang="en-US" dirty="0"/>
              <a:t>OCLC, acquired Forest Press and the DDC in 1988 and has been responsible for its maintenance ever since.</a:t>
            </a:r>
          </a:p>
        </p:txBody>
      </p:sp>
      <p:sp>
        <p:nvSpPr>
          <p:cNvPr id="4" name="Slide Number Placeholder 3"/>
          <p:cNvSpPr>
            <a:spLocks noGrp="1"/>
          </p:cNvSpPr>
          <p:nvPr>
            <p:ph type="sldNum" sz="quarter" idx="5"/>
          </p:nvPr>
        </p:nvSpPr>
        <p:spPr/>
        <p:txBody>
          <a:bodyPr/>
          <a:lstStyle/>
          <a:p>
            <a:fld id="{5C1468D8-A65F-40B7-A7B4-1EDFA1A0B51E}" type="slidenum">
              <a:rPr lang="en-US" smtClean="0"/>
              <a:t>4</a:t>
            </a:fld>
            <a:endParaRPr lang="en-US"/>
          </a:p>
        </p:txBody>
      </p:sp>
    </p:spTree>
    <p:extLst>
      <p:ext uri="{BB962C8B-B14F-4D97-AF65-F5344CB8AC3E}">
        <p14:creationId xmlns:p14="http://schemas.microsoft.com/office/powerpoint/2010/main" val="3663855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596036A-B51C-439C-A89A-238CA65C7721}" type="slidenum">
              <a:rPr lang="en-US" smtClean="0"/>
              <a:t>31</a:t>
            </a:fld>
            <a:endParaRPr lang="en-US"/>
          </a:p>
        </p:txBody>
      </p:sp>
    </p:spTree>
    <p:extLst>
      <p:ext uri="{BB962C8B-B14F-4D97-AF65-F5344CB8AC3E}">
        <p14:creationId xmlns:p14="http://schemas.microsoft.com/office/powerpoint/2010/main" val="1944817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2011, OCLC published Edition 23 of the DDC. This is the last printed edition of the DDC. Since 2011, the system has been continuously revised via </a:t>
            </a:r>
            <a:r>
              <a:rPr lang="en-US" dirty="0" err="1"/>
              <a:t>WebDewey</a:t>
            </a:r>
            <a:r>
              <a:rPr lang="en-US" dirty="0"/>
              <a:t>.</a:t>
            </a:r>
          </a:p>
          <a:p>
            <a:endParaRPr lang="en-US" dirty="0"/>
          </a:p>
          <a:p>
            <a:r>
              <a:rPr lang="en-US" dirty="0"/>
              <a:t>For many years, after the publication of an edition, the editors would prepare an abridged edition, which compressed the whole classification into a single volume. These were primarily intended for small libraries. The last of those, Abridged 15, was published in 2012, and was an abridgement of Edition 23. While there is no longer a separate abridged edition, </a:t>
            </a:r>
            <a:r>
              <a:rPr lang="en-US" dirty="0" err="1"/>
              <a:t>WebDewey</a:t>
            </a:r>
            <a:r>
              <a:rPr lang="en-US" dirty="0"/>
              <a:t> gives you the option to view segmentation marks, which show where to cut off a number if you want to use abridged classification in your library.</a:t>
            </a:r>
          </a:p>
          <a:p>
            <a:endParaRPr lang="en-US" dirty="0"/>
          </a:p>
          <a:p>
            <a:r>
              <a:rPr lang="en-US" dirty="0" err="1"/>
              <a:t>WebDewey</a:t>
            </a:r>
            <a:r>
              <a:rPr lang="en-US" dirty="0"/>
              <a:t> is an incredible tool because it goes beyond what was in even the full printed editions. There are thousands of built numbers, history notes, and index terms that simply would not fit in print. Still, we know sometimes it’s easier to view things in print. Since 2018, we have produced print-on-demand versions of the classification, similar to a “snapshot” of </a:t>
            </a:r>
            <a:r>
              <a:rPr lang="en-US" dirty="0" err="1"/>
              <a:t>WebDewey</a:t>
            </a:r>
            <a:r>
              <a:rPr lang="en-US" dirty="0"/>
              <a:t> data.</a:t>
            </a:r>
          </a:p>
          <a:p>
            <a:endParaRPr lang="en-US" dirty="0"/>
          </a:p>
          <a:p>
            <a:r>
              <a:rPr lang="en-US" dirty="0"/>
              <a:t>The DDC has also been translated into many languages. There are about 8 or 9 current translations, meaning they translated DDC 23 or Abridged 15. Most of these have dedicated translation teams that translate every update I make from the English version into their own translation.</a:t>
            </a:r>
          </a:p>
        </p:txBody>
      </p:sp>
      <p:sp>
        <p:nvSpPr>
          <p:cNvPr id="4" name="Slide Number Placeholder 3"/>
          <p:cNvSpPr>
            <a:spLocks noGrp="1"/>
          </p:cNvSpPr>
          <p:nvPr>
            <p:ph type="sldNum" sz="quarter" idx="5"/>
          </p:nvPr>
        </p:nvSpPr>
        <p:spPr/>
        <p:txBody>
          <a:bodyPr/>
          <a:lstStyle/>
          <a:p>
            <a:fld id="{6596036A-B51C-439C-A89A-238CA65C7721}" type="slidenum">
              <a:rPr lang="en-US" smtClean="0"/>
              <a:t>5</a:t>
            </a:fld>
            <a:endParaRPr lang="en-US"/>
          </a:p>
        </p:txBody>
      </p:sp>
    </p:spTree>
    <p:extLst>
      <p:ext uri="{BB962C8B-B14F-4D97-AF65-F5344CB8AC3E}">
        <p14:creationId xmlns:p14="http://schemas.microsoft.com/office/powerpoint/2010/main" val="56527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 main elements of the whole DDC are the schedules, tables, and Manual. The schedules are the ten main classes. Each of those has ten divisions, and each division has 10 sections, for a total of 1000 three-digit numbers. There are longer numbers than three digits, and even some three-digit numbers that aren’t actually valid, but they’re still part of the overall structure.</a:t>
            </a:r>
          </a:p>
          <a:p>
            <a:endParaRPr lang="en-US" dirty="0"/>
          </a:p>
          <a:p>
            <a:r>
              <a:rPr lang="en-US" dirty="0"/>
              <a:t>The tables give notation that can be added to base numbers in the number-building process. The Manual gives longer notes on usage of particular numbers, and guidance on when you should use one number vs. another.</a:t>
            </a:r>
          </a:p>
          <a:p>
            <a:endParaRPr lang="en-US" dirty="0"/>
          </a:p>
          <a:p>
            <a:r>
              <a:rPr lang="en-US" dirty="0"/>
              <a:t>While it’s not part of the DDC in quite the same way, the Introduction is a very valuable resource. It’s where you would expect in print, and available as a linked PDF from </a:t>
            </a:r>
            <a:r>
              <a:rPr lang="en-US" dirty="0" err="1"/>
              <a:t>WebDewey</a:t>
            </a:r>
            <a:r>
              <a:rPr lang="en-US" dirty="0"/>
              <a:t>.</a:t>
            </a:r>
          </a:p>
        </p:txBody>
      </p:sp>
      <p:sp>
        <p:nvSpPr>
          <p:cNvPr id="4" name="Slide Number Placeholder 3"/>
          <p:cNvSpPr>
            <a:spLocks noGrp="1"/>
          </p:cNvSpPr>
          <p:nvPr>
            <p:ph type="sldNum" sz="quarter" idx="5"/>
          </p:nvPr>
        </p:nvSpPr>
        <p:spPr/>
        <p:txBody>
          <a:bodyPr/>
          <a:lstStyle/>
          <a:p>
            <a:fld id="{5C1468D8-A65F-40B7-A7B4-1EDFA1A0B51E}" type="slidenum">
              <a:rPr lang="en-US" smtClean="0"/>
              <a:t>6</a:t>
            </a:fld>
            <a:endParaRPr lang="en-US"/>
          </a:p>
        </p:txBody>
      </p:sp>
    </p:spTree>
    <p:extLst>
      <p:ext uri="{BB962C8B-B14F-4D97-AF65-F5344CB8AC3E}">
        <p14:creationId xmlns:p14="http://schemas.microsoft.com/office/powerpoint/2010/main" val="832407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probably look familiar if you’ve used </a:t>
            </a:r>
            <a:r>
              <a:rPr lang="en-US" dirty="0" err="1"/>
              <a:t>WebDewey</a:t>
            </a:r>
            <a:r>
              <a:rPr lang="en-US" dirty="0"/>
              <a:t>. You can see the ten main classes, numbered 0 through 9, as well as the six tables. If you want to be technical, there are really eight tables, but that’s because Table 3 is in three parts. Table notation is never used alone—just in the number-building process.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Classification in the DDC is based on discipline, so different works on the same topic might have very different numbers—for example, a work on environmentalism could be with economics, political science, or philosophy.</a:t>
            </a:r>
          </a:p>
        </p:txBody>
      </p:sp>
      <p:sp>
        <p:nvSpPr>
          <p:cNvPr id="4" name="Slide Number Placeholder 3"/>
          <p:cNvSpPr>
            <a:spLocks noGrp="1"/>
          </p:cNvSpPr>
          <p:nvPr>
            <p:ph type="sldNum" sz="quarter" idx="5"/>
          </p:nvPr>
        </p:nvSpPr>
        <p:spPr/>
        <p:txBody>
          <a:bodyPr/>
          <a:lstStyle/>
          <a:p>
            <a:fld id="{6596036A-B51C-439C-A89A-238CA65C7721}" type="slidenum">
              <a:rPr lang="en-US" smtClean="0"/>
              <a:t>7</a:t>
            </a:fld>
            <a:endParaRPr lang="en-US"/>
          </a:p>
        </p:txBody>
      </p:sp>
    </p:spTree>
    <p:extLst>
      <p:ext uri="{BB962C8B-B14F-4D97-AF65-F5344CB8AC3E}">
        <p14:creationId xmlns:p14="http://schemas.microsoft.com/office/powerpoint/2010/main" val="1011862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Again, there’s never been a time where the DDC was totally static. But in the pre-computer days, changes between printed editions were rare. The DDC has been available in an electronic form since 1993, so for a while, there was a mix of immediate changes and those that were held off for the next print edition. After that last print edition in 2011, it became harder to justify holding changes for years like that. Today,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WebDewey</a:t>
            </a:r>
            <a:r>
              <a:rPr lang="en-US" sz="1800" dirty="0">
                <a:effectLst/>
                <a:latin typeface="Calibri" panose="020F0502020204030204" pitchFamily="34" charset="0"/>
                <a:ea typeface="Calibri" panose="020F0502020204030204" pitchFamily="34" charset="0"/>
                <a:cs typeface="Times New Roman" panose="02020603050405020304" pitchFamily="18" charset="0"/>
              </a:rPr>
              <a:t> offers handy ways to view recent updates.</a:t>
            </a:r>
          </a:p>
          <a:p>
            <a:endParaRPr lang="en-US" sz="1800" dirty="0">
              <a:effectLst/>
              <a:latin typeface="Calibri" panose="020F0502020204030204" pitchFamily="34" charset="0"/>
              <a:cs typeface="Times New Roman" panose="02020603050405020304" pitchFamily="18" charset="0"/>
            </a:endParaRPr>
          </a:p>
          <a:p>
            <a:r>
              <a:rPr lang="en-US" sz="1800" dirty="0">
                <a:effectLst/>
                <a:latin typeface="Calibri" panose="020F0502020204030204" pitchFamily="34" charset="0"/>
                <a:cs typeface="Times New Roman" panose="02020603050405020304" pitchFamily="18" charset="0"/>
              </a:rPr>
              <a:t>Some of an editor’s time is spent working on my own proposals. Beginning several years ago, we really opened up this process so anyone can propose changes.</a:t>
            </a:r>
          </a:p>
          <a:p>
            <a:endParaRPr lang="en-US" sz="1800" dirty="0">
              <a:effectLst/>
              <a:latin typeface="Calibri" panose="020F0502020204030204" pitchFamily="34" charset="0"/>
              <a:cs typeface="Times New Roman" panose="02020603050405020304" pitchFamily="18" charset="0"/>
            </a:endParaRPr>
          </a:p>
          <a:p>
            <a:r>
              <a:rPr lang="en-US" sz="1800" dirty="0">
                <a:effectLst/>
                <a:latin typeface="Calibri" panose="020F0502020204030204" pitchFamily="34" charset="0"/>
                <a:cs typeface="Times New Roman" panose="02020603050405020304" pitchFamily="18" charset="0"/>
              </a:rPr>
              <a:t>All major proposals for revising the DDC go through a group called the Editorial Policy Committee, or EPC.</a:t>
            </a:r>
            <a:endParaRPr lang="en-US" dirty="0"/>
          </a:p>
        </p:txBody>
      </p:sp>
      <p:sp>
        <p:nvSpPr>
          <p:cNvPr id="4" name="Slide Number Placeholder 3"/>
          <p:cNvSpPr>
            <a:spLocks noGrp="1"/>
          </p:cNvSpPr>
          <p:nvPr>
            <p:ph type="sldNum" sz="quarter" idx="5"/>
          </p:nvPr>
        </p:nvSpPr>
        <p:spPr/>
        <p:txBody>
          <a:bodyPr/>
          <a:lstStyle/>
          <a:p>
            <a:fld id="{6596036A-B51C-439C-A89A-238CA65C7721}" type="slidenum">
              <a:rPr lang="en-US" smtClean="0"/>
              <a:t>8</a:t>
            </a:fld>
            <a:endParaRPr lang="en-US"/>
          </a:p>
        </p:txBody>
      </p:sp>
    </p:spTree>
    <p:extLst>
      <p:ext uri="{BB962C8B-B14F-4D97-AF65-F5344CB8AC3E}">
        <p14:creationId xmlns:p14="http://schemas.microsoft.com/office/powerpoint/2010/main" val="239310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EPC is a group of 10 representative Dewey users from around the world. EPC is a joint committee of OCLC and the American Library Association, though the ALA knows it’s important that the DDC be a global system. EPC as we know it was created in 1953, though there were some earlier groups that did similar work. There are currently members from six different countries.</a:t>
            </a:r>
          </a:p>
          <a:p>
            <a:endParaRPr lang="en-US" dirty="0"/>
          </a:p>
          <a:p>
            <a:r>
              <a:rPr lang="en-US" dirty="0"/>
              <a:t>In normal times, EPC meets in person once a year, with 1-2 electronic meetings in between where smaller issues are discussed. Due to the COVID-19 pandemic, their last face-to-face meeting was in September 2019, and they have had more electronic meetings since. We hope that it will be safe to have the next face-to-face meeting in June 2022.</a:t>
            </a:r>
          </a:p>
          <a:p>
            <a:endParaRPr lang="en-US" dirty="0"/>
          </a:p>
          <a:p>
            <a:r>
              <a:rPr lang="en-US" dirty="0"/>
              <a:t>At EPC meetings, members vote on proposals written by me or Dewey volunteers worldwide. If they don’t accept a proposal, they usually send it back with comments so a revised proposal can be presented, rather than rejecting it outright. EPC members are good at considering what a proposal will mean for their libraries, and often share them with colleagues for further feedback.</a:t>
            </a:r>
          </a:p>
        </p:txBody>
      </p:sp>
      <p:sp>
        <p:nvSpPr>
          <p:cNvPr id="4" name="Slide Number Placeholder 3"/>
          <p:cNvSpPr>
            <a:spLocks noGrp="1"/>
          </p:cNvSpPr>
          <p:nvPr>
            <p:ph type="sldNum" sz="quarter" idx="5"/>
          </p:nvPr>
        </p:nvSpPr>
        <p:spPr/>
        <p:txBody>
          <a:bodyPr/>
          <a:lstStyle/>
          <a:p>
            <a:fld id="{6596036A-B51C-439C-A89A-238CA65C7721}" type="slidenum">
              <a:rPr lang="en-US" smtClean="0"/>
              <a:t>9</a:t>
            </a:fld>
            <a:endParaRPr lang="en-US"/>
          </a:p>
        </p:txBody>
      </p:sp>
    </p:spTree>
    <p:extLst>
      <p:ext uri="{BB962C8B-B14F-4D97-AF65-F5344CB8AC3E}">
        <p14:creationId xmlns:p14="http://schemas.microsoft.com/office/powerpoint/2010/main" val="129083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called exhibits since they are presented to EPC at meetings, </a:t>
            </a:r>
            <a:r>
              <a:rPr lang="en-US" sz="1800" dirty="0">
                <a:effectLst/>
                <a:latin typeface="Calibri" panose="020F0502020204030204" pitchFamily="34" charset="0"/>
                <a:ea typeface="Calibri" panose="020F0502020204030204" pitchFamily="34" charset="0"/>
                <a:cs typeface="Times New Roman" panose="02020603050405020304" pitchFamily="18" charset="0"/>
              </a:rPr>
              <a:t>a proposal involves research, either research into the subject area itself, or comparisons with other classification systems and taxonomies. It may also involve consultation with subject-matter experts. Exhibit writing is an iterative process, in which drafts are shared with a group of interested peers and volunteers. Asking how long it takes to prepare a single exhibit is like asking how long it takes to catalog one work—it really depends quite a bit. All of this is true of smaller changes too, though of course there’s generally less work involved with them.</a:t>
            </a:r>
            <a:endParaRPr lang="en-US" dirty="0"/>
          </a:p>
        </p:txBody>
      </p:sp>
      <p:sp>
        <p:nvSpPr>
          <p:cNvPr id="4" name="Slide Number Placeholder 3"/>
          <p:cNvSpPr>
            <a:spLocks noGrp="1"/>
          </p:cNvSpPr>
          <p:nvPr>
            <p:ph type="sldNum" sz="quarter" idx="5"/>
          </p:nvPr>
        </p:nvSpPr>
        <p:spPr/>
        <p:txBody>
          <a:bodyPr/>
          <a:lstStyle/>
          <a:p>
            <a:fld id="{6596036A-B51C-439C-A89A-238CA65C7721}" type="slidenum">
              <a:rPr lang="en-US" smtClean="0"/>
              <a:t>10</a:t>
            </a:fld>
            <a:endParaRPr lang="en-US"/>
          </a:p>
        </p:txBody>
      </p:sp>
    </p:spTree>
    <p:extLst>
      <p:ext uri="{BB962C8B-B14F-4D97-AF65-F5344CB8AC3E}">
        <p14:creationId xmlns:p14="http://schemas.microsoft.com/office/powerpoint/2010/main" val="2532811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a:stretch>
            <a:fillRect/>
          </a:stretch>
        </p:blipFill>
        <p:spPr>
          <a:xfrm>
            <a:off x="4570295" y="0"/>
            <a:ext cx="4578960" cy="4388000"/>
          </a:xfrm>
          <a:prstGeom prst="rect">
            <a:avLst/>
          </a:prstGeom>
        </p:spPr>
      </p:pic>
    </p:spTree>
    <p:extLst>
      <p:ext uri="{BB962C8B-B14F-4D97-AF65-F5344CB8AC3E}">
        <p14:creationId xmlns:p14="http://schemas.microsoft.com/office/powerpoint/2010/main" val="14010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userDrawn="1"/>
        </p:nvPicPr>
        <p:blipFill rotWithShape="1">
          <a:blip r:embed="rId4"/>
          <a:srcRect l="67120"/>
          <a:stretch/>
        </p:blipFill>
        <p:spPr>
          <a:xfrm rot="16200000">
            <a:off x="5827109" y="3788500"/>
            <a:ext cx="87692" cy="317500"/>
          </a:xfrm>
          <a:prstGeom prst="rect">
            <a:avLst/>
          </a:prstGeom>
        </p:spPr>
      </p:pic>
      <p:pic>
        <p:nvPicPr>
          <p:cNvPr id="23" name="Picture 22"/>
          <p:cNvPicPr>
            <a:picLocks noChangeAspect="1"/>
          </p:cNvPicPr>
          <p:nvPr userDrawn="1"/>
        </p:nvPicPr>
        <p:blipFill>
          <a:blip r:embed="rId5"/>
          <a:stretch>
            <a:fillRect/>
          </a:stretch>
        </p:blipFill>
        <p:spPr>
          <a:xfrm>
            <a:off x="5784850" y="3904991"/>
            <a:ext cx="86105" cy="86105"/>
          </a:xfrm>
          <a:prstGeom prst="rect">
            <a:avLst/>
          </a:prstGeom>
        </p:spPr>
      </p:pic>
    </p:spTree>
    <p:extLst>
      <p:ext uri="{BB962C8B-B14F-4D97-AF65-F5344CB8AC3E}">
        <p14:creationId xmlns:p14="http://schemas.microsoft.com/office/powerpoint/2010/main" val="75259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a:p>
        </p:txBody>
      </p:sp>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5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oc.lc/DeweyContributor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oc.lc/DeweyExhibit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hyperlink" Target="https://oc.lc/ddc-intro"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oc.lc/ddc-intro" TargetMode="External"/><Relationship Id="rId7" Type="http://schemas.openxmlformats.org/officeDocument/2006/relationships/hyperlink" Target="https://oc.lc/ddc-teachingsite"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s://ddc.typepad.com/" TargetMode="External"/><Relationship Id="rId5" Type="http://schemas.openxmlformats.org/officeDocument/2006/relationships/hyperlink" Target="https://oc.lc/ddc-summaries" TargetMode="External"/><Relationship Id="rId4" Type="http://schemas.openxmlformats.org/officeDocument/2006/relationships/hyperlink" Target="https://oc.lc/ddc-manua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2"/>
          </p:nvPr>
        </p:nvSpPr>
        <p:spPr>
          <a:xfrm>
            <a:off x="2" y="1329876"/>
            <a:ext cx="3870419" cy="569387"/>
          </a:xfrm>
        </p:spPr>
        <p:txBody>
          <a:bodyPr/>
          <a:lstStyle/>
          <a:p>
            <a:r>
              <a:rPr lang="en-US" dirty="0"/>
              <a:t>LACONI TSS – November 5, 2021</a:t>
            </a:r>
          </a:p>
        </p:txBody>
      </p:sp>
      <p:sp>
        <p:nvSpPr>
          <p:cNvPr id="2" name="Text Placeholder 1">
            <a:extLst>
              <a:ext uri="{FF2B5EF4-FFF2-40B4-BE49-F238E27FC236}">
                <a16:creationId xmlns:a16="http://schemas.microsoft.com/office/drawing/2014/main" id="{FC80E1F7-9ECB-49F7-AE1F-61EDA449C56C}"/>
              </a:ext>
            </a:extLst>
          </p:cNvPr>
          <p:cNvSpPr>
            <a:spLocks noGrp="1"/>
          </p:cNvSpPr>
          <p:nvPr>
            <p:ph type="body" sz="quarter" idx="16"/>
          </p:nvPr>
        </p:nvSpPr>
        <p:spPr/>
        <p:txBody>
          <a:bodyPr>
            <a:normAutofit fontScale="62500" lnSpcReduction="20000"/>
          </a:bodyPr>
          <a:lstStyle/>
          <a:p>
            <a:r>
              <a:rPr lang="en-US" dirty="0"/>
              <a:t>Using the DDC and </a:t>
            </a:r>
            <a:r>
              <a:rPr lang="en-US" dirty="0" err="1"/>
              <a:t>WebDewey</a:t>
            </a:r>
            <a:r>
              <a:rPr lang="en-US" dirty="0"/>
              <a:t> Effectively</a:t>
            </a:r>
          </a:p>
        </p:txBody>
      </p:sp>
      <p:sp>
        <p:nvSpPr>
          <p:cNvPr id="37" name="Text Placeholder 36"/>
          <p:cNvSpPr>
            <a:spLocks noGrp="1"/>
          </p:cNvSpPr>
          <p:nvPr>
            <p:ph type="body" sz="quarter" idx="17"/>
          </p:nvPr>
        </p:nvSpPr>
        <p:spPr/>
        <p:txBody>
          <a:bodyPr/>
          <a:lstStyle/>
          <a:p>
            <a:r>
              <a:rPr lang="en-US" dirty="0"/>
              <a:t>Alex Kyrios</a:t>
            </a:r>
          </a:p>
        </p:txBody>
      </p:sp>
      <p:sp>
        <p:nvSpPr>
          <p:cNvPr id="38" name="Text Placeholder 37"/>
          <p:cNvSpPr>
            <a:spLocks noGrp="1"/>
          </p:cNvSpPr>
          <p:nvPr>
            <p:ph type="body" sz="quarter" idx="18"/>
          </p:nvPr>
        </p:nvSpPr>
        <p:spPr>
          <a:xfrm>
            <a:off x="728695" y="3613838"/>
            <a:ext cx="4326634" cy="307777"/>
          </a:xfrm>
        </p:spPr>
        <p:txBody>
          <a:bodyPr/>
          <a:lstStyle/>
          <a:p>
            <a:r>
              <a:rPr lang="en-US" dirty="0"/>
              <a:t>Senior Editor, Dewey Decimal Classification</a:t>
            </a:r>
          </a:p>
        </p:txBody>
      </p:sp>
    </p:spTree>
    <p:extLst>
      <p:ext uri="{BB962C8B-B14F-4D97-AF65-F5344CB8AC3E}">
        <p14:creationId xmlns:p14="http://schemas.microsoft.com/office/powerpoint/2010/main" val="6860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8EA1C1-0BCC-494E-89D9-1EC057E5D862}"/>
              </a:ext>
            </a:extLst>
          </p:cNvPr>
          <p:cNvSpPr>
            <a:spLocks noGrp="1"/>
          </p:cNvSpPr>
          <p:nvPr>
            <p:ph type="body" sz="quarter" idx="13"/>
          </p:nvPr>
        </p:nvSpPr>
        <p:spPr/>
        <p:txBody>
          <a:bodyPr/>
          <a:lstStyle/>
          <a:p>
            <a:r>
              <a:rPr lang="en-US" dirty="0"/>
              <a:t>Core editorial work</a:t>
            </a:r>
          </a:p>
        </p:txBody>
      </p:sp>
      <p:sp>
        <p:nvSpPr>
          <p:cNvPr id="3" name="Text Placeholder 2">
            <a:extLst>
              <a:ext uri="{FF2B5EF4-FFF2-40B4-BE49-F238E27FC236}">
                <a16:creationId xmlns:a16="http://schemas.microsoft.com/office/drawing/2014/main" id="{F64CEABB-57D9-43AD-8E29-4F22F57DA8F5}"/>
              </a:ext>
            </a:extLst>
          </p:cNvPr>
          <p:cNvSpPr>
            <a:spLocks noGrp="1"/>
          </p:cNvSpPr>
          <p:nvPr>
            <p:ph type="body" sz="quarter" idx="12"/>
          </p:nvPr>
        </p:nvSpPr>
        <p:spPr/>
        <p:txBody>
          <a:bodyPr/>
          <a:lstStyle/>
          <a:p>
            <a:r>
              <a:rPr lang="en-US" dirty="0"/>
              <a:t>New developments and larger changes</a:t>
            </a:r>
          </a:p>
          <a:p>
            <a:pPr lvl="1"/>
            <a:r>
              <a:rPr lang="en-US" dirty="0"/>
              <a:t>Lots of research (subject areas, how other taxonomies model)</a:t>
            </a:r>
          </a:p>
          <a:p>
            <a:pPr lvl="1"/>
            <a:r>
              <a:rPr lang="en-US" dirty="0"/>
              <a:t>May involve consultation with outside experts</a:t>
            </a:r>
          </a:p>
          <a:p>
            <a:pPr lvl="1"/>
            <a:r>
              <a:rPr lang="en-US" dirty="0"/>
              <a:t>Exhibit writing</a:t>
            </a:r>
          </a:p>
          <a:p>
            <a:pPr lvl="2"/>
            <a:r>
              <a:rPr lang="en-US" dirty="0"/>
              <a:t>Iterative process</a:t>
            </a:r>
          </a:p>
          <a:p>
            <a:pPr lvl="2"/>
            <a:r>
              <a:rPr lang="en-US" dirty="0"/>
              <a:t>Shared with peers for questions and revision</a:t>
            </a:r>
          </a:p>
          <a:p>
            <a:r>
              <a:rPr lang="en-US" dirty="0"/>
              <a:t>Smaller substantial changes still involve some of above</a:t>
            </a:r>
          </a:p>
        </p:txBody>
      </p:sp>
    </p:spTree>
    <p:extLst>
      <p:ext uri="{BB962C8B-B14F-4D97-AF65-F5344CB8AC3E}">
        <p14:creationId xmlns:p14="http://schemas.microsoft.com/office/powerpoint/2010/main" val="409419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3B759C-2F8D-468D-8302-EC2215D0C93E}"/>
              </a:ext>
            </a:extLst>
          </p:cNvPr>
          <p:cNvSpPr>
            <a:spLocks noGrp="1"/>
          </p:cNvSpPr>
          <p:nvPr>
            <p:ph type="body" sz="quarter" idx="13"/>
          </p:nvPr>
        </p:nvSpPr>
        <p:spPr/>
        <p:txBody>
          <a:bodyPr/>
          <a:lstStyle/>
          <a:p>
            <a:r>
              <a:rPr lang="en-US" dirty="0"/>
              <a:t>Levels of revisions</a:t>
            </a:r>
          </a:p>
        </p:txBody>
      </p:sp>
      <p:sp>
        <p:nvSpPr>
          <p:cNvPr id="3" name="Text Placeholder 2">
            <a:extLst>
              <a:ext uri="{FF2B5EF4-FFF2-40B4-BE49-F238E27FC236}">
                <a16:creationId xmlns:a16="http://schemas.microsoft.com/office/drawing/2014/main" id="{A5D3BD7C-4509-4EB5-8159-1E40D592FFBF}"/>
              </a:ext>
            </a:extLst>
          </p:cNvPr>
          <p:cNvSpPr>
            <a:spLocks noGrp="1"/>
          </p:cNvSpPr>
          <p:nvPr>
            <p:ph type="body" sz="quarter" idx="12"/>
          </p:nvPr>
        </p:nvSpPr>
        <p:spPr/>
        <p:txBody>
          <a:bodyPr/>
          <a:lstStyle/>
          <a:p>
            <a:r>
              <a:rPr lang="en-US" dirty="0"/>
              <a:t>Minor error corrections, “editorial malarkey”</a:t>
            </a:r>
          </a:p>
          <a:p>
            <a:r>
              <a:rPr lang="en-US" dirty="0"/>
              <a:t>Small changes, EPC notified</a:t>
            </a:r>
          </a:p>
          <a:p>
            <a:r>
              <a:rPr lang="en-US" dirty="0"/>
              <a:t>Straightforward changes, EPC given 3 days to object</a:t>
            </a:r>
          </a:p>
          <a:p>
            <a:r>
              <a:rPr lang="en-US" dirty="0"/>
              <a:t>Formal proposals (exhibits), presented at electronic or in-person meetings</a:t>
            </a:r>
          </a:p>
        </p:txBody>
      </p:sp>
    </p:spTree>
    <p:extLst>
      <p:ext uri="{BB962C8B-B14F-4D97-AF65-F5344CB8AC3E}">
        <p14:creationId xmlns:p14="http://schemas.microsoft.com/office/powerpoint/2010/main" val="251624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CC1141-4F81-4ACF-99FC-DED36840F534}"/>
              </a:ext>
            </a:extLst>
          </p:cNvPr>
          <p:cNvSpPr>
            <a:spLocks noGrp="1"/>
          </p:cNvSpPr>
          <p:nvPr>
            <p:ph type="body" sz="quarter" idx="13"/>
          </p:nvPr>
        </p:nvSpPr>
        <p:spPr/>
        <p:txBody>
          <a:bodyPr/>
          <a:lstStyle/>
          <a:p>
            <a:r>
              <a:rPr lang="en-US" dirty="0"/>
              <a:t>Community involvement</a:t>
            </a:r>
          </a:p>
        </p:txBody>
      </p:sp>
      <p:sp>
        <p:nvSpPr>
          <p:cNvPr id="3" name="Text Placeholder 2">
            <a:extLst>
              <a:ext uri="{FF2B5EF4-FFF2-40B4-BE49-F238E27FC236}">
                <a16:creationId xmlns:a16="http://schemas.microsoft.com/office/drawing/2014/main" id="{0BBB67A3-7323-403C-A7FC-E3D407E14AE7}"/>
              </a:ext>
            </a:extLst>
          </p:cNvPr>
          <p:cNvSpPr>
            <a:spLocks noGrp="1"/>
          </p:cNvSpPr>
          <p:nvPr>
            <p:ph type="body" sz="quarter" idx="12"/>
          </p:nvPr>
        </p:nvSpPr>
        <p:spPr/>
        <p:txBody>
          <a:bodyPr/>
          <a:lstStyle/>
          <a:p>
            <a:r>
              <a:rPr lang="en-US" dirty="0"/>
              <a:t>Librarians are the experts in how people use Dewey</a:t>
            </a:r>
          </a:p>
          <a:p>
            <a:r>
              <a:rPr lang="en-US" dirty="0"/>
              <a:t>Subject matter expertise</a:t>
            </a:r>
          </a:p>
          <a:p>
            <a:r>
              <a:rPr lang="en-US" dirty="0"/>
              <a:t>Diversity of thought</a:t>
            </a:r>
          </a:p>
          <a:p>
            <a:r>
              <a:rPr lang="en-US" dirty="0"/>
              <a:t>Flexibility, different ways to get involved</a:t>
            </a:r>
          </a:p>
          <a:p>
            <a:pPr lvl="1"/>
            <a:r>
              <a:rPr lang="en-US" dirty="0">
                <a:hlinkClick r:id="rId3"/>
              </a:rPr>
              <a:t>oc.lc/</a:t>
            </a:r>
            <a:r>
              <a:rPr lang="en-US" dirty="0" err="1">
                <a:hlinkClick r:id="rId3"/>
              </a:rPr>
              <a:t>DeweyContributors</a:t>
            </a:r>
            <a:r>
              <a:rPr lang="en-US" dirty="0"/>
              <a:t> – documentation</a:t>
            </a:r>
          </a:p>
          <a:p>
            <a:pPr lvl="1"/>
            <a:r>
              <a:rPr lang="en-US" dirty="0">
                <a:hlinkClick r:id="rId4"/>
              </a:rPr>
              <a:t>oc.lc/</a:t>
            </a:r>
            <a:r>
              <a:rPr lang="en-US" dirty="0" err="1">
                <a:hlinkClick r:id="rId4"/>
              </a:rPr>
              <a:t>DeweyExhibits</a:t>
            </a:r>
            <a:r>
              <a:rPr lang="en-US" dirty="0"/>
              <a:t> – current and past proposals</a:t>
            </a:r>
          </a:p>
        </p:txBody>
      </p:sp>
    </p:spTree>
    <p:extLst>
      <p:ext uri="{BB962C8B-B14F-4D97-AF65-F5344CB8AC3E}">
        <p14:creationId xmlns:p14="http://schemas.microsoft.com/office/powerpoint/2010/main" val="338926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F4E204F-C360-4350-93F1-5A5161034ED0}"/>
              </a:ext>
            </a:extLst>
          </p:cNvPr>
          <p:cNvSpPr>
            <a:spLocks noGrp="1"/>
          </p:cNvSpPr>
          <p:nvPr>
            <p:ph type="body" sz="quarter" idx="10"/>
          </p:nvPr>
        </p:nvSpPr>
        <p:spPr/>
        <p:txBody>
          <a:bodyPr/>
          <a:lstStyle/>
          <a:p>
            <a:pPr algn="ctr"/>
            <a:r>
              <a:rPr lang="en-US" dirty="0"/>
              <a:t>Classifying with DDC</a:t>
            </a:r>
          </a:p>
        </p:txBody>
      </p:sp>
      <p:sp>
        <p:nvSpPr>
          <p:cNvPr id="5" name="Text Placeholder 4">
            <a:extLst>
              <a:ext uri="{FF2B5EF4-FFF2-40B4-BE49-F238E27FC236}">
                <a16:creationId xmlns:a16="http://schemas.microsoft.com/office/drawing/2014/main" id="{D7671974-755C-4388-9511-092CDE842A0E}"/>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A002B847-AC74-4B93-8375-E7D3DB6F7E2D}"/>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27869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6C48D9B-A5FB-40BF-9375-52A3CBBD78FC}"/>
              </a:ext>
            </a:extLst>
          </p:cNvPr>
          <p:cNvSpPr>
            <a:spLocks noGrp="1"/>
          </p:cNvSpPr>
          <p:nvPr>
            <p:ph type="body" sz="quarter" idx="13"/>
          </p:nvPr>
        </p:nvSpPr>
        <p:spPr/>
        <p:txBody>
          <a:bodyPr/>
          <a:lstStyle/>
          <a:p>
            <a:r>
              <a:rPr lang="en-US" dirty="0"/>
              <a:t>Subject and discipline</a:t>
            </a:r>
          </a:p>
        </p:txBody>
      </p:sp>
      <p:sp>
        <p:nvSpPr>
          <p:cNvPr id="5" name="Text Placeholder 4">
            <a:extLst>
              <a:ext uri="{FF2B5EF4-FFF2-40B4-BE49-F238E27FC236}">
                <a16:creationId xmlns:a16="http://schemas.microsoft.com/office/drawing/2014/main" id="{2DFD835F-0840-41C4-B749-043AA7EC4BE9}"/>
              </a:ext>
            </a:extLst>
          </p:cNvPr>
          <p:cNvSpPr>
            <a:spLocks noGrp="1"/>
          </p:cNvSpPr>
          <p:nvPr>
            <p:ph type="body" sz="quarter" idx="12"/>
          </p:nvPr>
        </p:nvSpPr>
        <p:spPr/>
        <p:txBody>
          <a:bodyPr/>
          <a:lstStyle/>
          <a:p>
            <a:r>
              <a:rPr lang="en-US" dirty="0"/>
              <a:t>Subject: What a work is about</a:t>
            </a:r>
          </a:p>
          <a:p>
            <a:r>
              <a:rPr lang="en-US" dirty="0"/>
              <a:t>Discipline: Field of study or author’s perspective</a:t>
            </a:r>
          </a:p>
        </p:txBody>
      </p:sp>
    </p:spTree>
    <p:extLst>
      <p:ext uri="{BB962C8B-B14F-4D97-AF65-F5344CB8AC3E}">
        <p14:creationId xmlns:p14="http://schemas.microsoft.com/office/powerpoint/2010/main" val="118083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F6CF31-1B09-4A28-BA6E-BB0D875ADCEC}"/>
              </a:ext>
            </a:extLst>
          </p:cNvPr>
          <p:cNvPicPr>
            <a:picLocks noChangeAspect="1"/>
          </p:cNvPicPr>
          <p:nvPr/>
        </p:nvPicPr>
        <p:blipFill>
          <a:blip r:embed="rId3"/>
          <a:stretch>
            <a:fillRect/>
          </a:stretch>
        </p:blipFill>
        <p:spPr>
          <a:xfrm>
            <a:off x="1875956" y="0"/>
            <a:ext cx="5244369" cy="4667488"/>
          </a:xfrm>
          <a:prstGeom prst="rect">
            <a:avLst/>
          </a:prstGeom>
        </p:spPr>
      </p:pic>
    </p:spTree>
    <p:extLst>
      <p:ext uri="{BB962C8B-B14F-4D97-AF65-F5344CB8AC3E}">
        <p14:creationId xmlns:p14="http://schemas.microsoft.com/office/powerpoint/2010/main" val="85733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022C91-3B23-485E-87A1-5B197D7F7950}"/>
              </a:ext>
            </a:extLst>
          </p:cNvPr>
          <p:cNvSpPr>
            <a:spLocks noGrp="1"/>
          </p:cNvSpPr>
          <p:nvPr>
            <p:ph type="body" sz="quarter" idx="13"/>
          </p:nvPr>
        </p:nvSpPr>
        <p:spPr/>
        <p:txBody>
          <a:bodyPr/>
          <a:lstStyle/>
          <a:p>
            <a:r>
              <a:rPr lang="en-US" dirty="0"/>
              <a:t>Choosing between numbers</a:t>
            </a:r>
          </a:p>
        </p:txBody>
      </p:sp>
      <p:sp>
        <p:nvSpPr>
          <p:cNvPr id="3" name="Text Placeholder 2">
            <a:extLst>
              <a:ext uri="{FF2B5EF4-FFF2-40B4-BE49-F238E27FC236}">
                <a16:creationId xmlns:a16="http://schemas.microsoft.com/office/drawing/2014/main" id="{721231CE-37F0-4D3A-8AC0-A4CFA3781EA2}"/>
              </a:ext>
            </a:extLst>
          </p:cNvPr>
          <p:cNvSpPr>
            <a:spLocks noGrp="1"/>
          </p:cNvSpPr>
          <p:nvPr>
            <p:ph type="body" sz="quarter" idx="12"/>
          </p:nvPr>
        </p:nvSpPr>
        <p:spPr/>
        <p:txBody>
          <a:bodyPr/>
          <a:lstStyle/>
          <a:p>
            <a:r>
              <a:rPr lang="en-US" dirty="0"/>
              <a:t>Rule of application</a:t>
            </a:r>
          </a:p>
          <a:p>
            <a:r>
              <a:rPr lang="en-US" dirty="0"/>
              <a:t>First-of-two rule</a:t>
            </a:r>
          </a:p>
          <a:p>
            <a:r>
              <a:rPr lang="en-US" dirty="0"/>
              <a:t>Rule of three</a:t>
            </a:r>
          </a:p>
          <a:p>
            <a:r>
              <a:rPr lang="en-US" dirty="0"/>
              <a:t>Rule of zero</a:t>
            </a:r>
          </a:p>
        </p:txBody>
      </p:sp>
    </p:spTree>
    <p:extLst>
      <p:ext uri="{BB962C8B-B14F-4D97-AF65-F5344CB8AC3E}">
        <p14:creationId xmlns:p14="http://schemas.microsoft.com/office/powerpoint/2010/main" val="285510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FE3F6B-DDD1-43EF-8AE8-AC9B3F39FE37}"/>
              </a:ext>
            </a:extLst>
          </p:cNvPr>
          <p:cNvSpPr>
            <a:spLocks noGrp="1"/>
          </p:cNvSpPr>
          <p:nvPr>
            <p:ph type="body" sz="quarter" idx="13"/>
          </p:nvPr>
        </p:nvSpPr>
        <p:spPr/>
        <p:txBody>
          <a:bodyPr/>
          <a:lstStyle/>
          <a:p>
            <a:r>
              <a:rPr lang="en-US" dirty="0"/>
              <a:t>Other important notes</a:t>
            </a:r>
          </a:p>
        </p:txBody>
      </p:sp>
      <p:sp>
        <p:nvSpPr>
          <p:cNvPr id="3" name="Text Placeholder 2">
            <a:extLst>
              <a:ext uri="{FF2B5EF4-FFF2-40B4-BE49-F238E27FC236}">
                <a16:creationId xmlns:a16="http://schemas.microsoft.com/office/drawing/2014/main" id="{B0D1A08B-6A4B-40C3-972C-12BE41ED1B82}"/>
              </a:ext>
            </a:extLst>
          </p:cNvPr>
          <p:cNvSpPr>
            <a:spLocks noGrp="1"/>
          </p:cNvSpPr>
          <p:nvPr>
            <p:ph type="body" sz="quarter" idx="12"/>
          </p:nvPr>
        </p:nvSpPr>
        <p:spPr/>
        <p:txBody>
          <a:bodyPr/>
          <a:lstStyle/>
          <a:p>
            <a:r>
              <a:rPr lang="en-US" dirty="0"/>
              <a:t>Class at this number</a:t>
            </a:r>
          </a:p>
          <a:p>
            <a:pPr lvl="1"/>
            <a:r>
              <a:rPr lang="en-US" dirty="0"/>
              <a:t>Class here</a:t>
            </a:r>
          </a:p>
          <a:p>
            <a:pPr lvl="1"/>
            <a:r>
              <a:rPr lang="en-US" dirty="0"/>
              <a:t>Including</a:t>
            </a:r>
          </a:p>
          <a:p>
            <a:r>
              <a:rPr lang="en-US" dirty="0"/>
              <a:t>Class at another number</a:t>
            </a:r>
          </a:p>
          <a:p>
            <a:pPr lvl="1"/>
            <a:r>
              <a:rPr lang="en-US" dirty="0"/>
              <a:t>See</a:t>
            </a:r>
          </a:p>
          <a:p>
            <a:pPr lvl="1"/>
            <a:r>
              <a:rPr lang="en-US" dirty="0"/>
              <a:t>Class elsewhere</a:t>
            </a:r>
          </a:p>
          <a:p>
            <a:pPr lvl="1"/>
            <a:r>
              <a:rPr lang="en-US" dirty="0"/>
              <a:t>See also</a:t>
            </a:r>
          </a:p>
        </p:txBody>
      </p:sp>
    </p:spTree>
    <p:extLst>
      <p:ext uri="{BB962C8B-B14F-4D97-AF65-F5344CB8AC3E}">
        <p14:creationId xmlns:p14="http://schemas.microsoft.com/office/powerpoint/2010/main" val="205081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ED7A43-83A0-4F16-A98F-580904DDCA08}"/>
              </a:ext>
            </a:extLst>
          </p:cNvPr>
          <p:cNvSpPr>
            <a:spLocks noGrp="1"/>
          </p:cNvSpPr>
          <p:nvPr>
            <p:ph type="body" sz="quarter" idx="13"/>
          </p:nvPr>
        </p:nvSpPr>
        <p:spPr/>
        <p:txBody>
          <a:bodyPr/>
          <a:lstStyle/>
          <a:p>
            <a:r>
              <a:rPr lang="en-US" dirty="0"/>
              <a:t>Interdisciplinary numbers</a:t>
            </a:r>
          </a:p>
        </p:txBody>
      </p:sp>
      <p:sp>
        <p:nvSpPr>
          <p:cNvPr id="3" name="Text Placeholder 2">
            <a:extLst>
              <a:ext uri="{FF2B5EF4-FFF2-40B4-BE49-F238E27FC236}">
                <a16:creationId xmlns:a16="http://schemas.microsoft.com/office/drawing/2014/main" id="{5487F316-CC47-4D6F-AB60-45CB5F424BD2}"/>
              </a:ext>
            </a:extLst>
          </p:cNvPr>
          <p:cNvSpPr>
            <a:spLocks noGrp="1"/>
          </p:cNvSpPr>
          <p:nvPr>
            <p:ph type="body" sz="quarter" idx="12"/>
          </p:nvPr>
        </p:nvSpPr>
        <p:spPr/>
        <p:txBody>
          <a:bodyPr/>
          <a:lstStyle/>
          <a:p>
            <a:r>
              <a:rPr lang="en-US" dirty="0"/>
              <a:t>Often called out in the index (term with no subdivision)</a:t>
            </a:r>
          </a:p>
          <a:p>
            <a:r>
              <a:rPr lang="en-US" dirty="0"/>
              <a:t>Sometimes called out in notes in the schedules</a:t>
            </a:r>
          </a:p>
          <a:p>
            <a:r>
              <a:rPr lang="en-US" dirty="0"/>
              <a:t>Not a bad choice if in doubt, but…</a:t>
            </a:r>
          </a:p>
          <a:p>
            <a:r>
              <a:rPr lang="en-US" dirty="0"/>
              <a:t>Avoid if illogical</a:t>
            </a:r>
          </a:p>
        </p:txBody>
      </p:sp>
      <p:pic>
        <p:nvPicPr>
          <p:cNvPr id="5" name="Picture 4">
            <a:extLst>
              <a:ext uri="{FF2B5EF4-FFF2-40B4-BE49-F238E27FC236}">
                <a16:creationId xmlns:a16="http://schemas.microsoft.com/office/drawing/2014/main" id="{DA32EA20-8179-4FDA-88D3-487181433C39}"/>
              </a:ext>
            </a:extLst>
          </p:cNvPr>
          <p:cNvPicPr>
            <a:picLocks noChangeAspect="1"/>
          </p:cNvPicPr>
          <p:nvPr/>
        </p:nvPicPr>
        <p:blipFill>
          <a:blip r:embed="rId3"/>
          <a:stretch>
            <a:fillRect/>
          </a:stretch>
        </p:blipFill>
        <p:spPr>
          <a:xfrm>
            <a:off x="333375" y="2767896"/>
            <a:ext cx="8477250" cy="1905000"/>
          </a:xfrm>
          <a:prstGeom prst="rect">
            <a:avLst/>
          </a:prstGeom>
        </p:spPr>
      </p:pic>
    </p:spTree>
    <p:extLst>
      <p:ext uri="{BB962C8B-B14F-4D97-AF65-F5344CB8AC3E}">
        <p14:creationId xmlns:p14="http://schemas.microsoft.com/office/powerpoint/2010/main" val="154655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56DF6D-FE9E-47F3-B888-396A78889AC2}"/>
              </a:ext>
            </a:extLst>
          </p:cNvPr>
          <p:cNvSpPr>
            <a:spLocks noGrp="1"/>
          </p:cNvSpPr>
          <p:nvPr>
            <p:ph type="body" sz="quarter" idx="13"/>
          </p:nvPr>
        </p:nvSpPr>
        <p:spPr/>
        <p:txBody>
          <a:bodyPr/>
          <a:lstStyle/>
          <a:p>
            <a:r>
              <a:rPr lang="en-US" dirty="0"/>
              <a:t>Hierarchy</a:t>
            </a:r>
          </a:p>
        </p:txBody>
      </p:sp>
      <p:sp>
        <p:nvSpPr>
          <p:cNvPr id="3" name="Text Placeholder 2">
            <a:extLst>
              <a:ext uri="{FF2B5EF4-FFF2-40B4-BE49-F238E27FC236}">
                <a16:creationId xmlns:a16="http://schemas.microsoft.com/office/drawing/2014/main" id="{52739E10-E5F5-45F7-8D01-00ED501092E2}"/>
              </a:ext>
            </a:extLst>
          </p:cNvPr>
          <p:cNvSpPr>
            <a:spLocks noGrp="1"/>
          </p:cNvSpPr>
          <p:nvPr>
            <p:ph type="body" sz="quarter" idx="12"/>
          </p:nvPr>
        </p:nvSpPr>
        <p:spPr>
          <a:xfrm>
            <a:off x="340786" y="1029747"/>
            <a:ext cx="3706558" cy="3356378"/>
          </a:xfrm>
        </p:spPr>
        <p:txBody>
          <a:bodyPr/>
          <a:lstStyle/>
          <a:p>
            <a:r>
              <a:rPr lang="en-US" dirty="0"/>
              <a:t>Some notes have hierarchical force</a:t>
            </a:r>
          </a:p>
          <a:p>
            <a:pPr lvl="1"/>
            <a:r>
              <a:rPr lang="en-US" dirty="0"/>
              <a:t>Scope</a:t>
            </a:r>
          </a:p>
          <a:p>
            <a:pPr lvl="1"/>
            <a:r>
              <a:rPr lang="en-US" dirty="0"/>
              <a:t>Class here</a:t>
            </a:r>
          </a:p>
          <a:p>
            <a:pPr lvl="1"/>
            <a:r>
              <a:rPr lang="en-US" dirty="0"/>
              <a:t>See reference</a:t>
            </a:r>
          </a:p>
          <a:p>
            <a:pPr lvl="1"/>
            <a:r>
              <a:rPr lang="en-US" dirty="0"/>
              <a:t>(And more)</a:t>
            </a:r>
          </a:p>
          <a:p>
            <a:r>
              <a:rPr lang="en-US" dirty="0"/>
              <a:t>Check up and down!</a:t>
            </a:r>
          </a:p>
        </p:txBody>
      </p:sp>
      <p:pic>
        <p:nvPicPr>
          <p:cNvPr id="6" name="Picture 5">
            <a:extLst>
              <a:ext uri="{FF2B5EF4-FFF2-40B4-BE49-F238E27FC236}">
                <a16:creationId xmlns:a16="http://schemas.microsoft.com/office/drawing/2014/main" id="{91EF7D22-BE8C-4CC4-B53A-C9E681A1927B}"/>
              </a:ext>
            </a:extLst>
          </p:cNvPr>
          <p:cNvPicPr>
            <a:picLocks noChangeAspect="1"/>
          </p:cNvPicPr>
          <p:nvPr/>
        </p:nvPicPr>
        <p:blipFill>
          <a:blip r:embed="rId3"/>
          <a:stretch>
            <a:fillRect/>
          </a:stretch>
        </p:blipFill>
        <p:spPr>
          <a:xfrm>
            <a:off x="4152276" y="14990"/>
            <a:ext cx="4871803" cy="4656236"/>
          </a:xfrm>
          <a:prstGeom prst="rect">
            <a:avLst/>
          </a:prstGeom>
        </p:spPr>
      </p:pic>
    </p:spTree>
    <p:extLst>
      <p:ext uri="{BB962C8B-B14F-4D97-AF65-F5344CB8AC3E}">
        <p14:creationId xmlns:p14="http://schemas.microsoft.com/office/powerpoint/2010/main" val="243269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310C3B84-0346-42F0-AFD2-E385596D62D8}"/>
              </a:ext>
            </a:extLst>
          </p:cNvPr>
          <p:cNvPicPr>
            <a:picLocks noGrp="1" noChangeAspect="1"/>
          </p:cNvPicPr>
          <p:nvPr>
            <p:ph type="pic" sz="quarter" idx="10"/>
          </p:nvPr>
        </p:nvPicPr>
        <p:blipFill>
          <a:blip r:embed="rId3"/>
          <a:srcRect t="2165" b="2165"/>
          <a:stretch/>
        </p:blipFill>
        <p:spPr>
          <a:xfrm>
            <a:off x="882651" y="1493044"/>
            <a:ext cx="2016125" cy="1928813"/>
          </a:xfrm>
        </p:spPr>
      </p:pic>
      <p:sp>
        <p:nvSpPr>
          <p:cNvPr id="15" name="Text Placeholder 14"/>
          <p:cNvSpPr>
            <a:spLocks noGrp="1"/>
          </p:cNvSpPr>
          <p:nvPr>
            <p:ph type="body" sz="quarter" idx="12"/>
          </p:nvPr>
        </p:nvSpPr>
        <p:spPr/>
        <p:txBody>
          <a:bodyPr>
            <a:normAutofit fontScale="92500"/>
          </a:bodyPr>
          <a:lstStyle/>
          <a:p>
            <a:r>
              <a:rPr lang="en-US" dirty="0"/>
              <a:t>Senior Editor, Dewey Decimal Classification</a:t>
            </a:r>
          </a:p>
        </p:txBody>
      </p:sp>
      <p:sp>
        <p:nvSpPr>
          <p:cNvPr id="16" name="Text Placeholder 15"/>
          <p:cNvSpPr>
            <a:spLocks noGrp="1"/>
          </p:cNvSpPr>
          <p:nvPr>
            <p:ph type="body" sz="quarter" idx="13"/>
          </p:nvPr>
        </p:nvSpPr>
        <p:spPr/>
        <p:txBody>
          <a:bodyPr/>
          <a:lstStyle/>
          <a:p>
            <a:r>
              <a:rPr lang="en-US" dirty="0"/>
              <a:t>Alex Kyrios</a:t>
            </a:r>
          </a:p>
        </p:txBody>
      </p:sp>
      <p:sp>
        <p:nvSpPr>
          <p:cNvPr id="4" name="Text Placeholder 3">
            <a:extLst>
              <a:ext uri="{FF2B5EF4-FFF2-40B4-BE49-F238E27FC236}">
                <a16:creationId xmlns:a16="http://schemas.microsoft.com/office/drawing/2014/main" id="{1B2FE6E4-A796-4183-9883-EE6911607000}"/>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83268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717111-60E4-4C90-B226-371873EB22BD}"/>
              </a:ext>
            </a:extLst>
          </p:cNvPr>
          <p:cNvSpPr>
            <a:spLocks noGrp="1"/>
          </p:cNvSpPr>
          <p:nvPr>
            <p:ph type="body" sz="quarter" idx="13"/>
          </p:nvPr>
        </p:nvSpPr>
        <p:spPr/>
        <p:txBody>
          <a:bodyPr/>
          <a:lstStyle/>
          <a:p>
            <a:r>
              <a:rPr lang="en-US" dirty="0"/>
              <a:t>Truncating numbers</a:t>
            </a:r>
          </a:p>
        </p:txBody>
      </p:sp>
      <p:sp>
        <p:nvSpPr>
          <p:cNvPr id="3" name="Text Placeholder 2">
            <a:extLst>
              <a:ext uri="{FF2B5EF4-FFF2-40B4-BE49-F238E27FC236}">
                <a16:creationId xmlns:a16="http://schemas.microsoft.com/office/drawing/2014/main" id="{1CF05E83-A9B2-4838-BE19-B6D4FCCC5D60}"/>
              </a:ext>
            </a:extLst>
          </p:cNvPr>
          <p:cNvSpPr>
            <a:spLocks noGrp="1"/>
          </p:cNvSpPr>
          <p:nvPr>
            <p:ph type="body" sz="quarter" idx="12"/>
          </p:nvPr>
        </p:nvSpPr>
        <p:spPr>
          <a:xfrm>
            <a:off x="340786" y="1029747"/>
            <a:ext cx="4695909" cy="3356378"/>
          </a:xfrm>
        </p:spPr>
        <p:txBody>
          <a:bodyPr/>
          <a:lstStyle/>
          <a:p>
            <a:r>
              <a:rPr lang="en-US" dirty="0"/>
              <a:t>Close and broad classification</a:t>
            </a:r>
          </a:p>
          <a:p>
            <a:r>
              <a:rPr lang="en-US" dirty="0"/>
              <a:t>Abridgement</a:t>
            </a:r>
          </a:p>
          <a:p>
            <a:r>
              <a:rPr lang="en-US" dirty="0"/>
              <a:t>Local needs (think globally,</a:t>
            </a:r>
          </a:p>
          <a:p>
            <a:pPr marL="0" indent="0">
              <a:buNone/>
            </a:pPr>
            <a:r>
              <a:rPr lang="en-US" dirty="0"/>
              <a:t>	act locally!)</a:t>
            </a:r>
          </a:p>
        </p:txBody>
      </p:sp>
      <p:graphicFrame>
        <p:nvGraphicFramePr>
          <p:cNvPr id="4" name="Object 3">
            <a:extLst>
              <a:ext uri="{FF2B5EF4-FFF2-40B4-BE49-F238E27FC236}">
                <a16:creationId xmlns:a16="http://schemas.microsoft.com/office/drawing/2014/main" id="{DB11855A-632D-411C-AA0A-CA3524AE97BB}"/>
              </a:ext>
            </a:extLst>
          </p:cNvPr>
          <p:cNvGraphicFramePr>
            <a:graphicFrameLocks noChangeAspect="1"/>
          </p:cNvGraphicFramePr>
          <p:nvPr>
            <p:extLst>
              <p:ext uri="{D42A27DB-BD31-4B8C-83A1-F6EECF244321}">
                <p14:modId xmlns:p14="http://schemas.microsoft.com/office/powerpoint/2010/main" val="3322826178"/>
              </p:ext>
            </p:extLst>
          </p:nvPr>
        </p:nvGraphicFramePr>
        <p:xfrm>
          <a:off x="4466553" y="1543987"/>
          <a:ext cx="4533245" cy="3056120"/>
        </p:xfrm>
        <a:graphic>
          <a:graphicData uri="http://schemas.openxmlformats.org/presentationml/2006/ole">
            <mc:AlternateContent xmlns:mc="http://schemas.openxmlformats.org/markup-compatibility/2006">
              <mc:Choice xmlns:v="urn:schemas-microsoft-com:vml" Requires="v">
                <p:oleObj spid="_x0000_s1026" name="Bitmap Image" r:id="rId4" imgW="4238640" imgH="2857680" progId="Paint.Picture">
                  <p:embed/>
                </p:oleObj>
              </mc:Choice>
              <mc:Fallback>
                <p:oleObj name="Bitmap Image" r:id="rId4" imgW="4238640" imgH="2857680" progId="Paint.Picture">
                  <p:embed/>
                  <p:pic>
                    <p:nvPicPr>
                      <p:cNvPr id="0" name=""/>
                      <p:cNvPicPr/>
                      <p:nvPr/>
                    </p:nvPicPr>
                    <p:blipFill>
                      <a:blip r:embed="rId5"/>
                      <a:stretch>
                        <a:fillRect/>
                      </a:stretch>
                    </p:blipFill>
                    <p:spPr>
                      <a:xfrm>
                        <a:off x="4466553" y="1543987"/>
                        <a:ext cx="4533245" cy="3056120"/>
                      </a:xfrm>
                      <a:prstGeom prst="rect">
                        <a:avLst/>
                      </a:prstGeom>
                    </p:spPr>
                  </p:pic>
                </p:oleObj>
              </mc:Fallback>
            </mc:AlternateContent>
          </a:graphicData>
        </a:graphic>
      </p:graphicFrame>
    </p:spTree>
    <p:extLst>
      <p:ext uri="{BB962C8B-B14F-4D97-AF65-F5344CB8AC3E}">
        <p14:creationId xmlns:p14="http://schemas.microsoft.com/office/powerpoint/2010/main" val="277445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81AD4F-AA55-472D-BB91-88FB5F0E6D1C}"/>
              </a:ext>
            </a:extLst>
          </p:cNvPr>
          <p:cNvSpPr>
            <a:spLocks noGrp="1"/>
          </p:cNvSpPr>
          <p:nvPr>
            <p:ph type="body" sz="quarter" idx="13"/>
          </p:nvPr>
        </p:nvSpPr>
        <p:spPr/>
        <p:txBody>
          <a:bodyPr/>
          <a:lstStyle/>
          <a:p>
            <a:r>
              <a:rPr lang="en-US" dirty="0"/>
              <a:t>Review exercises</a:t>
            </a:r>
          </a:p>
        </p:txBody>
      </p:sp>
      <p:sp>
        <p:nvSpPr>
          <p:cNvPr id="3" name="Text Placeholder 2">
            <a:extLst>
              <a:ext uri="{FF2B5EF4-FFF2-40B4-BE49-F238E27FC236}">
                <a16:creationId xmlns:a16="http://schemas.microsoft.com/office/drawing/2014/main" id="{161762F5-0314-49E1-A9E7-7FC9CADC63DC}"/>
              </a:ext>
            </a:extLst>
          </p:cNvPr>
          <p:cNvSpPr>
            <a:spLocks noGrp="1"/>
          </p:cNvSpPr>
          <p:nvPr>
            <p:ph type="body" sz="quarter" idx="12"/>
          </p:nvPr>
        </p:nvSpPr>
        <p:spPr/>
        <p:txBody>
          <a:bodyPr/>
          <a:lstStyle/>
          <a:p>
            <a:pPr marL="457200" indent="-457200">
              <a:buFont typeface="+mj-lt"/>
              <a:buAutoNum type="arabicPeriod"/>
            </a:pPr>
            <a:r>
              <a:rPr lang="en-US" i="1" dirty="0"/>
              <a:t>The human intestines and stomach</a:t>
            </a:r>
          </a:p>
          <a:p>
            <a:pPr marL="457200" indent="-457200">
              <a:buFont typeface="+mj-lt"/>
              <a:buAutoNum type="arabicPeriod"/>
            </a:pPr>
            <a:r>
              <a:rPr lang="en-US" i="1" dirty="0"/>
              <a:t>Doctrines, ethics, and education in world religions</a:t>
            </a:r>
          </a:p>
          <a:p>
            <a:pPr marL="457200" indent="-457200">
              <a:buFont typeface="+mj-lt"/>
              <a:buAutoNum type="arabicPeriod"/>
            </a:pPr>
            <a:r>
              <a:rPr lang="en-US" i="1" dirty="0"/>
              <a:t>A complete guide to opera</a:t>
            </a:r>
          </a:p>
          <a:p>
            <a:pPr marL="457200" indent="-457200">
              <a:buFont typeface="+mj-lt"/>
              <a:buAutoNum type="arabicPeriod"/>
            </a:pPr>
            <a:r>
              <a:rPr lang="en-US" i="1" dirty="0"/>
              <a:t>Heating with electric chimneys</a:t>
            </a:r>
          </a:p>
          <a:p>
            <a:pPr marL="457200" indent="-457200">
              <a:buFont typeface="+mj-lt"/>
              <a:buAutoNum type="arabicPeriod"/>
            </a:pPr>
            <a:endParaRPr lang="en-US" i="1" dirty="0"/>
          </a:p>
          <a:p>
            <a:pPr marL="0" indent="0" algn="ctr">
              <a:buNone/>
            </a:pPr>
            <a:r>
              <a:rPr lang="en-US" dirty="0">
                <a:hlinkClick r:id="rId3"/>
              </a:rPr>
              <a:t>oc.lc/</a:t>
            </a:r>
            <a:r>
              <a:rPr lang="en-US" dirty="0" err="1">
                <a:hlinkClick r:id="rId3"/>
              </a:rPr>
              <a:t>ddc</a:t>
            </a:r>
            <a:r>
              <a:rPr lang="en-US" dirty="0">
                <a:hlinkClick r:id="rId3"/>
              </a:rPr>
              <a:t>-intro</a:t>
            </a:r>
            <a:endParaRPr lang="en-US" dirty="0"/>
          </a:p>
          <a:p>
            <a:pPr marL="0" indent="0">
              <a:buNone/>
            </a:pPr>
            <a:r>
              <a:rPr lang="en-US" dirty="0"/>
              <a:t>Remember: rule of application, first-of-two rule, rule of three, rule of zero, interdisciplinary numbers</a:t>
            </a:r>
          </a:p>
        </p:txBody>
      </p:sp>
    </p:spTree>
    <p:extLst>
      <p:ext uri="{BB962C8B-B14F-4D97-AF65-F5344CB8AC3E}">
        <p14:creationId xmlns:p14="http://schemas.microsoft.com/office/powerpoint/2010/main" val="287224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F4FD97-21EE-4F17-AFF2-AFDD876E7634}"/>
              </a:ext>
            </a:extLst>
          </p:cNvPr>
          <p:cNvSpPr>
            <a:spLocks noGrp="1"/>
          </p:cNvSpPr>
          <p:nvPr>
            <p:ph type="body" sz="quarter" idx="10"/>
          </p:nvPr>
        </p:nvSpPr>
        <p:spPr/>
        <p:txBody>
          <a:bodyPr/>
          <a:lstStyle/>
          <a:p>
            <a:pPr algn="ctr"/>
            <a:r>
              <a:rPr lang="en-US" dirty="0"/>
              <a:t>Number building</a:t>
            </a:r>
          </a:p>
        </p:txBody>
      </p:sp>
      <p:sp>
        <p:nvSpPr>
          <p:cNvPr id="3" name="Text Placeholder 2">
            <a:extLst>
              <a:ext uri="{FF2B5EF4-FFF2-40B4-BE49-F238E27FC236}">
                <a16:creationId xmlns:a16="http://schemas.microsoft.com/office/drawing/2014/main" id="{BA0793FA-B5AB-43F7-A1CB-A0CC30EEBF31}"/>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43D9E05-60B5-4270-A897-1F08EB9E373B}"/>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1706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B2DE75-B36C-4E6B-B889-9EAACEB41D88}"/>
              </a:ext>
            </a:extLst>
          </p:cNvPr>
          <p:cNvSpPr>
            <a:spLocks noGrp="1"/>
          </p:cNvSpPr>
          <p:nvPr>
            <p:ph type="body" sz="quarter" idx="13"/>
          </p:nvPr>
        </p:nvSpPr>
        <p:spPr/>
        <p:txBody>
          <a:bodyPr/>
          <a:lstStyle/>
          <a:p>
            <a:r>
              <a:rPr lang="en-US" dirty="0"/>
              <a:t>Built numbers</a:t>
            </a:r>
          </a:p>
        </p:txBody>
      </p:sp>
      <p:sp>
        <p:nvSpPr>
          <p:cNvPr id="3" name="Text Placeholder 2">
            <a:extLst>
              <a:ext uri="{FF2B5EF4-FFF2-40B4-BE49-F238E27FC236}">
                <a16:creationId xmlns:a16="http://schemas.microsoft.com/office/drawing/2014/main" id="{51BD7EF6-4626-4F05-95A3-D17BB3C104D9}"/>
              </a:ext>
            </a:extLst>
          </p:cNvPr>
          <p:cNvSpPr>
            <a:spLocks noGrp="1"/>
          </p:cNvSpPr>
          <p:nvPr>
            <p:ph type="body" sz="quarter" idx="12"/>
          </p:nvPr>
        </p:nvSpPr>
        <p:spPr>
          <a:xfrm>
            <a:off x="340786" y="961506"/>
            <a:ext cx="8439148" cy="3770449"/>
          </a:xfrm>
        </p:spPr>
        <p:txBody>
          <a:bodyPr/>
          <a:lstStyle/>
          <a:p>
            <a:r>
              <a:rPr lang="en-US" dirty="0"/>
              <a:t>Almost infinite possible numbers</a:t>
            </a:r>
          </a:p>
          <a:p>
            <a:r>
              <a:rPr lang="en-US" dirty="0"/>
              <a:t>Start with a schedule number (base number)</a:t>
            </a:r>
          </a:p>
          <a:p>
            <a:r>
              <a:rPr lang="en-US" dirty="0"/>
              <a:t>Add from tables, or even other schedule numbers</a:t>
            </a:r>
          </a:p>
          <a:p>
            <a:r>
              <a:rPr lang="en-US" dirty="0"/>
              <a:t>But follow instructions—don’t just combine two numbers without thought!</a:t>
            </a:r>
          </a:p>
          <a:p>
            <a:r>
              <a:rPr lang="en-US" dirty="0" err="1"/>
              <a:t>WebDewey</a:t>
            </a:r>
            <a:r>
              <a:rPr lang="en-US" dirty="0"/>
              <a:t> can help, but isn’t perfect</a:t>
            </a:r>
          </a:p>
          <a:p>
            <a:r>
              <a:rPr lang="en-US" dirty="0"/>
              <a:t>Examples: car repair (</a:t>
            </a:r>
            <a:r>
              <a:rPr lang="en-US" i="0" dirty="0">
                <a:solidFill>
                  <a:srgbClr val="000000"/>
                </a:solidFill>
                <a:effectLst/>
                <a:latin typeface="Arial" panose="020B0604020202020204" pitchFamily="34" charset="0"/>
              </a:rPr>
              <a:t>629.2872), car repair in Illinois (629.287209773), bus repair (629.287233), illustrations of bus repair (629.2872330222)</a:t>
            </a:r>
            <a:endParaRPr lang="en-US" dirty="0"/>
          </a:p>
        </p:txBody>
      </p:sp>
    </p:spTree>
    <p:extLst>
      <p:ext uri="{BB962C8B-B14F-4D97-AF65-F5344CB8AC3E}">
        <p14:creationId xmlns:p14="http://schemas.microsoft.com/office/powerpoint/2010/main" val="202413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7D9092E-32F2-4F78-BBDB-29DC996C63B1}"/>
              </a:ext>
            </a:extLst>
          </p:cNvPr>
          <p:cNvSpPr>
            <a:spLocks noGrp="1"/>
          </p:cNvSpPr>
          <p:nvPr>
            <p:ph type="body" sz="quarter" idx="13"/>
          </p:nvPr>
        </p:nvSpPr>
        <p:spPr/>
        <p:txBody>
          <a:bodyPr/>
          <a:lstStyle/>
          <a:p>
            <a:r>
              <a:rPr lang="en-US" dirty="0"/>
              <a:t>Tables</a:t>
            </a:r>
          </a:p>
        </p:txBody>
      </p:sp>
      <p:sp>
        <p:nvSpPr>
          <p:cNvPr id="6" name="Text Placeholder 5">
            <a:extLst>
              <a:ext uri="{FF2B5EF4-FFF2-40B4-BE49-F238E27FC236}">
                <a16:creationId xmlns:a16="http://schemas.microsoft.com/office/drawing/2014/main" id="{AE155104-93E9-4CF5-9883-4DA8C1B7B390}"/>
              </a:ext>
            </a:extLst>
          </p:cNvPr>
          <p:cNvSpPr>
            <a:spLocks noGrp="1"/>
          </p:cNvSpPr>
          <p:nvPr>
            <p:ph type="body" sz="quarter" idx="12"/>
          </p:nvPr>
        </p:nvSpPr>
        <p:spPr/>
        <p:txBody>
          <a:bodyPr/>
          <a:lstStyle/>
          <a:p>
            <a:r>
              <a:rPr lang="en-US" dirty="0"/>
              <a:t>T1 Standard subdivisions</a:t>
            </a:r>
          </a:p>
          <a:p>
            <a:r>
              <a:rPr lang="en-US" dirty="0"/>
              <a:t>T2 Geographic areas, historical periods, biography</a:t>
            </a:r>
          </a:p>
          <a:p>
            <a:r>
              <a:rPr lang="en-US" dirty="0"/>
              <a:t>T3A Works by or about individual authors</a:t>
            </a:r>
          </a:p>
          <a:p>
            <a:r>
              <a:rPr lang="en-US" dirty="0"/>
              <a:t>T3B Works by or about more than one author</a:t>
            </a:r>
          </a:p>
          <a:p>
            <a:r>
              <a:rPr lang="en-US" dirty="0"/>
              <a:t>T3C Additional notation for arts and literature</a:t>
            </a:r>
          </a:p>
          <a:p>
            <a:r>
              <a:rPr lang="en-US" dirty="0"/>
              <a:t>T4 Individual languages and language families</a:t>
            </a:r>
          </a:p>
          <a:p>
            <a:r>
              <a:rPr lang="en-US" dirty="0"/>
              <a:t>T5 Ethnic and national groups</a:t>
            </a:r>
          </a:p>
          <a:p>
            <a:r>
              <a:rPr lang="en-US" dirty="0"/>
              <a:t>T6 Languages</a:t>
            </a:r>
          </a:p>
        </p:txBody>
      </p:sp>
    </p:spTree>
    <p:extLst>
      <p:ext uri="{BB962C8B-B14F-4D97-AF65-F5344CB8AC3E}">
        <p14:creationId xmlns:p14="http://schemas.microsoft.com/office/powerpoint/2010/main" val="45620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81AD4F-AA55-472D-BB91-88FB5F0E6D1C}"/>
              </a:ext>
            </a:extLst>
          </p:cNvPr>
          <p:cNvSpPr>
            <a:spLocks noGrp="1"/>
          </p:cNvSpPr>
          <p:nvPr>
            <p:ph type="body" sz="quarter" idx="13"/>
          </p:nvPr>
        </p:nvSpPr>
        <p:spPr/>
        <p:txBody>
          <a:bodyPr/>
          <a:lstStyle/>
          <a:p>
            <a:r>
              <a:rPr lang="en-US" dirty="0"/>
              <a:t>Exercises: Standard subdivisions</a:t>
            </a:r>
          </a:p>
        </p:txBody>
      </p:sp>
      <p:sp>
        <p:nvSpPr>
          <p:cNvPr id="3" name="Text Placeholder 2">
            <a:extLst>
              <a:ext uri="{FF2B5EF4-FFF2-40B4-BE49-F238E27FC236}">
                <a16:creationId xmlns:a16="http://schemas.microsoft.com/office/drawing/2014/main" id="{161762F5-0314-49E1-A9E7-7FC9CADC63DC}"/>
              </a:ext>
            </a:extLst>
          </p:cNvPr>
          <p:cNvSpPr>
            <a:spLocks noGrp="1"/>
          </p:cNvSpPr>
          <p:nvPr>
            <p:ph type="body" sz="quarter" idx="12"/>
          </p:nvPr>
        </p:nvSpPr>
        <p:spPr/>
        <p:txBody>
          <a:bodyPr/>
          <a:lstStyle/>
          <a:p>
            <a:pPr marL="457200" indent="-457200">
              <a:buFont typeface="+mj-lt"/>
              <a:buAutoNum type="arabicPeriod"/>
            </a:pPr>
            <a:r>
              <a:rPr lang="en-US" i="1" dirty="0"/>
              <a:t>History of meteorology</a:t>
            </a:r>
          </a:p>
          <a:p>
            <a:pPr marL="457200" indent="-457200">
              <a:buFont typeface="+mj-lt"/>
              <a:buAutoNum type="arabicPeriod"/>
            </a:pPr>
            <a:r>
              <a:rPr lang="en-US" i="1" dirty="0"/>
              <a:t>Cooking magazines</a:t>
            </a:r>
          </a:p>
          <a:p>
            <a:pPr marL="457200" indent="-457200">
              <a:buFont typeface="+mj-lt"/>
              <a:buAutoNum type="arabicPeriod"/>
            </a:pPr>
            <a:r>
              <a:rPr lang="en-US" i="1" dirty="0"/>
              <a:t>Library administration in Illinois</a:t>
            </a:r>
          </a:p>
          <a:p>
            <a:pPr marL="457200" indent="-457200">
              <a:buFont typeface="+mj-lt"/>
              <a:buAutoNum type="arabicPeriod"/>
            </a:pPr>
            <a:r>
              <a:rPr lang="en-US" i="1" dirty="0"/>
              <a:t>Palestinian Arab customs</a:t>
            </a:r>
          </a:p>
        </p:txBody>
      </p:sp>
    </p:spTree>
    <p:extLst>
      <p:ext uri="{BB962C8B-B14F-4D97-AF65-F5344CB8AC3E}">
        <p14:creationId xmlns:p14="http://schemas.microsoft.com/office/powerpoint/2010/main" val="389484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978C07-911C-4910-B612-4391A4267D65}"/>
              </a:ext>
            </a:extLst>
          </p:cNvPr>
          <p:cNvSpPr>
            <a:spLocks noGrp="1"/>
          </p:cNvSpPr>
          <p:nvPr>
            <p:ph type="body" sz="quarter" idx="13"/>
          </p:nvPr>
        </p:nvSpPr>
        <p:spPr/>
        <p:txBody>
          <a:bodyPr/>
          <a:lstStyle/>
          <a:p>
            <a:r>
              <a:rPr lang="en-US" dirty="0"/>
              <a:t>Exercises: Internal add tables</a:t>
            </a:r>
          </a:p>
        </p:txBody>
      </p:sp>
      <p:sp>
        <p:nvSpPr>
          <p:cNvPr id="3" name="Text Placeholder 2">
            <a:extLst>
              <a:ext uri="{FF2B5EF4-FFF2-40B4-BE49-F238E27FC236}">
                <a16:creationId xmlns:a16="http://schemas.microsoft.com/office/drawing/2014/main" id="{7ED7E895-4E07-47B6-BB7E-E4C02D8B754C}"/>
              </a:ext>
            </a:extLst>
          </p:cNvPr>
          <p:cNvSpPr>
            <a:spLocks noGrp="1"/>
          </p:cNvSpPr>
          <p:nvPr>
            <p:ph type="body" sz="quarter" idx="12"/>
          </p:nvPr>
        </p:nvSpPr>
        <p:spPr/>
        <p:txBody>
          <a:bodyPr/>
          <a:lstStyle/>
          <a:p>
            <a:pPr marL="457200" indent="-457200">
              <a:buFont typeface="+mj-lt"/>
              <a:buAutoNum type="arabicPeriod"/>
            </a:pPr>
            <a:r>
              <a:rPr lang="en-US" dirty="0"/>
              <a:t>362-363</a:t>
            </a:r>
            <a:r>
              <a:rPr lang="en-US" i="1" dirty="0"/>
              <a:t>		Assessing pollution risk</a:t>
            </a:r>
          </a:p>
          <a:p>
            <a:pPr marL="457200" indent="-457200">
              <a:buFont typeface="+mj-lt"/>
              <a:buAutoNum type="arabicPeriod"/>
            </a:pPr>
            <a:r>
              <a:rPr lang="en-US" dirty="0"/>
              <a:t>362-363</a:t>
            </a:r>
            <a:r>
              <a:rPr lang="en-US" i="1" dirty="0"/>
              <a:t>		Reliable employment for veterans</a:t>
            </a:r>
          </a:p>
          <a:p>
            <a:pPr marL="457200" indent="-457200">
              <a:buFont typeface="+mj-lt"/>
              <a:buAutoNum type="arabicPeriod"/>
            </a:pPr>
            <a:r>
              <a:rPr lang="en-US" dirty="0"/>
              <a:t>930-990</a:t>
            </a:r>
            <a:r>
              <a:rPr lang="en-US" i="1" dirty="0"/>
              <a:t>		Encyclopedia of Somali history</a:t>
            </a:r>
          </a:p>
          <a:p>
            <a:pPr marL="457200" indent="-457200">
              <a:buFont typeface="+mj-lt"/>
              <a:buAutoNum type="arabicPeriod"/>
            </a:pPr>
            <a:r>
              <a:rPr lang="en-US" dirty="0"/>
              <a:t>930-990</a:t>
            </a:r>
            <a:r>
              <a:rPr lang="en-US" i="1" dirty="0"/>
              <a:t>		Archaeology of Tennessee</a:t>
            </a:r>
          </a:p>
        </p:txBody>
      </p:sp>
    </p:spTree>
    <p:extLst>
      <p:ext uri="{BB962C8B-B14F-4D97-AF65-F5344CB8AC3E}">
        <p14:creationId xmlns:p14="http://schemas.microsoft.com/office/powerpoint/2010/main" val="308986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8AD16E-ECEE-4390-9C89-18469E48B415}"/>
              </a:ext>
            </a:extLst>
          </p:cNvPr>
          <p:cNvSpPr>
            <a:spLocks noGrp="1"/>
          </p:cNvSpPr>
          <p:nvPr>
            <p:ph type="body" sz="quarter" idx="13"/>
          </p:nvPr>
        </p:nvSpPr>
        <p:spPr/>
        <p:txBody>
          <a:bodyPr/>
          <a:lstStyle/>
          <a:p>
            <a:r>
              <a:rPr lang="en-US" dirty="0"/>
              <a:t>800s and Table 3</a:t>
            </a:r>
          </a:p>
        </p:txBody>
      </p:sp>
      <p:sp>
        <p:nvSpPr>
          <p:cNvPr id="3" name="Text Placeholder 2">
            <a:extLst>
              <a:ext uri="{FF2B5EF4-FFF2-40B4-BE49-F238E27FC236}">
                <a16:creationId xmlns:a16="http://schemas.microsoft.com/office/drawing/2014/main" id="{F82C5B1C-C122-4F62-9ED5-9C2EEFBF1624}"/>
              </a:ext>
            </a:extLst>
          </p:cNvPr>
          <p:cNvSpPr>
            <a:spLocks noGrp="1"/>
          </p:cNvSpPr>
          <p:nvPr>
            <p:ph type="body" sz="quarter" idx="12"/>
          </p:nvPr>
        </p:nvSpPr>
        <p:spPr/>
        <p:txBody>
          <a:bodyPr/>
          <a:lstStyle/>
          <a:p>
            <a:r>
              <a:rPr lang="en-US" dirty="0"/>
              <a:t>Essential equipment</a:t>
            </a:r>
          </a:p>
          <a:p>
            <a:pPr lvl="1"/>
            <a:r>
              <a:rPr lang="en-US" dirty="0"/>
              <a:t>Note at 800</a:t>
            </a:r>
          </a:p>
          <a:p>
            <a:pPr lvl="1"/>
            <a:r>
              <a:rPr lang="en-US" dirty="0"/>
              <a:t>Notes at the beginning of Table 3 sections</a:t>
            </a:r>
          </a:p>
          <a:p>
            <a:pPr lvl="1"/>
            <a:r>
              <a:rPr lang="en-US" dirty="0"/>
              <a:t>Manual notes linked from above</a:t>
            </a:r>
          </a:p>
          <a:p>
            <a:pPr lvl="1"/>
            <a:r>
              <a:rPr lang="en-US" dirty="0"/>
              <a:t>Flow charts for T3A and T3B (see Manual)</a:t>
            </a:r>
          </a:p>
          <a:p>
            <a:r>
              <a:rPr lang="en-US" dirty="0"/>
              <a:t>Existing built numbers (fellow divers)</a:t>
            </a:r>
          </a:p>
        </p:txBody>
      </p:sp>
      <p:pic>
        <p:nvPicPr>
          <p:cNvPr id="2050" name="Picture 2">
            <a:extLst>
              <a:ext uri="{FF2B5EF4-FFF2-40B4-BE49-F238E27FC236}">
                <a16:creationId xmlns:a16="http://schemas.microsoft.com/office/drawing/2014/main" id="{0335ABBB-5A73-4F9F-B7B4-5EEBCC89B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6347" y="89940"/>
            <a:ext cx="2807653" cy="4229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BA8A5C5-C000-4F39-9B91-D1A414A7F6C6}"/>
              </a:ext>
            </a:extLst>
          </p:cNvPr>
          <p:cNvSpPr txBox="1"/>
          <p:nvPr/>
        </p:nvSpPr>
        <p:spPr>
          <a:xfrm>
            <a:off x="6336347" y="4319040"/>
            <a:ext cx="2702722" cy="276999"/>
          </a:xfrm>
          <a:prstGeom prst="rect">
            <a:avLst/>
          </a:prstGeom>
          <a:noFill/>
        </p:spPr>
        <p:txBody>
          <a:bodyPr wrap="square" rtlCol="0">
            <a:spAutoFit/>
          </a:bodyPr>
          <a:lstStyle/>
          <a:p>
            <a:pPr algn="r"/>
            <a:r>
              <a:rPr lang="en-US" sz="1200" dirty="0"/>
              <a:t>US Navy / Public domain</a:t>
            </a:r>
          </a:p>
        </p:txBody>
      </p:sp>
    </p:spTree>
    <p:extLst>
      <p:ext uri="{BB962C8B-B14F-4D97-AF65-F5344CB8AC3E}">
        <p14:creationId xmlns:p14="http://schemas.microsoft.com/office/powerpoint/2010/main" val="42331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B72365-EFFC-429C-9790-E82A6EEAF8D2}"/>
              </a:ext>
            </a:extLst>
          </p:cNvPr>
          <p:cNvSpPr>
            <a:spLocks noGrp="1"/>
          </p:cNvSpPr>
          <p:nvPr>
            <p:ph type="body" sz="quarter" idx="13"/>
          </p:nvPr>
        </p:nvSpPr>
        <p:spPr/>
        <p:txBody>
          <a:bodyPr/>
          <a:lstStyle/>
          <a:p>
            <a:r>
              <a:rPr lang="en-US" dirty="0"/>
              <a:t>Table 3: A table divided</a:t>
            </a:r>
          </a:p>
        </p:txBody>
      </p:sp>
      <p:sp>
        <p:nvSpPr>
          <p:cNvPr id="3" name="Text Placeholder 2">
            <a:extLst>
              <a:ext uri="{FF2B5EF4-FFF2-40B4-BE49-F238E27FC236}">
                <a16:creationId xmlns:a16="http://schemas.microsoft.com/office/drawing/2014/main" id="{C44787B3-7F01-4D38-9C2D-2B7802B5B011}"/>
              </a:ext>
            </a:extLst>
          </p:cNvPr>
          <p:cNvSpPr>
            <a:spLocks noGrp="1"/>
          </p:cNvSpPr>
          <p:nvPr>
            <p:ph type="body" sz="quarter" idx="12"/>
          </p:nvPr>
        </p:nvSpPr>
        <p:spPr/>
        <p:txBody>
          <a:bodyPr/>
          <a:lstStyle/>
          <a:p>
            <a:r>
              <a:rPr lang="en-US" dirty="0"/>
              <a:t>T3A: Subdivisions for Works by or about </a:t>
            </a:r>
            <a:r>
              <a:rPr lang="en-US" u="sng" dirty="0"/>
              <a:t>Individual Authors</a:t>
            </a:r>
          </a:p>
          <a:p>
            <a:r>
              <a:rPr lang="en-US" dirty="0"/>
              <a:t>T3B: Subdivisions for Works by or about </a:t>
            </a:r>
            <a:r>
              <a:rPr lang="en-US" u="sng" dirty="0"/>
              <a:t>More than One Author</a:t>
            </a:r>
          </a:p>
          <a:p>
            <a:r>
              <a:rPr lang="en-US" dirty="0"/>
              <a:t>T3C: Additional Notation for Arts and Literature</a:t>
            </a:r>
          </a:p>
        </p:txBody>
      </p:sp>
    </p:spTree>
    <p:extLst>
      <p:ext uri="{BB962C8B-B14F-4D97-AF65-F5344CB8AC3E}">
        <p14:creationId xmlns:p14="http://schemas.microsoft.com/office/powerpoint/2010/main" val="363981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633F5E-CB83-4624-9A4C-40BF42165CA8}"/>
              </a:ext>
            </a:extLst>
          </p:cNvPr>
          <p:cNvSpPr>
            <a:spLocks noGrp="1"/>
          </p:cNvSpPr>
          <p:nvPr>
            <p:ph type="body" sz="quarter" idx="13"/>
          </p:nvPr>
        </p:nvSpPr>
        <p:spPr/>
        <p:txBody>
          <a:bodyPr/>
          <a:lstStyle/>
          <a:p>
            <a:r>
              <a:rPr lang="en-US" dirty="0"/>
              <a:t>Considerations for T3 and the 800s</a:t>
            </a:r>
          </a:p>
        </p:txBody>
      </p:sp>
      <p:sp>
        <p:nvSpPr>
          <p:cNvPr id="3" name="Text Placeholder 2">
            <a:extLst>
              <a:ext uri="{FF2B5EF4-FFF2-40B4-BE49-F238E27FC236}">
                <a16:creationId xmlns:a16="http://schemas.microsoft.com/office/drawing/2014/main" id="{AC39CDEC-2263-4DDA-BFD8-35F15FDDCE32}"/>
              </a:ext>
            </a:extLst>
          </p:cNvPr>
          <p:cNvSpPr>
            <a:spLocks noGrp="1"/>
          </p:cNvSpPr>
          <p:nvPr>
            <p:ph type="body" sz="quarter" idx="12"/>
          </p:nvPr>
        </p:nvSpPr>
        <p:spPr/>
        <p:txBody>
          <a:bodyPr/>
          <a:lstStyle/>
          <a:p>
            <a:r>
              <a:rPr lang="en-US" dirty="0"/>
              <a:t>Base number for literature – original language</a:t>
            </a:r>
          </a:p>
          <a:p>
            <a:r>
              <a:rPr lang="en-US" dirty="0"/>
              <a:t>Form (e.g., fiction, poetry, drama)</a:t>
            </a:r>
          </a:p>
          <a:p>
            <a:r>
              <a:rPr lang="en-US" dirty="0"/>
              <a:t>Time period</a:t>
            </a:r>
          </a:p>
          <a:p>
            <a:r>
              <a:rPr lang="en-US" dirty="0"/>
              <a:t>And sometimes more…</a:t>
            </a:r>
          </a:p>
          <a:p>
            <a:r>
              <a:rPr lang="en-US" dirty="0"/>
              <a:t>Generally not relevant</a:t>
            </a:r>
          </a:p>
          <a:p>
            <a:pPr lvl="1"/>
            <a:r>
              <a:rPr lang="en-US" dirty="0"/>
              <a:t>Author’s name</a:t>
            </a:r>
          </a:p>
          <a:p>
            <a:pPr lvl="1"/>
            <a:r>
              <a:rPr lang="en-US" dirty="0"/>
              <a:t>Language of translation</a:t>
            </a:r>
          </a:p>
        </p:txBody>
      </p:sp>
    </p:spTree>
    <p:extLst>
      <p:ext uri="{BB962C8B-B14F-4D97-AF65-F5344CB8AC3E}">
        <p14:creationId xmlns:p14="http://schemas.microsoft.com/office/powerpoint/2010/main" val="157924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428FADF-FA59-48FB-B6B8-DF8AC9168951}"/>
              </a:ext>
            </a:extLst>
          </p:cNvPr>
          <p:cNvSpPr>
            <a:spLocks noGrp="1"/>
          </p:cNvSpPr>
          <p:nvPr>
            <p:ph type="body" sz="quarter" idx="10"/>
          </p:nvPr>
        </p:nvSpPr>
        <p:spPr/>
        <p:txBody>
          <a:bodyPr/>
          <a:lstStyle/>
          <a:p>
            <a:pPr algn="ctr"/>
            <a:r>
              <a:rPr lang="en-US" dirty="0"/>
              <a:t>DDC Overview</a:t>
            </a:r>
          </a:p>
        </p:txBody>
      </p:sp>
      <p:sp>
        <p:nvSpPr>
          <p:cNvPr id="6" name="Text Placeholder 5">
            <a:extLst>
              <a:ext uri="{FF2B5EF4-FFF2-40B4-BE49-F238E27FC236}">
                <a16:creationId xmlns:a16="http://schemas.microsoft.com/office/drawing/2014/main" id="{33EF55E4-F526-4673-892B-292E3E3202CA}"/>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314AB6DA-341D-430E-91E0-7FF3F013D24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4339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49082-A2EF-4FFD-8AEE-BD2082808FB8}"/>
              </a:ext>
            </a:extLst>
          </p:cNvPr>
          <p:cNvSpPr>
            <a:spLocks noGrp="1"/>
          </p:cNvSpPr>
          <p:nvPr>
            <p:ph type="body" sz="quarter" idx="13"/>
          </p:nvPr>
        </p:nvSpPr>
        <p:spPr/>
        <p:txBody>
          <a:bodyPr/>
          <a:lstStyle/>
          <a:p>
            <a:r>
              <a:rPr lang="en-US" dirty="0"/>
              <a:t>Further reading</a:t>
            </a:r>
          </a:p>
        </p:txBody>
      </p:sp>
      <p:sp>
        <p:nvSpPr>
          <p:cNvPr id="3" name="Text Placeholder 2">
            <a:extLst>
              <a:ext uri="{FF2B5EF4-FFF2-40B4-BE49-F238E27FC236}">
                <a16:creationId xmlns:a16="http://schemas.microsoft.com/office/drawing/2014/main" id="{1E5F9235-A9CA-4724-8F5F-67BBF7F28E5D}"/>
              </a:ext>
            </a:extLst>
          </p:cNvPr>
          <p:cNvSpPr>
            <a:spLocks noGrp="1"/>
          </p:cNvSpPr>
          <p:nvPr>
            <p:ph type="body" sz="quarter" idx="12"/>
          </p:nvPr>
        </p:nvSpPr>
        <p:spPr/>
        <p:txBody>
          <a:bodyPr/>
          <a:lstStyle/>
          <a:p>
            <a:r>
              <a:rPr lang="en-US" dirty="0"/>
              <a:t>DDC Introduction (</a:t>
            </a:r>
            <a:r>
              <a:rPr lang="en-US" dirty="0">
                <a:hlinkClick r:id="rId3"/>
              </a:rPr>
              <a:t>oc.lc/</a:t>
            </a:r>
            <a:r>
              <a:rPr lang="en-US" dirty="0" err="1">
                <a:hlinkClick r:id="rId3"/>
              </a:rPr>
              <a:t>ddc</a:t>
            </a:r>
            <a:r>
              <a:rPr lang="en-US" dirty="0">
                <a:hlinkClick r:id="rId3"/>
              </a:rPr>
              <a:t>-intro</a:t>
            </a:r>
            <a:r>
              <a:rPr lang="en-US" dirty="0"/>
              <a:t>)</a:t>
            </a:r>
          </a:p>
          <a:p>
            <a:r>
              <a:rPr lang="en-US" dirty="0"/>
              <a:t>DDC Manual (</a:t>
            </a:r>
            <a:r>
              <a:rPr lang="en-US" dirty="0">
                <a:hlinkClick r:id="rId4"/>
              </a:rPr>
              <a:t>oc.lc/</a:t>
            </a:r>
            <a:r>
              <a:rPr lang="en-US" dirty="0" err="1">
                <a:hlinkClick r:id="rId4"/>
              </a:rPr>
              <a:t>ddc</a:t>
            </a:r>
            <a:r>
              <a:rPr lang="en-US" dirty="0">
                <a:hlinkClick r:id="rId4"/>
              </a:rPr>
              <a:t>-manual</a:t>
            </a:r>
            <a:r>
              <a:rPr lang="en-US" dirty="0"/>
              <a:t>)</a:t>
            </a:r>
          </a:p>
          <a:p>
            <a:r>
              <a:rPr lang="en-US" dirty="0"/>
              <a:t>DDC Summaries (</a:t>
            </a:r>
            <a:r>
              <a:rPr lang="en-US" dirty="0">
                <a:hlinkClick r:id="rId5"/>
              </a:rPr>
              <a:t>oc.lc/</a:t>
            </a:r>
            <a:r>
              <a:rPr lang="en-US" dirty="0" err="1">
                <a:hlinkClick r:id="rId5"/>
              </a:rPr>
              <a:t>ddc</a:t>
            </a:r>
            <a:r>
              <a:rPr lang="en-US" dirty="0">
                <a:hlinkClick r:id="rId5"/>
              </a:rPr>
              <a:t>-summaries</a:t>
            </a:r>
            <a:r>
              <a:rPr lang="en-US" dirty="0"/>
              <a:t>)</a:t>
            </a:r>
          </a:p>
          <a:p>
            <a:r>
              <a:rPr lang="en-US" dirty="0"/>
              <a:t>Dewey blog (</a:t>
            </a:r>
            <a:r>
              <a:rPr lang="en-US" dirty="0">
                <a:hlinkClick r:id="rId6"/>
              </a:rPr>
              <a:t>ddc.typepad.com</a:t>
            </a:r>
            <a:r>
              <a:rPr lang="en-US" dirty="0"/>
              <a:t>)</a:t>
            </a:r>
          </a:p>
          <a:p>
            <a:pPr lvl="1"/>
            <a:r>
              <a:rPr lang="en-US" dirty="0"/>
              <a:t>Periodic updates</a:t>
            </a:r>
          </a:p>
          <a:p>
            <a:pPr lvl="1"/>
            <a:r>
              <a:rPr lang="en-US" dirty="0"/>
              <a:t>Posts tagged by subject, DDC numbers</a:t>
            </a:r>
          </a:p>
          <a:p>
            <a:r>
              <a:rPr lang="en-US" dirty="0"/>
              <a:t>Training courses (</a:t>
            </a:r>
            <a:r>
              <a:rPr lang="en-US" dirty="0">
                <a:hlinkClick r:id="rId7"/>
              </a:rPr>
              <a:t>oc.lc/</a:t>
            </a:r>
            <a:r>
              <a:rPr lang="en-US" dirty="0" err="1">
                <a:hlinkClick r:id="rId7"/>
              </a:rPr>
              <a:t>ddc-teachingsite</a:t>
            </a:r>
            <a:r>
              <a:rPr lang="en-US" dirty="0"/>
              <a:t>)</a:t>
            </a:r>
          </a:p>
        </p:txBody>
      </p:sp>
    </p:spTree>
    <p:extLst>
      <p:ext uri="{BB962C8B-B14F-4D97-AF65-F5344CB8AC3E}">
        <p14:creationId xmlns:p14="http://schemas.microsoft.com/office/powerpoint/2010/main" val="391416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4F362F2-9AF6-4B8A-A90E-D85857ADA4E7}"/>
              </a:ext>
            </a:extLst>
          </p:cNvPr>
          <p:cNvSpPr>
            <a:spLocks noGrp="1"/>
          </p:cNvSpPr>
          <p:nvPr>
            <p:ph type="body" sz="quarter" idx="10"/>
          </p:nvPr>
        </p:nvSpPr>
        <p:spPr>
          <a:xfrm>
            <a:off x="107577" y="194732"/>
            <a:ext cx="4303058" cy="781050"/>
          </a:xfrm>
        </p:spPr>
        <p:txBody>
          <a:bodyPr/>
          <a:lstStyle/>
          <a:p>
            <a:r>
              <a:rPr lang="en-US" dirty="0"/>
              <a:t>Thank you!</a:t>
            </a:r>
          </a:p>
        </p:txBody>
      </p:sp>
      <p:sp>
        <p:nvSpPr>
          <p:cNvPr id="7" name="Text Placeholder 6">
            <a:extLst>
              <a:ext uri="{FF2B5EF4-FFF2-40B4-BE49-F238E27FC236}">
                <a16:creationId xmlns:a16="http://schemas.microsoft.com/office/drawing/2014/main" id="{96616D77-4DBA-497E-9D03-2CFE7A3FBDAD}"/>
              </a:ext>
            </a:extLst>
          </p:cNvPr>
          <p:cNvSpPr>
            <a:spLocks noGrp="1"/>
          </p:cNvSpPr>
          <p:nvPr>
            <p:ph type="body" sz="quarter" idx="11"/>
          </p:nvPr>
        </p:nvSpPr>
        <p:spPr/>
        <p:txBody>
          <a:bodyPr>
            <a:normAutofit fontScale="92500" lnSpcReduction="20000"/>
          </a:bodyPr>
          <a:lstStyle/>
          <a:p>
            <a:r>
              <a:rPr lang="en-US" dirty="0"/>
              <a:t>Alex Kyrios</a:t>
            </a:r>
          </a:p>
        </p:txBody>
      </p:sp>
      <p:sp>
        <p:nvSpPr>
          <p:cNvPr id="8" name="Text Placeholder 7">
            <a:extLst>
              <a:ext uri="{FF2B5EF4-FFF2-40B4-BE49-F238E27FC236}">
                <a16:creationId xmlns:a16="http://schemas.microsoft.com/office/drawing/2014/main" id="{42AD0476-4FE3-4F24-A3D4-8BE0D3096E8F}"/>
              </a:ext>
            </a:extLst>
          </p:cNvPr>
          <p:cNvSpPr>
            <a:spLocks noGrp="1"/>
          </p:cNvSpPr>
          <p:nvPr>
            <p:ph type="body" sz="quarter" idx="12"/>
          </p:nvPr>
        </p:nvSpPr>
        <p:spPr/>
        <p:txBody>
          <a:bodyPr>
            <a:normAutofit fontScale="92500" lnSpcReduction="20000"/>
          </a:bodyPr>
          <a:lstStyle/>
          <a:p>
            <a:r>
              <a:rPr lang="en-US" dirty="0"/>
              <a:t>Senior Editor, Dewey Decimal Classification</a:t>
            </a:r>
          </a:p>
        </p:txBody>
      </p:sp>
      <p:sp>
        <p:nvSpPr>
          <p:cNvPr id="9" name="Text Placeholder 8">
            <a:extLst>
              <a:ext uri="{FF2B5EF4-FFF2-40B4-BE49-F238E27FC236}">
                <a16:creationId xmlns:a16="http://schemas.microsoft.com/office/drawing/2014/main" id="{52092DD2-C8FB-4C57-B697-D54D743BC93C}"/>
              </a:ext>
            </a:extLst>
          </p:cNvPr>
          <p:cNvSpPr>
            <a:spLocks noGrp="1"/>
          </p:cNvSpPr>
          <p:nvPr>
            <p:ph type="body" sz="quarter" idx="13"/>
          </p:nvPr>
        </p:nvSpPr>
        <p:spPr/>
        <p:txBody>
          <a:bodyPr>
            <a:normAutofit fontScale="77500" lnSpcReduction="20000"/>
          </a:bodyPr>
          <a:lstStyle/>
          <a:p>
            <a:r>
              <a:rPr lang="en-US" dirty="0"/>
              <a:t>kyriosa@oclc.org</a:t>
            </a:r>
          </a:p>
        </p:txBody>
      </p:sp>
    </p:spTree>
    <p:extLst>
      <p:ext uri="{BB962C8B-B14F-4D97-AF65-F5344CB8AC3E}">
        <p14:creationId xmlns:p14="http://schemas.microsoft.com/office/powerpoint/2010/main" val="64412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7D9092E-32F2-4F78-BBDB-29DC996C63B1}"/>
              </a:ext>
            </a:extLst>
          </p:cNvPr>
          <p:cNvSpPr>
            <a:spLocks noGrp="1"/>
          </p:cNvSpPr>
          <p:nvPr>
            <p:ph type="body" sz="quarter" idx="13"/>
          </p:nvPr>
        </p:nvSpPr>
        <p:spPr/>
        <p:txBody>
          <a:bodyPr/>
          <a:lstStyle/>
          <a:p>
            <a:r>
              <a:rPr lang="en-US" dirty="0"/>
              <a:t>DDC basics</a:t>
            </a:r>
          </a:p>
        </p:txBody>
      </p:sp>
      <p:sp>
        <p:nvSpPr>
          <p:cNvPr id="6" name="Text Placeholder 5">
            <a:extLst>
              <a:ext uri="{FF2B5EF4-FFF2-40B4-BE49-F238E27FC236}">
                <a16:creationId xmlns:a16="http://schemas.microsoft.com/office/drawing/2014/main" id="{AE155104-93E9-4CF5-9883-4DA8C1B7B390}"/>
              </a:ext>
            </a:extLst>
          </p:cNvPr>
          <p:cNvSpPr>
            <a:spLocks noGrp="1"/>
          </p:cNvSpPr>
          <p:nvPr>
            <p:ph type="body" sz="quarter" idx="12"/>
          </p:nvPr>
        </p:nvSpPr>
        <p:spPr/>
        <p:txBody>
          <a:bodyPr/>
          <a:lstStyle/>
          <a:p>
            <a:r>
              <a:rPr lang="en-US" dirty="0"/>
              <a:t>First published by </a:t>
            </a:r>
            <a:r>
              <a:rPr lang="en-US" dirty="0" err="1"/>
              <a:t>Melvil</a:t>
            </a:r>
            <a:r>
              <a:rPr lang="en-US" dirty="0"/>
              <a:t> Dewey in 1876</a:t>
            </a:r>
          </a:p>
          <a:p>
            <a:r>
              <a:rPr lang="en-US" dirty="0"/>
              <a:t>Long published by Forest Press</a:t>
            </a:r>
          </a:p>
          <a:p>
            <a:r>
              <a:rPr lang="en-US" dirty="0"/>
              <a:t>Library of Congress involved since 1927</a:t>
            </a:r>
          </a:p>
          <a:p>
            <a:r>
              <a:rPr lang="en-US" dirty="0"/>
              <a:t>Forest Press acquired by OCLC in 1988</a:t>
            </a:r>
          </a:p>
        </p:txBody>
      </p:sp>
    </p:spTree>
    <p:extLst>
      <p:ext uri="{BB962C8B-B14F-4D97-AF65-F5344CB8AC3E}">
        <p14:creationId xmlns:p14="http://schemas.microsoft.com/office/powerpoint/2010/main" val="95212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C15B2B-C34E-4CDF-AB1B-2E43F1333AF4}"/>
              </a:ext>
            </a:extLst>
          </p:cNvPr>
          <p:cNvSpPr>
            <a:spLocks noGrp="1"/>
          </p:cNvSpPr>
          <p:nvPr>
            <p:ph type="body" sz="quarter" idx="13"/>
          </p:nvPr>
        </p:nvSpPr>
        <p:spPr/>
        <p:txBody>
          <a:bodyPr/>
          <a:lstStyle/>
          <a:p>
            <a:r>
              <a:rPr lang="en-US" dirty="0"/>
              <a:t>DDC publication history</a:t>
            </a:r>
          </a:p>
        </p:txBody>
      </p:sp>
      <p:sp>
        <p:nvSpPr>
          <p:cNvPr id="3" name="Text Placeholder 2">
            <a:extLst>
              <a:ext uri="{FF2B5EF4-FFF2-40B4-BE49-F238E27FC236}">
                <a16:creationId xmlns:a16="http://schemas.microsoft.com/office/drawing/2014/main" id="{CDB3610B-7182-4B61-9F41-02601080AC01}"/>
              </a:ext>
            </a:extLst>
          </p:cNvPr>
          <p:cNvSpPr>
            <a:spLocks noGrp="1"/>
          </p:cNvSpPr>
          <p:nvPr>
            <p:ph type="body" sz="quarter" idx="12"/>
          </p:nvPr>
        </p:nvSpPr>
        <p:spPr>
          <a:xfrm>
            <a:off x="340786" y="1029747"/>
            <a:ext cx="4231214" cy="3356378"/>
          </a:xfrm>
        </p:spPr>
        <p:txBody>
          <a:bodyPr/>
          <a:lstStyle/>
          <a:p>
            <a:r>
              <a:rPr lang="en-US" dirty="0"/>
              <a:t>Since 2011, electronic access via </a:t>
            </a:r>
            <a:r>
              <a:rPr lang="en-US" dirty="0" err="1"/>
              <a:t>WebDewey</a:t>
            </a:r>
            <a:endParaRPr lang="en-US" dirty="0"/>
          </a:p>
          <a:p>
            <a:r>
              <a:rPr lang="en-US" dirty="0"/>
              <a:t>23 printed editions</a:t>
            </a:r>
          </a:p>
          <a:p>
            <a:r>
              <a:rPr lang="en-US" dirty="0"/>
              <a:t>15 abridged editions</a:t>
            </a:r>
          </a:p>
          <a:p>
            <a:r>
              <a:rPr lang="en-US" dirty="0"/>
              <a:t>Annual print-on-demand (POD) versions</a:t>
            </a:r>
          </a:p>
          <a:p>
            <a:r>
              <a:rPr lang="en-US" dirty="0"/>
              <a:t>~8-9 current translations</a:t>
            </a:r>
          </a:p>
        </p:txBody>
      </p:sp>
      <p:pic>
        <p:nvPicPr>
          <p:cNvPr id="1026" name="Picture 2">
            <a:extLst>
              <a:ext uri="{FF2B5EF4-FFF2-40B4-BE49-F238E27FC236}">
                <a16:creationId xmlns:a16="http://schemas.microsoft.com/office/drawing/2014/main" id="{F3D5FABA-B70B-4C1E-B6EA-85F08FF88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83936"/>
            <a:ext cx="44196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69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7D9092E-32F2-4F78-BBDB-29DC996C63B1}"/>
              </a:ext>
            </a:extLst>
          </p:cNvPr>
          <p:cNvSpPr>
            <a:spLocks noGrp="1"/>
          </p:cNvSpPr>
          <p:nvPr>
            <p:ph type="body" sz="quarter" idx="13"/>
          </p:nvPr>
        </p:nvSpPr>
        <p:spPr/>
        <p:txBody>
          <a:bodyPr/>
          <a:lstStyle/>
          <a:p>
            <a:r>
              <a:rPr lang="en-US" dirty="0"/>
              <a:t>DDC outline</a:t>
            </a:r>
          </a:p>
        </p:txBody>
      </p:sp>
      <p:sp>
        <p:nvSpPr>
          <p:cNvPr id="6" name="Text Placeholder 5">
            <a:extLst>
              <a:ext uri="{FF2B5EF4-FFF2-40B4-BE49-F238E27FC236}">
                <a16:creationId xmlns:a16="http://schemas.microsoft.com/office/drawing/2014/main" id="{AE155104-93E9-4CF5-9883-4DA8C1B7B390}"/>
              </a:ext>
            </a:extLst>
          </p:cNvPr>
          <p:cNvSpPr>
            <a:spLocks noGrp="1"/>
          </p:cNvSpPr>
          <p:nvPr>
            <p:ph type="body" sz="quarter" idx="12"/>
          </p:nvPr>
        </p:nvSpPr>
        <p:spPr/>
        <p:txBody>
          <a:bodyPr/>
          <a:lstStyle/>
          <a:p>
            <a:r>
              <a:rPr lang="en-US" dirty="0"/>
              <a:t>Schedules</a:t>
            </a:r>
          </a:p>
          <a:p>
            <a:pPr lvl="1"/>
            <a:r>
              <a:rPr lang="en-US" dirty="0"/>
              <a:t>Ten main classes</a:t>
            </a:r>
          </a:p>
          <a:p>
            <a:pPr lvl="1"/>
            <a:r>
              <a:rPr lang="en-US" dirty="0"/>
              <a:t>100 divisions</a:t>
            </a:r>
          </a:p>
          <a:p>
            <a:pPr lvl="1"/>
            <a:r>
              <a:rPr lang="en-US" dirty="0"/>
              <a:t>1000 sections</a:t>
            </a:r>
          </a:p>
          <a:p>
            <a:r>
              <a:rPr lang="en-US" dirty="0"/>
              <a:t>Tables</a:t>
            </a:r>
          </a:p>
          <a:p>
            <a:pPr lvl="1"/>
            <a:r>
              <a:rPr lang="en-US" dirty="0"/>
              <a:t>Numbered 1-6</a:t>
            </a:r>
          </a:p>
          <a:p>
            <a:pPr lvl="1"/>
            <a:r>
              <a:rPr lang="en-US" dirty="0"/>
              <a:t>Table 3 is in 3 parts</a:t>
            </a:r>
          </a:p>
          <a:p>
            <a:r>
              <a:rPr lang="en-US" dirty="0"/>
              <a:t>Manual</a:t>
            </a:r>
          </a:p>
          <a:p>
            <a:r>
              <a:rPr lang="en-US" dirty="0"/>
              <a:t>(Introduction)</a:t>
            </a:r>
          </a:p>
        </p:txBody>
      </p:sp>
    </p:spTree>
    <p:extLst>
      <p:ext uri="{BB962C8B-B14F-4D97-AF65-F5344CB8AC3E}">
        <p14:creationId xmlns:p14="http://schemas.microsoft.com/office/powerpoint/2010/main" val="163781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Basic structure</a:t>
            </a:r>
          </a:p>
        </p:txBody>
      </p:sp>
      <p:pic>
        <p:nvPicPr>
          <p:cNvPr id="5" name="Picture 4">
            <a:extLst>
              <a:ext uri="{FF2B5EF4-FFF2-40B4-BE49-F238E27FC236}">
                <a16:creationId xmlns:a16="http://schemas.microsoft.com/office/drawing/2014/main" id="{7FEB3B7E-90AA-42B3-84F1-06018310CDF5}"/>
              </a:ext>
            </a:extLst>
          </p:cNvPr>
          <p:cNvPicPr>
            <a:picLocks noChangeAspect="1"/>
          </p:cNvPicPr>
          <p:nvPr/>
        </p:nvPicPr>
        <p:blipFill>
          <a:blip r:embed="rId3"/>
          <a:stretch>
            <a:fillRect/>
          </a:stretch>
        </p:blipFill>
        <p:spPr>
          <a:xfrm>
            <a:off x="4238625" y="193889"/>
            <a:ext cx="4723265" cy="2474091"/>
          </a:xfrm>
          <a:prstGeom prst="rect">
            <a:avLst/>
          </a:prstGeom>
        </p:spPr>
      </p:pic>
      <p:pic>
        <p:nvPicPr>
          <p:cNvPr id="7" name="Picture 6">
            <a:extLst>
              <a:ext uri="{FF2B5EF4-FFF2-40B4-BE49-F238E27FC236}">
                <a16:creationId xmlns:a16="http://schemas.microsoft.com/office/drawing/2014/main" id="{591DBBAF-2212-41C4-8E53-59DCA7394170}"/>
              </a:ext>
            </a:extLst>
          </p:cNvPr>
          <p:cNvPicPr>
            <a:picLocks noChangeAspect="1"/>
          </p:cNvPicPr>
          <p:nvPr/>
        </p:nvPicPr>
        <p:blipFill>
          <a:blip r:embed="rId4"/>
          <a:stretch>
            <a:fillRect/>
          </a:stretch>
        </p:blipFill>
        <p:spPr>
          <a:xfrm>
            <a:off x="1376096" y="2667980"/>
            <a:ext cx="6368527" cy="1978571"/>
          </a:xfrm>
          <a:prstGeom prst="rect">
            <a:avLst/>
          </a:prstGeom>
        </p:spPr>
      </p:pic>
    </p:spTree>
    <p:extLst>
      <p:ext uri="{BB962C8B-B14F-4D97-AF65-F5344CB8AC3E}">
        <p14:creationId xmlns:p14="http://schemas.microsoft.com/office/powerpoint/2010/main" val="415825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18D0AD-5C85-4CB8-AA74-A38ED9B05413}"/>
              </a:ext>
            </a:extLst>
          </p:cNvPr>
          <p:cNvSpPr>
            <a:spLocks noGrp="1"/>
          </p:cNvSpPr>
          <p:nvPr>
            <p:ph type="body" sz="quarter" idx="12"/>
          </p:nvPr>
        </p:nvSpPr>
        <p:spPr/>
        <p:txBody>
          <a:bodyPr/>
          <a:lstStyle/>
          <a:p>
            <a:r>
              <a:rPr lang="en-US" dirty="0"/>
              <a:t>Continuous revision and improving of the classification</a:t>
            </a:r>
          </a:p>
          <a:p>
            <a:r>
              <a:rPr lang="en-US" dirty="0"/>
              <a:t>Coordinating with partners and volunteers (subject-matter experts, translators, users, etc.)</a:t>
            </a:r>
          </a:p>
          <a:p>
            <a:r>
              <a:rPr lang="en-US" dirty="0"/>
              <a:t>Soliciting feedback to determine future changes</a:t>
            </a:r>
          </a:p>
          <a:p>
            <a:r>
              <a:rPr lang="en-US" dirty="0"/>
              <a:t>Work with the Editorial Policy Committee (EPC)</a:t>
            </a:r>
          </a:p>
        </p:txBody>
      </p:sp>
      <p:sp>
        <p:nvSpPr>
          <p:cNvPr id="6" name="Text Placeholder 5">
            <a:extLst>
              <a:ext uri="{FF2B5EF4-FFF2-40B4-BE49-F238E27FC236}">
                <a16:creationId xmlns:a16="http://schemas.microsoft.com/office/drawing/2014/main" id="{4D8686C9-682A-4948-A091-9380623E8F1E}"/>
              </a:ext>
            </a:extLst>
          </p:cNvPr>
          <p:cNvSpPr>
            <a:spLocks noGrp="1"/>
          </p:cNvSpPr>
          <p:nvPr>
            <p:ph type="body" sz="quarter" idx="13"/>
          </p:nvPr>
        </p:nvSpPr>
        <p:spPr/>
        <p:txBody>
          <a:bodyPr/>
          <a:lstStyle/>
          <a:p>
            <a:r>
              <a:rPr lang="en-US" dirty="0"/>
              <a:t>Update process: An editor’s role</a:t>
            </a:r>
          </a:p>
        </p:txBody>
      </p:sp>
    </p:spTree>
    <p:extLst>
      <p:ext uri="{BB962C8B-B14F-4D97-AF65-F5344CB8AC3E}">
        <p14:creationId xmlns:p14="http://schemas.microsoft.com/office/powerpoint/2010/main" val="207137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E2327F-5CAD-473D-9A18-16061CB3129F}"/>
              </a:ext>
            </a:extLst>
          </p:cNvPr>
          <p:cNvSpPr>
            <a:spLocks noGrp="1"/>
          </p:cNvSpPr>
          <p:nvPr>
            <p:ph type="body" sz="quarter" idx="13"/>
          </p:nvPr>
        </p:nvSpPr>
        <p:spPr/>
        <p:txBody>
          <a:bodyPr/>
          <a:lstStyle/>
          <a:p>
            <a:r>
              <a:rPr lang="en-US" dirty="0"/>
              <a:t>Editorial Policy Committee (EPC)</a:t>
            </a:r>
          </a:p>
        </p:txBody>
      </p:sp>
      <p:sp>
        <p:nvSpPr>
          <p:cNvPr id="3" name="Text Placeholder 2">
            <a:extLst>
              <a:ext uri="{FF2B5EF4-FFF2-40B4-BE49-F238E27FC236}">
                <a16:creationId xmlns:a16="http://schemas.microsoft.com/office/drawing/2014/main" id="{26A7E531-D635-43A9-9BC5-4AE777869B11}"/>
              </a:ext>
            </a:extLst>
          </p:cNvPr>
          <p:cNvSpPr>
            <a:spLocks noGrp="1"/>
          </p:cNvSpPr>
          <p:nvPr>
            <p:ph type="body" sz="quarter" idx="12"/>
          </p:nvPr>
        </p:nvSpPr>
        <p:spPr/>
        <p:txBody>
          <a:bodyPr/>
          <a:lstStyle/>
          <a:p>
            <a:r>
              <a:rPr lang="en-US" dirty="0"/>
              <a:t>10-member representative body of worldwide Dewey users</a:t>
            </a:r>
          </a:p>
          <a:p>
            <a:r>
              <a:rPr lang="en-US" dirty="0"/>
              <a:t>Joint ALA/OCLC committee</a:t>
            </a:r>
          </a:p>
          <a:p>
            <a:r>
              <a:rPr lang="en-US" dirty="0"/>
              <a:t>Dates to 1953</a:t>
            </a:r>
          </a:p>
          <a:p>
            <a:r>
              <a:rPr lang="en-US" dirty="0"/>
              <a:t>Six countries currently represented (Australia, Canada, Norway, South Africa, UK, US)</a:t>
            </a:r>
          </a:p>
        </p:txBody>
      </p:sp>
    </p:spTree>
    <p:extLst>
      <p:ext uri="{BB962C8B-B14F-4D97-AF65-F5344CB8AC3E}">
        <p14:creationId xmlns:p14="http://schemas.microsoft.com/office/powerpoint/2010/main" val="405258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50515AF1295244B26E4E6D23BF0BEB" ma:contentTypeVersion="60" ma:contentTypeDescription="Create a new document." ma:contentTypeScope="" ma:versionID="3ab1845c282ca95ea55a370b014f16f3">
  <xsd:schema xmlns:xsd="http://www.w3.org/2001/XMLSchema" xmlns:xs="http://www.w3.org/2001/XMLSchema" xmlns:p="http://schemas.microsoft.com/office/2006/metadata/properties" xmlns:ns2="6b67d80f-331f-4b51-b18e-81b8c101c29d" targetNamespace="http://schemas.microsoft.com/office/2006/metadata/properties" ma:root="true" ma:fieldsID="dc18ffd4b9c37d9f1a33ccc21d583d93" ns2:_="">
    <xsd:import namespace="6b67d80f-331f-4b51-b18e-81b8c101c29d"/>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e1e867eb-0ccf-46b3-a8be-678a344b5681" ContentTypeId="0x0101" PreviousValue="false"/>
</file>

<file path=customXml/itemProps1.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2.xml><?xml version="1.0" encoding="utf-8"?>
<ds:datastoreItem xmlns:ds="http://schemas.openxmlformats.org/officeDocument/2006/customXml" ds:itemID="{E7E988F0-95B4-4FCA-A550-26E1636850FD}">
  <ds:schemaRefs>
    <ds:schemaRef ds:uri="http://purl.org/dc/terms/"/>
    <ds:schemaRef ds:uri="http://schemas.openxmlformats.org/package/2006/metadata/core-properties"/>
    <ds:schemaRef ds:uri="http://purl.org/dc/dcmitype/"/>
    <ds:schemaRef ds:uri="http://schemas.microsoft.com/office/2006/documentManagement/types"/>
    <ds:schemaRef ds:uri="6b67d80f-331f-4b51-b18e-81b8c101c29d"/>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82E809F-BB71-443C-980C-C97BB9F2C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F593AE6-1AD2-44A9-9585-67BB8129610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19677</TotalTime>
  <Words>6481</Words>
  <Application>Microsoft Office PowerPoint</Application>
  <PresentationFormat>On-screen Show (16:9)</PresentationFormat>
  <Paragraphs>346</Paragraphs>
  <Slides>31</Slides>
  <Notes>30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ＭＳ Ｐゴシック</vt:lpstr>
      <vt:lpstr>Arial</vt:lpstr>
      <vt:lpstr>Calibri</vt:lpstr>
      <vt:lpstr>Times New Roman</vt:lpstr>
      <vt:lpstr>Wingdings</vt:lpstr>
      <vt:lpstr>Nonconfidential</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Joy Anhalt</cp:lastModifiedBy>
  <cp:revision>188</cp:revision>
  <dcterms:created xsi:type="dcterms:W3CDTF">2015-04-17T19:58:50Z</dcterms:created>
  <dcterms:modified xsi:type="dcterms:W3CDTF">2021-11-23T15:39:23Z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0x010100A350515AF1295244B26E4E6D23BF0BEB</vt:lpwstr>
  </property>
</Properties>
</file>