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Lora" pitchFamily="2" charset="0"/>
      <p:regular r:id="rId31"/>
      <p:bold r:id="rId32"/>
      <p:italic r:id="rId33"/>
      <p:boldItalic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Jt4vpfe/83yZH5XM4kuIdEZCM5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3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e798d87b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3e798d87b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e798d87b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3e798d87b4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3e798d87b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3e798d87b4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e798d87b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23e798d87b4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3e798d87b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23e798d87b4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e798d87b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3e798d87b4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3e798d87b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3e798d87b4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e798d87b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3e798d87b4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e798d87b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3e798d87b4_0_1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e798d87b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3e798d87b4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e798d87b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23e798d87b4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e798d87b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23e798d87b4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e798d87b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23e798d87b4_0_1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e798d87b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3e798d87b4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e798d87b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3e798d87b4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20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3e798d87b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23e798d87b4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e798d87b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3e798d87b4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e798d87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3e798d87b4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e798d87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23e798d87b4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e798d87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23e798d87b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3e798d87b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3e798d87b4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e798d87b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23e798d87b4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62626"/>
              </a:buClr>
              <a:buSzPts val="1800"/>
              <a:buChar char="•"/>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62626"/>
              </a:buClr>
              <a:buSzPts val="1800"/>
              <a:buChar char="•"/>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62626"/>
              </a:buClr>
              <a:buSzPts val="1800"/>
              <a:buChar char="•"/>
              <a:defRPr/>
            </a:lvl1pPr>
            <a:lvl2pPr marL="914400" lvl="1" indent="-342900" algn="l">
              <a:spcBef>
                <a:spcPts val="360"/>
              </a:spcBef>
              <a:spcAft>
                <a:spcPts val="0"/>
              </a:spcAft>
              <a:buClr>
                <a:srgbClr val="262626"/>
              </a:buClr>
              <a:buSzPts val="1800"/>
              <a:buChar char="–"/>
              <a:defRPr/>
            </a:lvl2pPr>
            <a:lvl3pPr marL="1371600" lvl="2" indent="-342900" algn="l">
              <a:spcBef>
                <a:spcPts val="360"/>
              </a:spcBef>
              <a:spcAft>
                <a:spcPts val="0"/>
              </a:spcAft>
              <a:buClr>
                <a:srgbClr val="262626"/>
              </a:buClr>
              <a:buSzPts val="1800"/>
              <a:buChar char="•"/>
              <a:defRPr/>
            </a:lvl3pPr>
            <a:lvl4pPr marL="1828800" lvl="3" indent="-342900" algn="l">
              <a:spcBef>
                <a:spcPts val="360"/>
              </a:spcBef>
              <a:spcAft>
                <a:spcPts val="0"/>
              </a:spcAft>
              <a:buClr>
                <a:srgbClr val="262626"/>
              </a:buClr>
              <a:buSzPts val="1800"/>
              <a:buChar char="–"/>
              <a:defRPr/>
            </a:lvl4pPr>
            <a:lvl5pPr marL="2286000" lvl="4" indent="-342900" algn="l">
              <a:spcBef>
                <a:spcPts val="360"/>
              </a:spcBef>
              <a:spcAft>
                <a:spcPts val="0"/>
              </a:spcAft>
              <a:buClr>
                <a:srgbClr val="26262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62626"/>
              </a:buClr>
              <a:buSzPts val="2800"/>
              <a:buChar char="•"/>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62626"/>
              </a:buClr>
              <a:buSzPts val="2800"/>
              <a:buChar char="•"/>
              <a:defRPr sz="2800"/>
            </a:lvl1pPr>
            <a:lvl2pPr marL="914400" lvl="1" indent="-381000" algn="l">
              <a:spcBef>
                <a:spcPts val="480"/>
              </a:spcBef>
              <a:spcAft>
                <a:spcPts val="0"/>
              </a:spcAft>
              <a:buClr>
                <a:srgbClr val="262626"/>
              </a:buClr>
              <a:buSzPts val="2400"/>
              <a:buChar char="–"/>
              <a:defRPr sz="2400"/>
            </a:lvl2pPr>
            <a:lvl3pPr marL="1371600" lvl="2" indent="-355600" algn="l">
              <a:spcBef>
                <a:spcPts val="400"/>
              </a:spcBef>
              <a:spcAft>
                <a:spcPts val="0"/>
              </a:spcAft>
              <a:buClr>
                <a:srgbClr val="262626"/>
              </a:buClr>
              <a:buSzPts val="2000"/>
              <a:buChar char="•"/>
              <a:defRPr sz="2000"/>
            </a:lvl3pPr>
            <a:lvl4pPr marL="1828800" lvl="3" indent="-342900" algn="l">
              <a:spcBef>
                <a:spcPts val="360"/>
              </a:spcBef>
              <a:spcAft>
                <a:spcPts val="0"/>
              </a:spcAft>
              <a:buClr>
                <a:srgbClr val="262626"/>
              </a:buClr>
              <a:buSzPts val="1800"/>
              <a:buChar char="–"/>
              <a:defRPr sz="1800"/>
            </a:lvl4pPr>
            <a:lvl5pPr marL="2286000" lvl="4" indent="-342900" algn="l">
              <a:spcBef>
                <a:spcPts val="360"/>
              </a:spcBef>
              <a:spcAft>
                <a:spcPts val="0"/>
              </a:spcAft>
              <a:buClr>
                <a:srgbClr val="262626"/>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62626"/>
              </a:buClr>
              <a:buSzPts val="2400"/>
              <a:buNone/>
              <a:defRPr sz="2400" b="1"/>
            </a:lvl1pPr>
            <a:lvl2pPr marL="914400" lvl="1" indent="-228600" algn="l">
              <a:spcBef>
                <a:spcPts val="400"/>
              </a:spcBef>
              <a:spcAft>
                <a:spcPts val="0"/>
              </a:spcAft>
              <a:buClr>
                <a:srgbClr val="262626"/>
              </a:buClr>
              <a:buSzPts val="2000"/>
              <a:buNone/>
              <a:defRPr sz="2000" b="1"/>
            </a:lvl2pPr>
            <a:lvl3pPr marL="1371600" lvl="2" indent="-228600" algn="l">
              <a:spcBef>
                <a:spcPts val="360"/>
              </a:spcBef>
              <a:spcAft>
                <a:spcPts val="0"/>
              </a:spcAft>
              <a:buClr>
                <a:srgbClr val="262626"/>
              </a:buClr>
              <a:buSzPts val="1800"/>
              <a:buNone/>
              <a:defRPr sz="1800" b="1"/>
            </a:lvl3pPr>
            <a:lvl4pPr marL="1828800" lvl="3" indent="-228600" algn="l">
              <a:spcBef>
                <a:spcPts val="320"/>
              </a:spcBef>
              <a:spcAft>
                <a:spcPts val="0"/>
              </a:spcAft>
              <a:buClr>
                <a:srgbClr val="262626"/>
              </a:buClr>
              <a:buSzPts val="1600"/>
              <a:buNone/>
              <a:defRPr sz="1600" b="1"/>
            </a:lvl4pPr>
            <a:lvl5pPr marL="2286000" lvl="4" indent="-228600" algn="l">
              <a:spcBef>
                <a:spcPts val="32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62626"/>
              </a:buClr>
              <a:buSzPts val="2400"/>
              <a:buChar char="•"/>
              <a:defRPr sz="2400"/>
            </a:lvl1pPr>
            <a:lvl2pPr marL="914400" lvl="1" indent="-355600" algn="l">
              <a:spcBef>
                <a:spcPts val="400"/>
              </a:spcBef>
              <a:spcAft>
                <a:spcPts val="0"/>
              </a:spcAft>
              <a:buClr>
                <a:srgbClr val="262626"/>
              </a:buClr>
              <a:buSzPts val="2000"/>
              <a:buChar char="–"/>
              <a:defRPr sz="2000"/>
            </a:lvl2pPr>
            <a:lvl3pPr marL="1371600" lvl="2" indent="-342900" algn="l">
              <a:spcBef>
                <a:spcPts val="360"/>
              </a:spcBef>
              <a:spcAft>
                <a:spcPts val="0"/>
              </a:spcAft>
              <a:buClr>
                <a:srgbClr val="262626"/>
              </a:buClr>
              <a:buSzPts val="1800"/>
              <a:buChar char="•"/>
              <a:defRPr sz="1800"/>
            </a:lvl3pPr>
            <a:lvl4pPr marL="1828800" lvl="3" indent="-330200" algn="l">
              <a:spcBef>
                <a:spcPts val="320"/>
              </a:spcBef>
              <a:spcAft>
                <a:spcPts val="0"/>
              </a:spcAft>
              <a:buClr>
                <a:srgbClr val="262626"/>
              </a:buClr>
              <a:buSzPts val="1600"/>
              <a:buChar char="–"/>
              <a:defRPr sz="1600"/>
            </a:lvl4pPr>
            <a:lvl5pPr marL="2286000" lvl="4" indent="-330200" algn="l">
              <a:spcBef>
                <a:spcPts val="320"/>
              </a:spcBef>
              <a:spcAft>
                <a:spcPts val="0"/>
              </a:spcAft>
              <a:buClr>
                <a:srgbClr val="262626"/>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62626"/>
              </a:buClr>
              <a:buSzPts val="2400"/>
              <a:buNone/>
              <a:defRPr sz="2400" b="1"/>
            </a:lvl1pPr>
            <a:lvl2pPr marL="914400" lvl="1" indent="-228600" algn="l">
              <a:spcBef>
                <a:spcPts val="400"/>
              </a:spcBef>
              <a:spcAft>
                <a:spcPts val="0"/>
              </a:spcAft>
              <a:buClr>
                <a:srgbClr val="262626"/>
              </a:buClr>
              <a:buSzPts val="2000"/>
              <a:buNone/>
              <a:defRPr sz="2000" b="1"/>
            </a:lvl2pPr>
            <a:lvl3pPr marL="1371600" lvl="2" indent="-228600" algn="l">
              <a:spcBef>
                <a:spcPts val="360"/>
              </a:spcBef>
              <a:spcAft>
                <a:spcPts val="0"/>
              </a:spcAft>
              <a:buClr>
                <a:srgbClr val="262626"/>
              </a:buClr>
              <a:buSzPts val="1800"/>
              <a:buNone/>
              <a:defRPr sz="1800" b="1"/>
            </a:lvl3pPr>
            <a:lvl4pPr marL="1828800" lvl="3" indent="-228600" algn="l">
              <a:spcBef>
                <a:spcPts val="320"/>
              </a:spcBef>
              <a:spcAft>
                <a:spcPts val="0"/>
              </a:spcAft>
              <a:buClr>
                <a:srgbClr val="262626"/>
              </a:buClr>
              <a:buSzPts val="1600"/>
              <a:buNone/>
              <a:defRPr sz="1600" b="1"/>
            </a:lvl4pPr>
            <a:lvl5pPr marL="2286000" lvl="4" indent="-228600" algn="l">
              <a:spcBef>
                <a:spcPts val="32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62626"/>
              </a:buClr>
              <a:buSzPts val="2400"/>
              <a:buChar char="•"/>
              <a:defRPr sz="2400"/>
            </a:lvl1pPr>
            <a:lvl2pPr marL="914400" lvl="1" indent="-355600" algn="l">
              <a:spcBef>
                <a:spcPts val="400"/>
              </a:spcBef>
              <a:spcAft>
                <a:spcPts val="0"/>
              </a:spcAft>
              <a:buClr>
                <a:srgbClr val="262626"/>
              </a:buClr>
              <a:buSzPts val="2000"/>
              <a:buChar char="–"/>
              <a:defRPr sz="2000"/>
            </a:lvl2pPr>
            <a:lvl3pPr marL="1371600" lvl="2" indent="-342900" algn="l">
              <a:spcBef>
                <a:spcPts val="360"/>
              </a:spcBef>
              <a:spcAft>
                <a:spcPts val="0"/>
              </a:spcAft>
              <a:buClr>
                <a:srgbClr val="262626"/>
              </a:buClr>
              <a:buSzPts val="1800"/>
              <a:buChar char="•"/>
              <a:defRPr sz="1800"/>
            </a:lvl3pPr>
            <a:lvl4pPr marL="1828800" lvl="3" indent="-330200" algn="l">
              <a:spcBef>
                <a:spcPts val="320"/>
              </a:spcBef>
              <a:spcAft>
                <a:spcPts val="0"/>
              </a:spcAft>
              <a:buClr>
                <a:srgbClr val="262626"/>
              </a:buClr>
              <a:buSzPts val="1600"/>
              <a:buChar char="–"/>
              <a:defRPr sz="1600"/>
            </a:lvl4pPr>
            <a:lvl5pPr marL="2286000" lvl="4" indent="-330200" algn="l">
              <a:spcBef>
                <a:spcPts val="320"/>
              </a:spcBef>
              <a:spcAft>
                <a:spcPts val="0"/>
              </a:spcAft>
              <a:buClr>
                <a:srgbClr val="262626"/>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62626"/>
              </a:buClr>
              <a:buSzPts val="3200"/>
              <a:buChar char="•"/>
              <a:defRPr sz="3200"/>
            </a:lvl1pPr>
            <a:lvl2pPr marL="914400" lvl="1" indent="-406400" algn="l">
              <a:spcBef>
                <a:spcPts val="560"/>
              </a:spcBef>
              <a:spcAft>
                <a:spcPts val="0"/>
              </a:spcAft>
              <a:buClr>
                <a:srgbClr val="262626"/>
              </a:buClr>
              <a:buSzPts val="2800"/>
              <a:buChar char="–"/>
              <a:defRPr sz="2800"/>
            </a:lvl2pPr>
            <a:lvl3pPr marL="1371600" lvl="2" indent="-381000" algn="l">
              <a:spcBef>
                <a:spcPts val="480"/>
              </a:spcBef>
              <a:spcAft>
                <a:spcPts val="0"/>
              </a:spcAft>
              <a:buClr>
                <a:srgbClr val="262626"/>
              </a:buClr>
              <a:buSzPts val="2400"/>
              <a:buChar char="•"/>
              <a:defRPr sz="2400"/>
            </a:lvl3pPr>
            <a:lvl4pPr marL="1828800" lvl="3" indent="-355600" algn="l">
              <a:spcBef>
                <a:spcPts val="400"/>
              </a:spcBef>
              <a:spcAft>
                <a:spcPts val="0"/>
              </a:spcAft>
              <a:buClr>
                <a:srgbClr val="262626"/>
              </a:buClr>
              <a:buSzPts val="2000"/>
              <a:buChar char="–"/>
              <a:defRPr sz="2000"/>
            </a:lvl4pPr>
            <a:lvl5pPr marL="2286000" lvl="4" indent="-355600" algn="l">
              <a:spcBef>
                <a:spcPts val="400"/>
              </a:spcBef>
              <a:spcAft>
                <a:spcPts val="0"/>
              </a:spcAft>
              <a:buClr>
                <a:srgbClr val="262626"/>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262626"/>
              </a:buClr>
              <a:buSzPts val="1400"/>
              <a:buNone/>
              <a:defRPr sz="1400"/>
            </a:lvl1pPr>
            <a:lvl2pPr marL="914400" lvl="1" indent="-228600" algn="l">
              <a:spcBef>
                <a:spcPts val="240"/>
              </a:spcBef>
              <a:spcAft>
                <a:spcPts val="0"/>
              </a:spcAft>
              <a:buClr>
                <a:srgbClr val="262626"/>
              </a:buClr>
              <a:buSzPts val="1200"/>
              <a:buNone/>
              <a:defRPr sz="1200"/>
            </a:lvl2pPr>
            <a:lvl3pPr marL="1371600" lvl="2" indent="-228600" algn="l">
              <a:spcBef>
                <a:spcPts val="200"/>
              </a:spcBef>
              <a:spcAft>
                <a:spcPts val="0"/>
              </a:spcAft>
              <a:buClr>
                <a:srgbClr val="262626"/>
              </a:buClr>
              <a:buSzPts val="1000"/>
              <a:buNone/>
              <a:defRPr sz="10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612775"/>
            <a:ext cx="5486400" cy="4114800"/>
          </a:xfrm>
          <a:prstGeom prst="rect">
            <a:avLst/>
          </a:prstGeom>
          <a:noFill/>
          <a:ln>
            <a:noFill/>
          </a:ln>
        </p:spPr>
      </p:sp>
      <p:sp>
        <p:nvSpPr>
          <p:cNvPr id="64" name="Google Shape;6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262626"/>
              </a:buClr>
              <a:buSzPts val="1400"/>
              <a:buNone/>
              <a:defRPr sz="1400"/>
            </a:lvl1pPr>
            <a:lvl2pPr marL="914400" lvl="1" indent="-228600" algn="l">
              <a:spcBef>
                <a:spcPts val="240"/>
              </a:spcBef>
              <a:spcAft>
                <a:spcPts val="0"/>
              </a:spcAft>
              <a:buClr>
                <a:srgbClr val="262626"/>
              </a:buClr>
              <a:buSzPts val="1200"/>
              <a:buNone/>
              <a:defRPr sz="1200"/>
            </a:lvl2pPr>
            <a:lvl3pPr marL="1371600" lvl="2" indent="-228600" algn="l">
              <a:spcBef>
                <a:spcPts val="200"/>
              </a:spcBef>
              <a:spcAft>
                <a:spcPts val="0"/>
              </a:spcAft>
              <a:buClr>
                <a:srgbClr val="262626"/>
              </a:buClr>
              <a:buSzPts val="1000"/>
              <a:buNone/>
              <a:defRPr sz="10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62626"/>
              </a:buClr>
              <a:buSzPts val="3200"/>
              <a:buFont typeface="Arial"/>
              <a:buChar char="•"/>
              <a:defRPr sz="3200" b="0" i="0" u="none" strike="noStrike" cap="none">
                <a:solidFill>
                  <a:srgbClr val="262626"/>
                </a:solidFill>
                <a:latin typeface="Calibri"/>
                <a:ea typeface="Calibri"/>
                <a:cs typeface="Calibri"/>
                <a:sym typeface="Calibri"/>
              </a:defRPr>
            </a:lvl1pPr>
            <a:lvl2pPr marL="914400" marR="0" lvl="1" indent="-406400"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alibri"/>
                <a:ea typeface="Calibri"/>
                <a:cs typeface="Calibri"/>
                <a:sym typeface="Calibri"/>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ill.walker@wheaton.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heaton.access.preservic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igitalcommons.usu.edu/lib_pubs/3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2236150" y="880915"/>
            <a:ext cx="2661000" cy="230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3F3F3F"/>
                </a:solidFill>
                <a:latin typeface="Nunito"/>
                <a:ea typeface="Nunito"/>
                <a:cs typeface="Nunito"/>
                <a:sym typeface="Nunito"/>
              </a:rPr>
              <a:t>Metadata Application</a:t>
            </a:r>
            <a:endParaRPr sz="3600" b="1">
              <a:solidFill>
                <a:srgbClr val="3F3F3F"/>
              </a:solidFill>
              <a:latin typeface="Nunito"/>
              <a:ea typeface="Nunito"/>
              <a:cs typeface="Nunito"/>
              <a:sym typeface="Nunito"/>
            </a:endParaRPr>
          </a:p>
          <a:p>
            <a:pPr marL="0" marR="0" lvl="0" indent="0" algn="ctr" rtl="0">
              <a:spcBef>
                <a:spcPts val="0"/>
              </a:spcBef>
              <a:spcAft>
                <a:spcPts val="0"/>
              </a:spcAft>
              <a:buNone/>
            </a:pPr>
            <a:r>
              <a:rPr lang="en-US" sz="3600" b="1">
                <a:solidFill>
                  <a:srgbClr val="3F3F3F"/>
                </a:solidFill>
                <a:latin typeface="Nunito"/>
                <a:ea typeface="Nunito"/>
                <a:cs typeface="Nunito"/>
                <a:sym typeface="Nunito"/>
              </a:rPr>
              <a:t>Profiles (MAP):</a:t>
            </a:r>
            <a:endParaRPr sz="3600" b="1">
              <a:solidFill>
                <a:srgbClr val="3F3F3F"/>
              </a:solidFill>
              <a:latin typeface="Nunito"/>
              <a:ea typeface="Nunito"/>
              <a:cs typeface="Nunito"/>
              <a:sym typeface="Nunito"/>
            </a:endParaRPr>
          </a:p>
        </p:txBody>
      </p:sp>
      <p:sp>
        <p:nvSpPr>
          <p:cNvPr id="85" name="Google Shape;85;p1"/>
          <p:cNvSpPr txBox="1"/>
          <p:nvPr/>
        </p:nvSpPr>
        <p:spPr>
          <a:xfrm>
            <a:off x="3907475" y="5552175"/>
            <a:ext cx="459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i="1">
                <a:solidFill>
                  <a:schemeClr val="dk1"/>
                </a:solidFill>
                <a:latin typeface="Lora"/>
                <a:ea typeface="Lora"/>
                <a:cs typeface="Lora"/>
                <a:sym typeface="Lora"/>
              </a:rPr>
              <a:t>Your </a:t>
            </a:r>
            <a:r>
              <a:rPr lang="en-US" sz="2500" b="1" i="1">
                <a:solidFill>
                  <a:srgbClr val="DB334C"/>
                </a:solidFill>
                <a:latin typeface="Lora"/>
                <a:ea typeface="Lora"/>
                <a:cs typeface="Lora"/>
                <a:sym typeface="Lora"/>
              </a:rPr>
              <a:t>RoadMAP</a:t>
            </a:r>
            <a:r>
              <a:rPr lang="en-US" sz="2500" b="1" i="1">
                <a:latin typeface="Lora"/>
                <a:ea typeface="Lora"/>
                <a:cs typeface="Lora"/>
                <a:sym typeface="Lora"/>
              </a:rPr>
              <a:t> for Digital </a:t>
            </a:r>
            <a:r>
              <a:rPr lang="en-US" sz="2500" b="1" i="1">
                <a:solidFill>
                  <a:schemeClr val="dk1"/>
                </a:solidFill>
                <a:latin typeface="Lora"/>
                <a:ea typeface="Lora"/>
                <a:cs typeface="Lora"/>
                <a:sym typeface="Lora"/>
              </a:rPr>
              <a:t>Collection </a:t>
            </a:r>
            <a:r>
              <a:rPr lang="en-US" sz="2500" b="1" i="1">
                <a:solidFill>
                  <a:srgbClr val="DB334C"/>
                </a:solidFill>
                <a:latin typeface="Lora"/>
                <a:ea typeface="Lora"/>
                <a:cs typeface="Lora"/>
                <a:sym typeface="Lora"/>
              </a:rPr>
              <a:t>Metadata Creation</a:t>
            </a:r>
            <a:endParaRPr sz="2500" b="1" i="1">
              <a:solidFill>
                <a:srgbClr val="DB334C"/>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3e798d87b4_0_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1: Natural Language Data</a:t>
            </a:r>
            <a:endParaRPr b="1">
              <a:solidFill>
                <a:srgbClr val="DB334C"/>
              </a:solidFill>
              <a:latin typeface="Nunito"/>
              <a:ea typeface="Nunito"/>
              <a:cs typeface="Nunito"/>
              <a:sym typeface="Nunito"/>
            </a:endParaRPr>
          </a:p>
        </p:txBody>
      </p:sp>
      <p:sp>
        <p:nvSpPr>
          <p:cNvPr id="140" name="Google Shape;140;g23e798d87b4_0_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600"/>
              </a:spcBef>
              <a:spcAft>
                <a:spcPts val="0"/>
              </a:spcAft>
              <a:buClr>
                <a:srgbClr val="262626"/>
              </a:buClr>
              <a:buSzPts val="3000"/>
              <a:buFont typeface="Nunito"/>
              <a:buChar char="•"/>
            </a:pPr>
            <a:r>
              <a:rPr lang="en-US" sz="3000" b="1">
                <a:latin typeface="Nunito"/>
                <a:ea typeface="Nunito"/>
                <a:cs typeface="Nunito"/>
                <a:sym typeface="Nunito"/>
              </a:rPr>
              <a:t>Start with your list of data elements in Natural Language</a:t>
            </a:r>
            <a:endParaRPr sz="3000" b="1">
              <a:latin typeface="Nunito"/>
              <a:ea typeface="Nunito"/>
              <a:cs typeface="Nunito"/>
              <a:sym typeface="Nunito"/>
            </a:endParaRPr>
          </a:p>
          <a:p>
            <a:pPr marL="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What would you name these elements so that your end users know what the data point is?</a:t>
            </a:r>
            <a:endParaRPr sz="30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What elements do your end users need?</a:t>
            </a:r>
            <a:endParaRPr sz="30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What elements do your staff need?</a:t>
            </a:r>
            <a:endParaRPr sz="3000" b="1">
              <a:latin typeface="Nunito"/>
              <a:ea typeface="Nunito"/>
              <a:cs typeface="Nunito"/>
              <a:sym typeface="Nunito"/>
            </a:endParaRPr>
          </a:p>
          <a:p>
            <a:pPr marL="457200" lvl="0" indent="0" algn="l" rtl="0">
              <a:spcBef>
                <a:spcPts val="600"/>
              </a:spcBef>
              <a:spcAft>
                <a:spcPts val="0"/>
              </a:spcAft>
              <a:buNone/>
            </a:pPr>
            <a:endParaRPr sz="1200" b="1">
              <a:latin typeface="Nunito"/>
              <a:ea typeface="Nunito"/>
              <a:cs typeface="Nunito"/>
              <a:sym typeface="Nunito"/>
            </a:endParaRPr>
          </a:p>
          <a:p>
            <a:pPr marL="342900" lvl="0" indent="-419100" algn="l" rtl="0">
              <a:spcBef>
                <a:spcPts val="600"/>
              </a:spcBef>
              <a:spcAft>
                <a:spcPts val="0"/>
              </a:spcAft>
              <a:buSzPts val="3000"/>
              <a:buFont typeface="Nunito"/>
              <a:buChar char="•"/>
            </a:pPr>
            <a:r>
              <a:rPr lang="en-US" sz="3000" b="1">
                <a:latin typeface="Nunito"/>
                <a:ea typeface="Nunito"/>
                <a:cs typeface="Nunito"/>
                <a:sym typeface="Nunito"/>
              </a:rPr>
              <a:t>Deciding on your data elements</a:t>
            </a:r>
            <a:endParaRPr sz="3000" b="1">
              <a:latin typeface="Nunito"/>
              <a:ea typeface="Nunito"/>
              <a:cs typeface="Nunito"/>
              <a:sym typeface="Nunito"/>
            </a:endParaRPr>
          </a:p>
          <a:p>
            <a:pPr marL="342900" lvl="0" indent="-152400" algn="l" rtl="0">
              <a:spcBef>
                <a:spcPts val="600"/>
              </a:spcBef>
              <a:spcAft>
                <a:spcPts val="0"/>
              </a:spcAft>
              <a:buClr>
                <a:srgbClr val="262626"/>
              </a:buClr>
              <a:buSzPts val="3000"/>
              <a:buNone/>
            </a:pPr>
            <a:endParaRPr sz="3000" b="1">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3e798d87b4_0_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2: MAP to your Scheme</a:t>
            </a:r>
            <a:endParaRPr b="1">
              <a:solidFill>
                <a:srgbClr val="DB334C"/>
              </a:solidFill>
              <a:latin typeface="Nunito"/>
              <a:ea typeface="Nunito"/>
              <a:cs typeface="Nunito"/>
              <a:sym typeface="Nunito"/>
            </a:endParaRPr>
          </a:p>
        </p:txBody>
      </p:sp>
      <p:sp>
        <p:nvSpPr>
          <p:cNvPr id="146" name="Google Shape;146;g23e798d87b4_0_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600"/>
              </a:spcBef>
              <a:spcAft>
                <a:spcPts val="0"/>
              </a:spcAft>
              <a:buClr>
                <a:srgbClr val="262626"/>
              </a:buClr>
              <a:buSzPts val="3000"/>
              <a:buFont typeface="Nunito"/>
              <a:buChar char="•"/>
            </a:pPr>
            <a:r>
              <a:rPr lang="en-US" sz="3000" b="1">
                <a:latin typeface="Nunito"/>
                <a:ea typeface="Nunito"/>
                <a:cs typeface="Nunito"/>
                <a:sym typeface="Nunito"/>
              </a:rPr>
              <a:t>Decide what element in your metadata scheme best fits with this data point</a:t>
            </a:r>
            <a:endParaRPr sz="3000" b="1">
              <a:latin typeface="Nunito"/>
              <a:ea typeface="Nunito"/>
              <a:cs typeface="Nunito"/>
              <a:sym typeface="Nunito"/>
            </a:endParaRPr>
          </a:p>
          <a:p>
            <a:pPr marL="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Consult the definitions and scope notes provided by the schema</a:t>
            </a:r>
            <a:endParaRPr sz="30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Look at examples from other libraries</a:t>
            </a:r>
            <a:endParaRPr sz="3000" b="1">
              <a:latin typeface="Nunito"/>
              <a:ea typeface="Nunito"/>
              <a:cs typeface="Nunito"/>
              <a:sym typeface="Nunito"/>
            </a:endParaRPr>
          </a:p>
          <a:p>
            <a:pPr marL="457200" lvl="0" indent="0" algn="l" rtl="0">
              <a:spcBef>
                <a:spcPts val="600"/>
              </a:spcBef>
              <a:spcAft>
                <a:spcPts val="0"/>
              </a:spcAft>
              <a:buNone/>
            </a:pPr>
            <a:endParaRPr sz="1200" b="1">
              <a:latin typeface="Nunito"/>
              <a:ea typeface="Nunito"/>
              <a:cs typeface="Nunito"/>
              <a:sym typeface="Nunito"/>
            </a:endParaRPr>
          </a:p>
          <a:p>
            <a:pPr marL="342900" lvl="0" indent="-419100" algn="l" rtl="0">
              <a:spcBef>
                <a:spcPts val="600"/>
              </a:spcBef>
              <a:spcAft>
                <a:spcPts val="0"/>
              </a:spcAft>
              <a:buSzPts val="3000"/>
              <a:buFont typeface="Nunito"/>
              <a:buChar char="•"/>
            </a:pPr>
            <a:r>
              <a:rPr lang="en-US" sz="3000" b="1">
                <a:latin typeface="Nunito"/>
                <a:ea typeface="Nunito"/>
                <a:cs typeface="Nunito"/>
                <a:sym typeface="Nunito"/>
              </a:rPr>
              <a:t>Crosswalking</a:t>
            </a:r>
            <a:endParaRPr sz="3000" b="1">
              <a:latin typeface="Nunito"/>
              <a:ea typeface="Nunito"/>
              <a:cs typeface="Nunito"/>
              <a:sym typeface="Nunito"/>
            </a:endParaRPr>
          </a:p>
          <a:p>
            <a:pPr marL="0" lvl="0" indent="0" algn="l" rtl="0">
              <a:spcBef>
                <a:spcPts val="600"/>
              </a:spcBef>
              <a:spcAft>
                <a:spcPts val="0"/>
              </a:spcAft>
              <a:buNone/>
            </a:pPr>
            <a:endParaRPr sz="100" b="1">
              <a:latin typeface="Nunito"/>
              <a:ea typeface="Nunito"/>
              <a:cs typeface="Nunito"/>
              <a:sym typeface="Nunito"/>
            </a:endParaRPr>
          </a:p>
          <a:p>
            <a:pPr marL="742950" lvl="1" indent="-361950" algn="l" rtl="0">
              <a:spcBef>
                <a:spcPts val="600"/>
              </a:spcBef>
              <a:spcAft>
                <a:spcPts val="0"/>
              </a:spcAft>
              <a:buSzPts val="3000"/>
              <a:buFont typeface="Nunito"/>
              <a:buChar char="–"/>
            </a:pPr>
            <a:r>
              <a:rPr lang="en-US" sz="3000" b="1">
                <a:latin typeface="Nunito"/>
                <a:ea typeface="Nunito"/>
                <a:cs typeface="Nunito"/>
                <a:sym typeface="Nunito"/>
              </a:rPr>
              <a:t>Include mapping to all schemes that will be used</a:t>
            </a:r>
            <a:endParaRPr sz="3000" b="1">
              <a:latin typeface="Nunito"/>
              <a:ea typeface="Nunito"/>
              <a:cs typeface="Nunito"/>
              <a:sym typeface="Nunito"/>
            </a:endParaRPr>
          </a:p>
          <a:p>
            <a:pPr marL="342900" lvl="0" indent="-152400" algn="l" rtl="0">
              <a:spcBef>
                <a:spcPts val="600"/>
              </a:spcBef>
              <a:spcAft>
                <a:spcPts val="0"/>
              </a:spcAft>
              <a:buClr>
                <a:srgbClr val="262626"/>
              </a:buClr>
              <a:buSzPts val="3000"/>
              <a:buNone/>
            </a:pPr>
            <a:endParaRPr sz="3000" b="1">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3e798d87b4_0_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3: Field Requirements</a:t>
            </a:r>
            <a:endParaRPr b="1">
              <a:solidFill>
                <a:srgbClr val="DB334C"/>
              </a:solidFill>
              <a:latin typeface="Nunito"/>
              <a:ea typeface="Nunito"/>
              <a:cs typeface="Nunito"/>
              <a:sym typeface="Nunito"/>
            </a:endParaRPr>
          </a:p>
        </p:txBody>
      </p:sp>
      <p:sp>
        <p:nvSpPr>
          <p:cNvPr id="152" name="Google Shape;152;g23e798d87b4_0_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47500" lnSpcReduction="20000"/>
          </a:bodyPr>
          <a:lstStyle/>
          <a:p>
            <a:pPr marL="342900" lvl="0" indent="-322818" algn="l" rtl="0">
              <a:spcBef>
                <a:spcPts val="600"/>
              </a:spcBef>
              <a:spcAft>
                <a:spcPts val="0"/>
              </a:spcAft>
              <a:buClr>
                <a:srgbClr val="262626"/>
              </a:buClr>
              <a:buSzPct val="100000"/>
              <a:buFont typeface="Nunito"/>
              <a:buChar char="•"/>
            </a:pPr>
            <a:r>
              <a:rPr lang="en-US" sz="5650" b="1">
                <a:latin typeface="Nunito"/>
                <a:ea typeface="Nunito"/>
                <a:cs typeface="Nunito"/>
                <a:sym typeface="Nunito"/>
              </a:rPr>
              <a:t>Is this field required, required if applicable, or optional?</a:t>
            </a:r>
            <a:endParaRPr sz="5650" b="1">
              <a:latin typeface="Nunito"/>
              <a:ea typeface="Nunito"/>
              <a:cs typeface="Nunito"/>
              <a:sym typeface="Nunito"/>
            </a:endParaRPr>
          </a:p>
          <a:p>
            <a:pPr marL="0" lvl="0" indent="0" algn="l" rtl="0">
              <a:spcBef>
                <a:spcPts val="600"/>
              </a:spcBef>
              <a:spcAft>
                <a:spcPts val="0"/>
              </a:spcAft>
              <a:buNone/>
            </a:pPr>
            <a:endParaRPr sz="200" b="1">
              <a:latin typeface="Nunito"/>
              <a:ea typeface="Nunito"/>
              <a:cs typeface="Nunito"/>
              <a:sym typeface="Nunito"/>
            </a:endParaRPr>
          </a:p>
          <a:p>
            <a:pPr marL="742950" lvl="1" indent="-341868" algn="l" rtl="0">
              <a:spcBef>
                <a:spcPts val="600"/>
              </a:spcBef>
              <a:spcAft>
                <a:spcPts val="0"/>
              </a:spcAft>
              <a:buSzPct val="100000"/>
              <a:buFont typeface="Nunito"/>
              <a:buChar char="–"/>
            </a:pPr>
            <a:r>
              <a:rPr lang="en-US" sz="5650" b="1">
                <a:latin typeface="Nunito"/>
                <a:ea typeface="Nunito"/>
                <a:cs typeface="Nunito"/>
                <a:sym typeface="Nunito"/>
              </a:rPr>
              <a:t>If a field is truly optional, do you need to include it?</a:t>
            </a:r>
            <a:endParaRPr sz="5650" b="1">
              <a:latin typeface="Nunito"/>
              <a:ea typeface="Nunito"/>
              <a:cs typeface="Nunito"/>
              <a:sym typeface="Nunito"/>
            </a:endParaRPr>
          </a:p>
          <a:p>
            <a:pPr marL="457200" lvl="0" indent="0" algn="l" rtl="0">
              <a:spcBef>
                <a:spcPts val="600"/>
              </a:spcBef>
              <a:spcAft>
                <a:spcPts val="0"/>
              </a:spcAft>
              <a:buNone/>
            </a:pPr>
            <a:endParaRPr sz="2500" b="1">
              <a:latin typeface="Nunito"/>
              <a:ea typeface="Nunito"/>
              <a:cs typeface="Nunito"/>
              <a:sym typeface="Nunito"/>
            </a:endParaRPr>
          </a:p>
          <a:p>
            <a:pPr marL="342900" lvl="0" indent="-399018" algn="l" rtl="0">
              <a:spcBef>
                <a:spcPts val="600"/>
              </a:spcBef>
              <a:spcAft>
                <a:spcPts val="0"/>
              </a:spcAft>
              <a:buSzPct val="100000"/>
              <a:buFont typeface="Nunito"/>
              <a:buChar char="•"/>
            </a:pPr>
            <a:r>
              <a:rPr lang="en-US" sz="5650" b="1">
                <a:latin typeface="Nunito"/>
                <a:ea typeface="Nunito"/>
                <a:cs typeface="Nunito"/>
                <a:sym typeface="Nunito"/>
              </a:rPr>
              <a:t>Is this field repeatable?</a:t>
            </a:r>
            <a:endParaRPr sz="5650" b="1">
              <a:latin typeface="Nunito"/>
              <a:ea typeface="Nunito"/>
              <a:cs typeface="Nunito"/>
              <a:sym typeface="Nunito"/>
            </a:endParaRPr>
          </a:p>
          <a:p>
            <a:pPr marL="0" lvl="0" indent="0" algn="l" rtl="0">
              <a:spcBef>
                <a:spcPts val="600"/>
              </a:spcBef>
              <a:spcAft>
                <a:spcPts val="0"/>
              </a:spcAft>
              <a:buNone/>
            </a:pPr>
            <a:endParaRPr sz="2500" b="1">
              <a:latin typeface="Nunito"/>
              <a:ea typeface="Nunito"/>
              <a:cs typeface="Nunito"/>
              <a:sym typeface="Nunito"/>
            </a:endParaRPr>
          </a:p>
          <a:p>
            <a:pPr marL="342900" lvl="0" indent="-402034" algn="l" rtl="0">
              <a:spcBef>
                <a:spcPts val="600"/>
              </a:spcBef>
              <a:spcAft>
                <a:spcPts val="0"/>
              </a:spcAft>
              <a:buSzPct val="100000"/>
              <a:buFont typeface="Nunito"/>
              <a:buChar char="•"/>
            </a:pPr>
            <a:r>
              <a:rPr lang="en-US" sz="5750" b="1">
                <a:latin typeface="Nunito"/>
                <a:ea typeface="Nunito"/>
                <a:cs typeface="Nunito"/>
                <a:sym typeface="Nunito"/>
              </a:rPr>
              <a:t>Does the data in this field need to be in a certain form?</a:t>
            </a:r>
            <a:endParaRPr sz="5750" b="1">
              <a:latin typeface="Nunito"/>
              <a:ea typeface="Nunito"/>
              <a:cs typeface="Nunito"/>
              <a:sym typeface="Nunito"/>
            </a:endParaRPr>
          </a:p>
          <a:p>
            <a:pPr marL="0" lvl="0" indent="0" algn="l" rtl="0">
              <a:spcBef>
                <a:spcPts val="600"/>
              </a:spcBef>
              <a:spcAft>
                <a:spcPts val="0"/>
              </a:spcAft>
              <a:buNone/>
            </a:pPr>
            <a:endParaRPr sz="2500" b="1">
              <a:latin typeface="Nunito"/>
              <a:ea typeface="Nunito"/>
              <a:cs typeface="Nunito"/>
              <a:sym typeface="Nunito"/>
            </a:endParaRPr>
          </a:p>
          <a:p>
            <a:pPr marL="342900" lvl="0" indent="-402034" algn="l" rtl="0">
              <a:spcBef>
                <a:spcPts val="600"/>
              </a:spcBef>
              <a:spcAft>
                <a:spcPts val="0"/>
              </a:spcAft>
              <a:buSzPct val="100000"/>
              <a:buFont typeface="Nunito"/>
              <a:buChar char="•"/>
            </a:pPr>
            <a:r>
              <a:rPr lang="en-US" sz="5750" b="1">
                <a:latin typeface="Nunito"/>
                <a:ea typeface="Nunito"/>
                <a:cs typeface="Nunito"/>
                <a:sym typeface="Nunito"/>
              </a:rPr>
              <a:t>Is this field public or private?</a:t>
            </a:r>
            <a:endParaRPr sz="5750" b="1">
              <a:latin typeface="Nunito"/>
              <a:ea typeface="Nunito"/>
              <a:cs typeface="Nunito"/>
              <a:sym typeface="Nunito"/>
            </a:endParaRPr>
          </a:p>
          <a:p>
            <a:pPr marL="0" lvl="0" indent="0" algn="l" rtl="0">
              <a:spcBef>
                <a:spcPts val="600"/>
              </a:spcBef>
              <a:spcAft>
                <a:spcPts val="0"/>
              </a:spcAft>
              <a:buNone/>
            </a:pPr>
            <a:endParaRPr sz="2500" b="1">
              <a:latin typeface="Nunito"/>
              <a:ea typeface="Nunito"/>
              <a:cs typeface="Nunito"/>
              <a:sym typeface="Nunito"/>
            </a:endParaRPr>
          </a:p>
          <a:p>
            <a:pPr marL="342900" lvl="0" indent="-402034" algn="l" rtl="0">
              <a:spcBef>
                <a:spcPts val="600"/>
              </a:spcBef>
              <a:spcAft>
                <a:spcPts val="0"/>
              </a:spcAft>
              <a:buSzPct val="100000"/>
              <a:buFont typeface="Nunito"/>
              <a:buChar char="•"/>
            </a:pPr>
            <a:r>
              <a:rPr lang="en-US" sz="5750" b="1">
                <a:latin typeface="Nunito"/>
                <a:ea typeface="Nunito"/>
                <a:cs typeface="Nunito"/>
                <a:sym typeface="Nunito"/>
              </a:rPr>
              <a:t>Is this field searchable or faceted?</a:t>
            </a:r>
            <a:endParaRPr sz="5750" b="1">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3e798d87b4_0_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3a: Data Form</a:t>
            </a:r>
            <a:endParaRPr b="1">
              <a:solidFill>
                <a:srgbClr val="DB334C"/>
              </a:solidFill>
              <a:latin typeface="Nunito"/>
              <a:ea typeface="Nunito"/>
              <a:cs typeface="Nunito"/>
              <a:sym typeface="Nunito"/>
            </a:endParaRPr>
          </a:p>
        </p:txBody>
      </p:sp>
      <p:sp>
        <p:nvSpPr>
          <p:cNvPr id="158" name="Google Shape;158;g23e798d87b4_0_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600"/>
              </a:spcBef>
              <a:spcAft>
                <a:spcPts val="0"/>
              </a:spcAft>
              <a:buClr>
                <a:srgbClr val="262626"/>
              </a:buClr>
              <a:buSzPts val="3000"/>
              <a:buFont typeface="Nunito"/>
              <a:buChar char="•"/>
            </a:pPr>
            <a:r>
              <a:rPr lang="en-US" sz="3000" b="1">
                <a:latin typeface="Nunito"/>
                <a:ea typeface="Nunito"/>
                <a:cs typeface="Nunito"/>
                <a:sym typeface="Nunito"/>
              </a:rPr>
              <a:t>Free text or use a controlled vocabulary?</a:t>
            </a:r>
            <a:endParaRPr sz="3000" b="1">
              <a:latin typeface="Nunito"/>
              <a:ea typeface="Nunito"/>
              <a:cs typeface="Nunito"/>
              <a:sym typeface="Nunito"/>
            </a:endParaRPr>
          </a:p>
          <a:p>
            <a:pPr marL="0" lvl="0" indent="0" algn="l" rtl="0">
              <a:lnSpc>
                <a:spcPct val="80000"/>
              </a:lnSpc>
              <a:spcBef>
                <a:spcPts val="600"/>
              </a:spcBef>
              <a:spcAft>
                <a:spcPts val="0"/>
              </a:spcAft>
              <a:buNone/>
            </a:pPr>
            <a:endParaRPr sz="5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Will it help patrons search your collections if the field has a controlled value?</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Is there a vocabulary that fits your need for this data?</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What does your metadata scheme recommend/require?</a:t>
            </a:r>
            <a:endParaRPr sz="3000" b="1">
              <a:latin typeface="Nunito"/>
              <a:ea typeface="Nunito"/>
              <a:cs typeface="Nunito"/>
              <a:sym typeface="Nunito"/>
            </a:endParaRPr>
          </a:p>
          <a:p>
            <a:pPr marL="742950" lvl="1" indent="-177800" algn="l" rtl="0">
              <a:lnSpc>
                <a:spcPct val="80000"/>
              </a:lnSpc>
              <a:spcBef>
                <a:spcPts val="600"/>
              </a:spcBef>
              <a:spcAft>
                <a:spcPts val="0"/>
              </a:spcAft>
              <a:buSzPts val="100"/>
              <a:buFont typeface="Nunito"/>
              <a:buChar char="–"/>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Identify which vocabulary you used </a:t>
            </a:r>
            <a:r>
              <a:rPr lang="en-US" sz="3000" b="1" i="1">
                <a:latin typeface="Nunito"/>
                <a:ea typeface="Nunito"/>
                <a:cs typeface="Nunito"/>
                <a:sym typeface="Nunito"/>
              </a:rPr>
              <a:t>within </a:t>
            </a:r>
            <a:r>
              <a:rPr lang="en-US" sz="3000" b="1">
                <a:latin typeface="Nunito"/>
                <a:ea typeface="Nunito"/>
                <a:cs typeface="Nunito"/>
                <a:sym typeface="Nunito"/>
              </a:rPr>
              <a:t>the metadata?</a:t>
            </a:r>
            <a:endParaRPr sz="3000" b="1">
              <a:latin typeface="Nunito"/>
              <a:ea typeface="Nunito"/>
              <a:cs typeface="Nunito"/>
              <a:sym typeface="Nunito"/>
            </a:endParaRPr>
          </a:p>
          <a:p>
            <a:pPr marL="342900" lvl="0" indent="-152400" algn="l" rtl="0">
              <a:lnSpc>
                <a:spcPct val="80000"/>
              </a:lnSpc>
              <a:spcBef>
                <a:spcPts val="600"/>
              </a:spcBef>
              <a:spcAft>
                <a:spcPts val="0"/>
              </a:spcAft>
              <a:buClr>
                <a:srgbClr val="262626"/>
              </a:buClr>
              <a:buSzPts val="2775"/>
              <a:buNone/>
            </a:pPr>
            <a:endParaRPr sz="3000" b="1">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3e798d87b4_0_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3a: Data Form</a:t>
            </a:r>
            <a:endParaRPr b="1">
              <a:solidFill>
                <a:srgbClr val="DB334C"/>
              </a:solidFill>
              <a:latin typeface="Nunito"/>
              <a:ea typeface="Nunito"/>
              <a:cs typeface="Nunito"/>
              <a:sym typeface="Nunito"/>
            </a:endParaRPr>
          </a:p>
        </p:txBody>
      </p:sp>
      <p:sp>
        <p:nvSpPr>
          <p:cNvPr id="164" name="Google Shape;164;g23e798d87b4_0_1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600"/>
              </a:spcBef>
              <a:spcAft>
                <a:spcPts val="0"/>
              </a:spcAft>
              <a:buClr>
                <a:srgbClr val="262626"/>
              </a:buClr>
              <a:buSzPts val="3000"/>
              <a:buFont typeface="Nunito"/>
              <a:buChar char="•"/>
            </a:pPr>
            <a:r>
              <a:rPr lang="en-US" sz="3000" b="1">
                <a:latin typeface="Nunito"/>
                <a:ea typeface="Nunito"/>
                <a:cs typeface="Nunito"/>
                <a:sym typeface="Nunito"/>
              </a:rPr>
              <a:t>Subject strings</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Full strings vs. individual terms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Naming conventions</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Filenames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Identifiers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Standard phrasing or options decided at the local level</a:t>
            </a:r>
            <a:endParaRPr sz="3000" b="1">
              <a:latin typeface="Nunito"/>
              <a:ea typeface="Nunito"/>
              <a:cs typeface="Nunito"/>
              <a:sym typeface="Nunito"/>
            </a:endParaRPr>
          </a:p>
          <a:p>
            <a:pPr marL="342900" lvl="0" indent="-152400" algn="l" rtl="0">
              <a:lnSpc>
                <a:spcPct val="80000"/>
              </a:lnSpc>
              <a:spcBef>
                <a:spcPts val="600"/>
              </a:spcBef>
              <a:spcAft>
                <a:spcPts val="0"/>
              </a:spcAft>
              <a:buClr>
                <a:srgbClr val="262626"/>
              </a:buClr>
              <a:buSzPts val="2775"/>
              <a:buNone/>
            </a:pPr>
            <a:endParaRPr sz="3000" b="1">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3e798d87b4_0_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Step 4: Guidelines</a:t>
            </a:r>
            <a:endParaRPr b="1">
              <a:solidFill>
                <a:srgbClr val="DB334C"/>
              </a:solidFill>
              <a:latin typeface="Nunito"/>
              <a:ea typeface="Nunito"/>
              <a:cs typeface="Nunito"/>
              <a:sym typeface="Nunito"/>
            </a:endParaRPr>
          </a:p>
        </p:txBody>
      </p:sp>
      <p:sp>
        <p:nvSpPr>
          <p:cNvPr id="170" name="Google Shape;170;g23e798d87b4_0_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400050" algn="l" rtl="0">
              <a:lnSpc>
                <a:spcPct val="80000"/>
              </a:lnSpc>
              <a:spcBef>
                <a:spcPts val="600"/>
              </a:spcBef>
              <a:spcAft>
                <a:spcPts val="0"/>
              </a:spcAft>
              <a:buSzPts val="2700"/>
              <a:buFont typeface="Nunito"/>
              <a:buChar char="•"/>
            </a:pPr>
            <a:r>
              <a:rPr lang="en-US" sz="2700" b="1">
                <a:latin typeface="Nunito"/>
                <a:ea typeface="Nunito"/>
                <a:cs typeface="Nunito"/>
                <a:sym typeface="Nunito"/>
              </a:rPr>
              <a:t>Include information on how and why to include the data you’ve chosen</a:t>
            </a:r>
            <a:endParaRPr sz="27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42900" algn="l" rtl="0">
              <a:lnSpc>
                <a:spcPct val="80000"/>
              </a:lnSpc>
              <a:spcBef>
                <a:spcPts val="600"/>
              </a:spcBef>
              <a:spcAft>
                <a:spcPts val="0"/>
              </a:spcAft>
              <a:buSzPts val="2700"/>
              <a:buFont typeface="Nunito"/>
              <a:buChar char="–"/>
            </a:pPr>
            <a:r>
              <a:rPr lang="en-US" sz="2700" b="1">
                <a:latin typeface="Nunito"/>
                <a:ea typeface="Nunito"/>
                <a:cs typeface="Nunito"/>
                <a:sym typeface="Nunito"/>
              </a:rPr>
              <a:t>Is there a rationale for including this data point (consider future users!)</a:t>
            </a:r>
            <a:endParaRPr sz="2700" b="1">
              <a:latin typeface="Nunito"/>
              <a:ea typeface="Nunito"/>
              <a:cs typeface="Nunito"/>
              <a:sym typeface="Nunito"/>
            </a:endParaRPr>
          </a:p>
          <a:p>
            <a:pPr marL="457200" lvl="0" indent="0" algn="l" rtl="0">
              <a:lnSpc>
                <a:spcPct val="80000"/>
              </a:lnSpc>
              <a:spcBef>
                <a:spcPts val="600"/>
              </a:spcBef>
              <a:spcAft>
                <a:spcPts val="0"/>
              </a:spcAft>
              <a:buNone/>
            </a:pPr>
            <a:endParaRPr sz="1200" b="1">
              <a:latin typeface="Nunito"/>
              <a:ea typeface="Nunito"/>
              <a:cs typeface="Nunito"/>
              <a:sym typeface="Nunito"/>
            </a:endParaRPr>
          </a:p>
          <a:p>
            <a:pPr marL="342900" lvl="0" indent="-400050" algn="l" rtl="0">
              <a:lnSpc>
                <a:spcPct val="80000"/>
              </a:lnSpc>
              <a:spcBef>
                <a:spcPts val="600"/>
              </a:spcBef>
              <a:spcAft>
                <a:spcPts val="0"/>
              </a:spcAft>
              <a:buSzPts val="2700"/>
              <a:buFont typeface="Nunito"/>
              <a:buChar char="•"/>
            </a:pPr>
            <a:r>
              <a:rPr lang="en-US" sz="2700" b="1">
                <a:latin typeface="Nunito"/>
                <a:ea typeface="Nunito"/>
                <a:cs typeface="Nunito"/>
                <a:sym typeface="Nunito"/>
              </a:rPr>
              <a:t>Content input</a:t>
            </a:r>
            <a:endParaRPr sz="27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42900" algn="l" rtl="0">
              <a:lnSpc>
                <a:spcPct val="80000"/>
              </a:lnSpc>
              <a:spcBef>
                <a:spcPts val="600"/>
              </a:spcBef>
              <a:spcAft>
                <a:spcPts val="0"/>
              </a:spcAft>
              <a:buSzPts val="2700"/>
              <a:buFont typeface="Nunito"/>
              <a:buChar char="–"/>
            </a:pPr>
            <a:r>
              <a:rPr lang="en-US" sz="2700" b="1">
                <a:latin typeface="Nunito"/>
                <a:ea typeface="Nunito"/>
                <a:cs typeface="Nunito"/>
                <a:sym typeface="Nunito"/>
              </a:rPr>
              <a:t>Use this information to help new metadata creators understand the field</a:t>
            </a:r>
            <a:endParaRPr sz="2700" b="1">
              <a:latin typeface="Nunito"/>
              <a:ea typeface="Nunito"/>
              <a:cs typeface="Nunito"/>
              <a:sym typeface="Nunito"/>
            </a:endParaRPr>
          </a:p>
          <a:p>
            <a:pPr marL="457200" lvl="0" indent="0" algn="l" rtl="0">
              <a:lnSpc>
                <a:spcPct val="80000"/>
              </a:lnSpc>
              <a:spcBef>
                <a:spcPts val="600"/>
              </a:spcBef>
              <a:spcAft>
                <a:spcPts val="0"/>
              </a:spcAft>
              <a:buNone/>
            </a:pPr>
            <a:endParaRPr sz="1200" b="1">
              <a:latin typeface="Nunito"/>
              <a:ea typeface="Nunito"/>
              <a:cs typeface="Nunito"/>
              <a:sym typeface="Nunito"/>
            </a:endParaRPr>
          </a:p>
          <a:p>
            <a:pPr marL="342900" lvl="0" indent="-400050" algn="l" rtl="0">
              <a:lnSpc>
                <a:spcPct val="80000"/>
              </a:lnSpc>
              <a:spcBef>
                <a:spcPts val="600"/>
              </a:spcBef>
              <a:spcAft>
                <a:spcPts val="0"/>
              </a:spcAft>
              <a:buSzPts val="2700"/>
              <a:buFont typeface="Nunito"/>
              <a:buChar char="•"/>
            </a:pPr>
            <a:r>
              <a:rPr lang="en-US" sz="2700" b="1">
                <a:latin typeface="Nunito"/>
                <a:ea typeface="Nunito"/>
                <a:cs typeface="Nunito"/>
                <a:sym typeface="Nunito"/>
              </a:rPr>
              <a:t>Source of information</a:t>
            </a:r>
            <a:endParaRPr sz="27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42900" algn="l" rtl="0">
              <a:lnSpc>
                <a:spcPct val="80000"/>
              </a:lnSpc>
              <a:spcBef>
                <a:spcPts val="600"/>
              </a:spcBef>
              <a:spcAft>
                <a:spcPts val="0"/>
              </a:spcAft>
              <a:buSzPts val="2700"/>
              <a:buFont typeface="Nunito"/>
              <a:buChar char="–"/>
            </a:pPr>
            <a:r>
              <a:rPr lang="en-US" sz="2700" b="1">
                <a:latin typeface="Nunito"/>
                <a:ea typeface="Nunito"/>
                <a:cs typeface="Nunito"/>
                <a:sym typeface="Nunito"/>
              </a:rPr>
              <a:t>Should the metadata creator expect to find this data point somewhere, and if not, how do they create the data?</a:t>
            </a:r>
            <a:endParaRPr sz="2700" b="1">
              <a:latin typeface="Nunito"/>
              <a:ea typeface="Nunito"/>
              <a:cs typeface="Nunito"/>
              <a:sym typeface="Nunito"/>
            </a:endParaRPr>
          </a:p>
          <a:p>
            <a:pPr marL="342900" lvl="0" indent="-152400" algn="l" rtl="0">
              <a:lnSpc>
                <a:spcPct val="80000"/>
              </a:lnSpc>
              <a:spcBef>
                <a:spcPts val="600"/>
              </a:spcBef>
              <a:spcAft>
                <a:spcPts val="0"/>
              </a:spcAft>
              <a:buClr>
                <a:srgbClr val="262626"/>
              </a:buClr>
              <a:buSzPts val="2775"/>
              <a:buNone/>
            </a:pPr>
            <a:endParaRPr sz="3000" b="1">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g23e798d87b4_0_77"/>
          <p:cNvSpPr txBox="1"/>
          <p:nvPr/>
        </p:nvSpPr>
        <p:spPr>
          <a:xfrm>
            <a:off x="2252175" y="1176540"/>
            <a:ext cx="2661000" cy="163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3F3F3F"/>
                </a:solidFill>
                <a:latin typeface="Nunito"/>
                <a:ea typeface="Nunito"/>
                <a:cs typeface="Nunito"/>
                <a:sym typeface="Nunito"/>
              </a:rPr>
              <a:t>Tips for Success</a:t>
            </a:r>
            <a:endParaRPr sz="5000" b="1">
              <a:solidFill>
                <a:srgbClr val="3F3F3F"/>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3e798d87b4_0_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Tip: Consider the End Users</a:t>
            </a:r>
            <a:endParaRPr b="1">
              <a:solidFill>
                <a:srgbClr val="DB334C"/>
              </a:solidFill>
              <a:latin typeface="Nunito"/>
              <a:ea typeface="Nunito"/>
              <a:cs typeface="Nunito"/>
              <a:sym typeface="Nunito"/>
            </a:endParaRPr>
          </a:p>
        </p:txBody>
      </p:sp>
      <p:sp>
        <p:nvSpPr>
          <p:cNvPr id="181" name="Google Shape;181;g23e798d87b4_0_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Who is using your collection, and what are they using it for?</a:t>
            </a:r>
            <a:endParaRPr sz="3000" b="1">
              <a:latin typeface="Nunito"/>
              <a:ea typeface="Nunito"/>
              <a:cs typeface="Nunito"/>
              <a:sym typeface="Nunito"/>
            </a:endParaRPr>
          </a:p>
          <a:p>
            <a:pPr marL="34290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Is there metadata you can include to facilitate these needs and searching behaviors?</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How can you help patrons </a:t>
            </a:r>
            <a:r>
              <a:rPr lang="en-US" sz="3000" b="1" i="1">
                <a:solidFill>
                  <a:srgbClr val="DB334C"/>
                </a:solidFill>
                <a:latin typeface="Nunito"/>
                <a:ea typeface="Nunito"/>
                <a:cs typeface="Nunito"/>
                <a:sym typeface="Nunito"/>
              </a:rPr>
              <a:t>explore</a:t>
            </a:r>
            <a:r>
              <a:rPr lang="en-US" sz="3000" b="1">
                <a:solidFill>
                  <a:srgbClr val="DB334C"/>
                </a:solidFill>
                <a:latin typeface="Nunito"/>
                <a:ea typeface="Nunito"/>
                <a:cs typeface="Nunito"/>
                <a:sym typeface="Nunito"/>
              </a:rPr>
              <a:t> </a:t>
            </a:r>
            <a:r>
              <a:rPr lang="en-US" sz="3000" b="1">
                <a:latin typeface="Nunito"/>
                <a:ea typeface="Nunito"/>
                <a:cs typeface="Nunito"/>
                <a:sym typeface="Nunito"/>
              </a:rPr>
              <a:t>your collection? Can you construct your data to help them discover related and/or similar resources?</a:t>
            </a:r>
            <a:endParaRPr sz="3000" b="1">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3e798d87b4_0_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Tip: Consider the MAP Users</a:t>
            </a:r>
            <a:endParaRPr b="1">
              <a:solidFill>
                <a:srgbClr val="DB334C"/>
              </a:solidFill>
              <a:latin typeface="Nunito"/>
              <a:ea typeface="Nunito"/>
              <a:cs typeface="Nunito"/>
              <a:sym typeface="Nunito"/>
            </a:endParaRPr>
          </a:p>
        </p:txBody>
      </p:sp>
      <p:sp>
        <p:nvSpPr>
          <p:cNvPr id="187" name="Google Shape;187;g23e798d87b4_0_1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How can you help ensure your MAP provides helpful guidelines for future metadata creators?</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For experienced metadata professionals?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For volunteers?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For new librarians?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For librarians unfamiliar with your collections?</a:t>
            </a:r>
            <a:endParaRPr sz="3000" b="1">
              <a:latin typeface="Nunito"/>
              <a:ea typeface="Nunito"/>
              <a:cs typeface="Nunito"/>
              <a:sym typeface="Nunito"/>
            </a:endParaRPr>
          </a:p>
          <a:p>
            <a:pPr marL="457200" lvl="0" indent="0" algn="l" rtl="0">
              <a:lnSpc>
                <a:spcPct val="80000"/>
              </a:lnSpc>
              <a:spcBef>
                <a:spcPts val="600"/>
              </a:spcBef>
              <a:spcAft>
                <a:spcPts val="0"/>
              </a:spcAft>
              <a:buNone/>
            </a:pPr>
            <a:endParaRPr sz="100" b="1">
              <a:latin typeface="Nunito"/>
              <a:ea typeface="Nunito"/>
              <a:cs typeface="Nunito"/>
              <a:sym typeface="Nunito"/>
            </a:endParaRPr>
          </a:p>
          <a:p>
            <a:pPr marL="742950" lvl="1" indent="-361950" algn="l" rtl="0">
              <a:lnSpc>
                <a:spcPct val="80000"/>
              </a:lnSpc>
              <a:spcBef>
                <a:spcPts val="600"/>
              </a:spcBef>
              <a:spcAft>
                <a:spcPts val="0"/>
              </a:spcAft>
              <a:buSzPts val="3000"/>
              <a:buFont typeface="Nunito"/>
              <a:buChar char="–"/>
            </a:pPr>
            <a:r>
              <a:rPr lang="en-US" sz="3000" b="1">
                <a:latin typeface="Nunito"/>
                <a:ea typeface="Nunito"/>
                <a:cs typeface="Nunito"/>
                <a:sym typeface="Nunito"/>
              </a:rPr>
              <a:t>For librarians unfamiliar with digital metadata?</a:t>
            </a:r>
            <a:endParaRPr sz="3000" b="1">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3e798d87b4_0_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Tip: Be Practical</a:t>
            </a:r>
            <a:endParaRPr b="1">
              <a:solidFill>
                <a:srgbClr val="DB334C"/>
              </a:solidFill>
              <a:latin typeface="Nunito"/>
              <a:ea typeface="Nunito"/>
              <a:cs typeface="Nunito"/>
              <a:sym typeface="Nunito"/>
            </a:endParaRPr>
          </a:p>
        </p:txBody>
      </p:sp>
      <p:sp>
        <p:nvSpPr>
          <p:cNvPr id="193" name="Google Shape;193;g23e798d87b4_0_1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Practical over theoretical metadata</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Make your elements justify their existence</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Don’t overwhelm your users with data, especially on the front end</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Avoid data repetition between fields</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Include notes so that when it comes time to tweak and revise your MAP, you can follow the logic</a:t>
            </a:r>
            <a:endParaRPr sz="3000" b="1">
              <a:latin typeface="Nunito"/>
              <a:ea typeface="Nunito"/>
              <a:cs typeface="Nunito"/>
              <a:sym typeface="Nunito"/>
            </a:endParaRPr>
          </a:p>
          <a:p>
            <a:pPr marL="0" lvl="0" indent="0" algn="l" rtl="0">
              <a:lnSpc>
                <a:spcPct val="80000"/>
              </a:lnSpc>
              <a:spcBef>
                <a:spcPts val="600"/>
              </a:spcBef>
              <a:spcAft>
                <a:spcPts val="0"/>
              </a:spcAft>
              <a:buNone/>
            </a:pPr>
            <a:endParaRPr sz="3000" b="1">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What is a Metadata Application Profile…</a:t>
            </a:r>
            <a:endParaRPr sz="4660" b="1">
              <a:solidFill>
                <a:srgbClr val="DB334C"/>
              </a:solidFill>
              <a:latin typeface="Nunito"/>
              <a:ea typeface="Nunito"/>
              <a:cs typeface="Nunito"/>
              <a:sym typeface="Nunito"/>
            </a:endParaRPr>
          </a:p>
        </p:txBody>
      </p:sp>
      <p:sp>
        <p:nvSpPr>
          <p:cNvPr id="91" name="Google Shape;91;p2"/>
          <p:cNvSpPr txBox="1">
            <a:spLocks noGrp="1"/>
          </p:cNvSpPr>
          <p:nvPr>
            <p:ph type="body" idx="1"/>
          </p:nvPr>
        </p:nvSpPr>
        <p:spPr>
          <a:xfrm>
            <a:off x="457200" y="2278025"/>
            <a:ext cx="8229600" cy="2985000"/>
          </a:xfrm>
          <a:prstGeom prst="rect">
            <a:avLst/>
          </a:prstGeom>
          <a:noFill/>
          <a:ln>
            <a:noFill/>
          </a:ln>
        </p:spPr>
        <p:txBody>
          <a:bodyPr spcFirstLastPara="1" wrap="square" lIns="91425" tIns="45700" rIns="91425" bIns="45700" anchor="t" anchorCtr="0">
            <a:normAutofit fontScale="92500" lnSpcReduction="10000"/>
          </a:bodyPr>
          <a:lstStyle/>
          <a:p>
            <a:pPr marL="342900" lvl="0" indent="-340360" algn="l" rtl="0">
              <a:spcBef>
                <a:spcPts val="600"/>
              </a:spcBef>
              <a:spcAft>
                <a:spcPts val="0"/>
              </a:spcAft>
              <a:buClr>
                <a:srgbClr val="262626"/>
              </a:buClr>
              <a:buSzPct val="100000"/>
              <a:buFont typeface="Nunito"/>
              <a:buChar char="•"/>
            </a:pPr>
            <a:r>
              <a:rPr lang="en-US" b="1">
                <a:latin typeface="Nunito"/>
                <a:ea typeface="Nunito"/>
                <a:cs typeface="Nunito"/>
                <a:sym typeface="Nunito"/>
              </a:rPr>
              <a:t>A document that specifies and describes the metadata used in a particular application</a:t>
            </a:r>
            <a:endParaRPr b="1">
              <a:latin typeface="Nunito"/>
              <a:ea typeface="Nunito"/>
              <a:cs typeface="Nunito"/>
              <a:sym typeface="Nunito"/>
            </a:endParaRPr>
          </a:p>
          <a:p>
            <a:pPr marL="0" lvl="0" indent="0" algn="l" rtl="0">
              <a:spcBef>
                <a:spcPts val="600"/>
              </a:spcBef>
              <a:spcAft>
                <a:spcPts val="0"/>
              </a:spcAft>
              <a:buNone/>
            </a:pPr>
            <a:endParaRPr sz="1400" b="1">
              <a:latin typeface="Nunito"/>
              <a:ea typeface="Nunito"/>
              <a:cs typeface="Nunito"/>
              <a:sym typeface="Nunito"/>
            </a:endParaRPr>
          </a:p>
          <a:p>
            <a:pPr marL="342900" lvl="0" indent="-340360" algn="l" rtl="0">
              <a:spcBef>
                <a:spcPts val="600"/>
              </a:spcBef>
              <a:spcAft>
                <a:spcPts val="0"/>
              </a:spcAft>
              <a:buClr>
                <a:srgbClr val="262626"/>
              </a:buClr>
              <a:buSzPct val="100000"/>
              <a:buFont typeface="Nunito"/>
              <a:buChar char="•"/>
            </a:pPr>
            <a:r>
              <a:rPr lang="en-US" sz="3200" b="1">
                <a:latin typeface="Nunito"/>
                <a:ea typeface="Nunito"/>
                <a:cs typeface="Nunito"/>
                <a:sym typeface="Nunito"/>
              </a:rPr>
              <a:t>Provide specific definitions of metadata elements according to the needs of the creating organization</a:t>
            </a:r>
            <a:endParaRPr sz="3200" b="1">
              <a:latin typeface="Nunito"/>
              <a:ea typeface="Nunito"/>
              <a:cs typeface="Nunito"/>
              <a:sym typeface="Nunito"/>
            </a:endParaRPr>
          </a:p>
          <a:p>
            <a:pPr marL="342900" lvl="0" indent="-152400" algn="l" rtl="0">
              <a:spcBef>
                <a:spcPts val="600"/>
              </a:spcBef>
              <a:spcAft>
                <a:spcPts val="0"/>
              </a:spcAft>
              <a:buClr>
                <a:srgbClr val="262626"/>
              </a:buClr>
              <a:buSzPct val="100000"/>
              <a:buNone/>
            </a:pPr>
            <a:endParaRPr sz="3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3e798d87b4_0_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b="1">
                <a:solidFill>
                  <a:srgbClr val="DB334C"/>
                </a:solidFill>
                <a:latin typeface="Nunito"/>
                <a:ea typeface="Nunito"/>
                <a:cs typeface="Nunito"/>
                <a:sym typeface="Nunito"/>
              </a:rPr>
              <a:t>Tip: Context is Important</a:t>
            </a:r>
            <a:endParaRPr b="1">
              <a:solidFill>
                <a:srgbClr val="DB334C"/>
              </a:solidFill>
              <a:latin typeface="Nunito"/>
              <a:ea typeface="Nunito"/>
              <a:cs typeface="Nunito"/>
              <a:sym typeface="Nunito"/>
            </a:endParaRPr>
          </a:p>
        </p:txBody>
      </p:sp>
      <p:pic>
        <p:nvPicPr>
          <p:cNvPr id="199" name="Google Shape;199;g23e798d87b4_0_82"/>
          <p:cNvPicPr preferRelativeResize="0"/>
          <p:nvPr/>
        </p:nvPicPr>
        <p:blipFill rotWithShape="1">
          <a:blip r:embed="rId3">
            <a:alphaModFix/>
          </a:blip>
          <a:srcRect l="12760" t="17356" r="16623" b="13048"/>
          <a:stretch/>
        </p:blipFill>
        <p:spPr>
          <a:xfrm>
            <a:off x="320025" y="1476925"/>
            <a:ext cx="4251973" cy="4840924"/>
          </a:xfrm>
          <a:prstGeom prst="rect">
            <a:avLst/>
          </a:prstGeom>
          <a:noFill/>
          <a:ln>
            <a:noFill/>
          </a:ln>
        </p:spPr>
      </p:pic>
      <p:sp>
        <p:nvSpPr>
          <p:cNvPr id="200" name="Google Shape;200;g23e798d87b4_0_82"/>
          <p:cNvSpPr txBox="1">
            <a:spLocks noGrp="1"/>
          </p:cNvSpPr>
          <p:nvPr>
            <p:ph type="body" idx="1"/>
          </p:nvPr>
        </p:nvSpPr>
        <p:spPr>
          <a:xfrm>
            <a:off x="4660200" y="1513330"/>
            <a:ext cx="3954000" cy="4840800"/>
          </a:xfrm>
          <a:prstGeom prst="rect">
            <a:avLst/>
          </a:prstGeom>
          <a:noFill/>
          <a:ln>
            <a:noFill/>
          </a:ln>
        </p:spPr>
        <p:txBody>
          <a:bodyPr spcFirstLastPara="1" wrap="square" lIns="91425" tIns="45700" rIns="91425" bIns="45700" anchor="t" anchorCtr="0">
            <a:noAutofit/>
          </a:bodyPr>
          <a:lstStyle/>
          <a:p>
            <a:pPr marL="4572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Avoid the “On a Horse” approach to metadata creation</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4572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Remember that metadata is often shared/harvested</a:t>
            </a:r>
            <a:endParaRPr sz="30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457200" lvl="0" indent="-419100" algn="l" rtl="0">
              <a:lnSpc>
                <a:spcPct val="80000"/>
              </a:lnSpc>
              <a:spcBef>
                <a:spcPts val="600"/>
              </a:spcBef>
              <a:spcAft>
                <a:spcPts val="0"/>
              </a:spcAft>
              <a:buSzPts val="3000"/>
              <a:buFont typeface="Nunito"/>
              <a:buChar char="•"/>
            </a:pPr>
            <a:r>
              <a:rPr lang="en-US" sz="3000" b="1">
                <a:latin typeface="Nunito"/>
                <a:ea typeface="Nunito"/>
                <a:cs typeface="Nunito"/>
                <a:sym typeface="Nunito"/>
              </a:rPr>
              <a:t>Preserve the context of your objects independent of their collections</a:t>
            </a:r>
            <a:endParaRPr sz="3000" b="1">
              <a:latin typeface="Nunito"/>
              <a:ea typeface="Nunito"/>
              <a:cs typeface="Nunito"/>
              <a:sym typeface="Nunito"/>
            </a:endParaRPr>
          </a:p>
          <a:p>
            <a:pPr marL="342900" lvl="0" indent="0" algn="l" rtl="0">
              <a:lnSpc>
                <a:spcPct val="80000"/>
              </a:lnSpc>
              <a:spcBef>
                <a:spcPts val="600"/>
              </a:spcBef>
              <a:spcAft>
                <a:spcPts val="0"/>
              </a:spcAft>
              <a:buNone/>
            </a:pPr>
            <a:endParaRPr sz="3000" b="1">
              <a:latin typeface="Nunito"/>
              <a:ea typeface="Nunito"/>
              <a:cs typeface="Nunito"/>
              <a:sym typeface="Nunito"/>
            </a:endParaRPr>
          </a:p>
          <a:p>
            <a:pPr marL="342900" lvl="0" indent="-152400" algn="l" rtl="0">
              <a:lnSpc>
                <a:spcPct val="80000"/>
              </a:lnSpc>
              <a:spcBef>
                <a:spcPts val="600"/>
              </a:spcBef>
              <a:spcAft>
                <a:spcPts val="0"/>
              </a:spcAft>
              <a:buClr>
                <a:srgbClr val="262626"/>
              </a:buClr>
              <a:buSzPts val="2775"/>
              <a:buNone/>
            </a:pPr>
            <a:endParaRPr sz="3000" b="1">
              <a:latin typeface="Nunito"/>
              <a:ea typeface="Nunito"/>
              <a:cs typeface="Nunito"/>
              <a:sym typeface="Nunito"/>
            </a:endParaRPr>
          </a:p>
        </p:txBody>
      </p:sp>
      <p:sp>
        <p:nvSpPr>
          <p:cNvPr id="201" name="Google Shape;201;g23e798d87b4_0_82"/>
          <p:cNvSpPr txBox="1">
            <a:spLocks noGrp="1"/>
          </p:cNvSpPr>
          <p:nvPr>
            <p:ph type="title"/>
          </p:nvPr>
        </p:nvSpPr>
        <p:spPr>
          <a:xfrm>
            <a:off x="-39450" y="6278700"/>
            <a:ext cx="4906200" cy="6618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Clr>
                <a:srgbClr val="262626"/>
              </a:buClr>
              <a:buSzPts val="3960"/>
              <a:buFont typeface="Calibri"/>
              <a:buNone/>
            </a:pPr>
            <a:r>
              <a:rPr lang="en-US" sz="1000" i="1">
                <a:latin typeface="Lora"/>
                <a:ea typeface="Lora"/>
                <a:cs typeface="Lora"/>
                <a:sym typeface="Lora"/>
              </a:rPr>
              <a:t>Courtesy of the Library of Congress Prints &amp; Photographs Division</a:t>
            </a:r>
            <a:endParaRPr sz="1000" i="1">
              <a:latin typeface="Lora"/>
              <a:ea typeface="Lora"/>
              <a:cs typeface="Lora"/>
              <a:sym typeface="Lora"/>
            </a:endParaRPr>
          </a:p>
          <a:p>
            <a:pPr marL="0" lvl="0" indent="0" algn="ctr" rtl="0">
              <a:spcBef>
                <a:spcPts val="0"/>
              </a:spcBef>
              <a:spcAft>
                <a:spcPts val="0"/>
              </a:spcAft>
              <a:buClr>
                <a:srgbClr val="262626"/>
              </a:buClr>
              <a:buSzPts val="3960"/>
              <a:buFont typeface="Calibri"/>
              <a:buNone/>
            </a:pPr>
            <a:r>
              <a:rPr lang="en-US" sz="1000" i="1">
                <a:latin typeface="Lora"/>
                <a:ea typeface="Lora"/>
                <a:cs typeface="Lora"/>
                <a:sym typeface="Lora"/>
              </a:rPr>
              <a:t>Accessed via Wikimedia Commons: </a:t>
            </a:r>
            <a:r>
              <a:rPr lang="en-US" sz="1000">
                <a:solidFill>
                  <a:srgbClr val="00618E"/>
                </a:solidFill>
                <a:latin typeface="Lora"/>
                <a:ea typeface="Lora"/>
                <a:cs typeface="Lora"/>
                <a:sym typeface="Lora"/>
              </a:rPr>
              <a:t>https://lccn.loc.gov/2013651303</a:t>
            </a:r>
            <a:endParaRPr sz="1000">
              <a:solidFill>
                <a:srgbClr val="00618E"/>
              </a:solidFill>
              <a:latin typeface="Lora"/>
              <a:ea typeface="Lora"/>
              <a:cs typeface="Lora"/>
              <a:sym typeface="Lora"/>
            </a:endParaRPr>
          </a:p>
          <a:p>
            <a:pPr marL="0" lvl="0" indent="0" algn="ctr" rtl="0">
              <a:spcBef>
                <a:spcPts val="0"/>
              </a:spcBef>
              <a:spcAft>
                <a:spcPts val="0"/>
              </a:spcAft>
              <a:buClr>
                <a:srgbClr val="262626"/>
              </a:buClr>
              <a:buSzPts val="3960"/>
              <a:buFont typeface="Calibri"/>
              <a:buNone/>
            </a:pPr>
            <a:endParaRPr sz="1700" i="1">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3e798d87b4_0_1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3900" b="1">
                <a:solidFill>
                  <a:srgbClr val="DB334C"/>
                </a:solidFill>
                <a:latin typeface="Nunito"/>
                <a:ea typeface="Nunito"/>
                <a:cs typeface="Nunito"/>
                <a:sym typeface="Nunito"/>
              </a:rPr>
              <a:t>Tip: Remember the 1 to 1 Principle</a:t>
            </a:r>
            <a:endParaRPr sz="3900" b="1">
              <a:solidFill>
                <a:srgbClr val="DB334C"/>
              </a:solidFill>
              <a:latin typeface="Nunito"/>
              <a:ea typeface="Nunito"/>
              <a:cs typeface="Nunito"/>
              <a:sym typeface="Nunito"/>
            </a:endParaRPr>
          </a:p>
        </p:txBody>
      </p:sp>
      <p:sp>
        <p:nvSpPr>
          <p:cNvPr id="207" name="Google Shape;207;g23e798d87b4_0_1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419100" algn="l" rtl="0">
              <a:lnSpc>
                <a:spcPct val="80000"/>
              </a:lnSpc>
              <a:spcBef>
                <a:spcPts val="600"/>
              </a:spcBef>
              <a:spcAft>
                <a:spcPts val="0"/>
              </a:spcAft>
              <a:buSzPts val="3000"/>
              <a:buFont typeface="Nunito"/>
              <a:buChar char="•"/>
            </a:pPr>
            <a:r>
              <a:rPr lang="en-US" sz="3000" b="1" dirty="0">
                <a:latin typeface="Nunito"/>
                <a:ea typeface="Nunito"/>
                <a:cs typeface="Nunito"/>
                <a:sym typeface="Nunito"/>
              </a:rPr>
              <a:t>What is your data describing, the original resource or the digital version?</a:t>
            </a:r>
            <a:endParaRPr sz="3000" b="1" dirty="0">
              <a:latin typeface="Nunito"/>
              <a:ea typeface="Nunito"/>
              <a:cs typeface="Nunito"/>
              <a:sym typeface="Nunito"/>
            </a:endParaRPr>
          </a:p>
          <a:p>
            <a:pPr marL="342900" lvl="0" indent="0" algn="l" rtl="0">
              <a:lnSpc>
                <a:spcPct val="80000"/>
              </a:lnSpc>
              <a:spcBef>
                <a:spcPts val="600"/>
              </a:spcBef>
              <a:spcAft>
                <a:spcPts val="0"/>
              </a:spcAft>
              <a:buNone/>
            </a:pPr>
            <a:endParaRPr sz="1200" b="1" dirty="0">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dirty="0">
                <a:latin typeface="Nunito"/>
                <a:ea typeface="Nunito"/>
                <a:cs typeface="Nunito"/>
                <a:sym typeface="Nunito"/>
              </a:rPr>
              <a:t>How does your metadata make this distinction clear?</a:t>
            </a:r>
            <a:endParaRPr sz="3000" b="1" dirty="0">
              <a:latin typeface="Nunito"/>
              <a:ea typeface="Nunito"/>
              <a:cs typeface="Nunito"/>
              <a:sym typeface="Nunito"/>
            </a:endParaRPr>
          </a:p>
          <a:p>
            <a:pPr marL="0" lvl="0" indent="0" algn="l" rtl="0">
              <a:lnSpc>
                <a:spcPct val="80000"/>
              </a:lnSpc>
              <a:spcBef>
                <a:spcPts val="600"/>
              </a:spcBef>
              <a:spcAft>
                <a:spcPts val="0"/>
              </a:spcAft>
              <a:buNone/>
            </a:pPr>
            <a:endParaRPr sz="1200" b="1" dirty="0">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dirty="0">
                <a:latin typeface="Nunito"/>
                <a:ea typeface="Nunito"/>
                <a:cs typeface="Nunito"/>
                <a:sym typeface="Nunito"/>
              </a:rPr>
              <a:t>Are there fields that need to be repeated to be inclusive of both versions?</a:t>
            </a:r>
            <a:endParaRPr sz="3000" b="1" dirty="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g23e798d87b4_0_113"/>
          <p:cNvSpPr txBox="1"/>
          <p:nvPr/>
        </p:nvSpPr>
        <p:spPr>
          <a:xfrm>
            <a:off x="2252175" y="1176540"/>
            <a:ext cx="2661000" cy="163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3F3F3F"/>
                </a:solidFill>
                <a:latin typeface="Nunito"/>
                <a:ea typeface="Nunito"/>
                <a:cs typeface="Nunito"/>
                <a:sym typeface="Nunito"/>
              </a:rPr>
              <a:t>Take-</a:t>
            </a:r>
            <a:endParaRPr sz="5000" b="1">
              <a:solidFill>
                <a:srgbClr val="3F3F3F"/>
              </a:solidFill>
              <a:latin typeface="Nunito"/>
              <a:ea typeface="Nunito"/>
              <a:cs typeface="Nunito"/>
              <a:sym typeface="Nunito"/>
            </a:endParaRPr>
          </a:p>
          <a:p>
            <a:pPr marL="0" marR="0" lvl="0" indent="0" algn="ctr" rtl="0">
              <a:spcBef>
                <a:spcPts val="0"/>
              </a:spcBef>
              <a:spcAft>
                <a:spcPts val="0"/>
              </a:spcAft>
              <a:buNone/>
            </a:pPr>
            <a:r>
              <a:rPr lang="en-US" sz="5000" b="1">
                <a:solidFill>
                  <a:srgbClr val="3F3F3F"/>
                </a:solidFill>
                <a:latin typeface="Nunito"/>
                <a:ea typeface="Nunito"/>
                <a:cs typeface="Nunito"/>
                <a:sym typeface="Nunito"/>
              </a:rPr>
              <a:t>Aways</a:t>
            </a:r>
            <a:endParaRPr sz="5000" b="1">
              <a:solidFill>
                <a:srgbClr val="3F3F3F"/>
              </a:solidFill>
              <a:latin typeface="Nunito"/>
              <a:ea typeface="Nunito"/>
              <a:cs typeface="Nunito"/>
              <a:sym typeface="Nunito"/>
            </a:endParaRPr>
          </a:p>
        </p:txBody>
      </p:sp>
      <p:sp>
        <p:nvSpPr>
          <p:cNvPr id="213" name="Google Shape;213;g23e798d87b4_0_113"/>
          <p:cNvSpPr txBox="1"/>
          <p:nvPr/>
        </p:nvSpPr>
        <p:spPr>
          <a:xfrm>
            <a:off x="4101075" y="5626650"/>
            <a:ext cx="459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i="1">
                <a:solidFill>
                  <a:schemeClr val="dk1"/>
                </a:solidFill>
                <a:latin typeface="Lora"/>
                <a:ea typeface="Lora"/>
                <a:cs typeface="Lora"/>
                <a:sym typeface="Lora"/>
              </a:rPr>
              <a:t>What to </a:t>
            </a:r>
            <a:r>
              <a:rPr lang="en-US" sz="2500" b="1" i="1">
                <a:solidFill>
                  <a:srgbClr val="DB334C"/>
                </a:solidFill>
                <a:latin typeface="Lora"/>
                <a:ea typeface="Lora"/>
                <a:cs typeface="Lora"/>
                <a:sym typeface="Lora"/>
              </a:rPr>
              <a:t>remember </a:t>
            </a:r>
            <a:r>
              <a:rPr lang="en-US" sz="2500" b="1" i="1">
                <a:solidFill>
                  <a:schemeClr val="dk1"/>
                </a:solidFill>
                <a:latin typeface="Lora"/>
                <a:ea typeface="Lora"/>
                <a:cs typeface="Lora"/>
                <a:sym typeface="Lora"/>
              </a:rPr>
              <a:t>to create </a:t>
            </a:r>
            <a:endParaRPr sz="2500" b="1" i="1">
              <a:solidFill>
                <a:schemeClr val="dk1"/>
              </a:solidFill>
              <a:latin typeface="Lora"/>
              <a:ea typeface="Lora"/>
              <a:cs typeface="Lora"/>
              <a:sym typeface="Lora"/>
            </a:endParaRPr>
          </a:p>
          <a:p>
            <a:pPr marL="0" lvl="0" indent="0" algn="l" rtl="0">
              <a:spcBef>
                <a:spcPts val="0"/>
              </a:spcBef>
              <a:spcAft>
                <a:spcPts val="0"/>
              </a:spcAft>
              <a:buNone/>
            </a:pPr>
            <a:r>
              <a:rPr lang="en-US" sz="2500" b="1" i="1">
                <a:solidFill>
                  <a:schemeClr val="dk1"/>
                </a:solidFill>
                <a:latin typeface="Lora"/>
                <a:ea typeface="Lora"/>
                <a:cs typeface="Lora"/>
                <a:sym typeface="Lora"/>
              </a:rPr>
              <a:t>a </a:t>
            </a:r>
            <a:r>
              <a:rPr lang="en-US" sz="2500" b="1" i="1">
                <a:solidFill>
                  <a:srgbClr val="DB334C"/>
                </a:solidFill>
                <a:latin typeface="Lora"/>
                <a:ea typeface="Lora"/>
                <a:cs typeface="Lora"/>
                <a:sym typeface="Lora"/>
              </a:rPr>
              <a:t>successful </a:t>
            </a:r>
            <a:r>
              <a:rPr lang="en-US" sz="2500" b="1" i="1">
                <a:solidFill>
                  <a:schemeClr val="dk1"/>
                </a:solidFill>
                <a:latin typeface="Lora"/>
                <a:ea typeface="Lora"/>
                <a:cs typeface="Lora"/>
                <a:sym typeface="Lora"/>
              </a:rPr>
              <a:t>MAP</a:t>
            </a:r>
            <a:endParaRPr sz="2500" b="1" i="1">
              <a:solidFill>
                <a:srgbClr val="DB334C"/>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3e798d87b4_0_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3900" b="1">
                <a:solidFill>
                  <a:srgbClr val="DB334C"/>
                </a:solidFill>
                <a:latin typeface="Nunito"/>
                <a:ea typeface="Nunito"/>
                <a:cs typeface="Nunito"/>
                <a:sym typeface="Nunito"/>
              </a:rPr>
              <a:t>Keys to Success</a:t>
            </a:r>
            <a:endParaRPr sz="3900" b="1">
              <a:solidFill>
                <a:srgbClr val="DB334C"/>
              </a:solidFill>
              <a:latin typeface="Nunito"/>
              <a:ea typeface="Nunito"/>
              <a:cs typeface="Nunito"/>
              <a:sym typeface="Nunito"/>
            </a:endParaRPr>
          </a:p>
        </p:txBody>
      </p:sp>
      <p:sp>
        <p:nvSpPr>
          <p:cNvPr id="219" name="Google Shape;219;g23e798d87b4_0_117"/>
          <p:cNvSpPr txBox="1">
            <a:spLocks noGrp="1"/>
          </p:cNvSpPr>
          <p:nvPr>
            <p:ph type="body" idx="1"/>
          </p:nvPr>
        </p:nvSpPr>
        <p:spPr>
          <a:xfrm>
            <a:off x="457200" y="1390350"/>
            <a:ext cx="8229600" cy="4526100"/>
          </a:xfrm>
          <a:prstGeom prst="rect">
            <a:avLst/>
          </a:prstGeom>
          <a:noFill/>
          <a:ln>
            <a:noFill/>
          </a:ln>
        </p:spPr>
        <p:txBody>
          <a:bodyPr spcFirstLastPara="1" wrap="square" lIns="91425" tIns="45700" rIns="91425" bIns="45700" anchor="t" anchorCtr="0">
            <a:noAutofit/>
          </a:bodyPr>
          <a:lstStyle/>
          <a:p>
            <a:pPr marL="342900" lvl="0" indent="-419100" algn="l" rtl="0">
              <a:lnSpc>
                <a:spcPct val="80000"/>
              </a:lnSpc>
              <a:spcBef>
                <a:spcPts val="600"/>
              </a:spcBef>
              <a:spcAft>
                <a:spcPts val="0"/>
              </a:spcAft>
              <a:buSzPts val="3000"/>
              <a:buFont typeface="Nunito"/>
              <a:buChar char="•"/>
            </a:pPr>
            <a:r>
              <a:rPr lang="en-US" sz="3000" b="1">
                <a:solidFill>
                  <a:srgbClr val="DB334C"/>
                </a:solidFill>
                <a:latin typeface="Nunito"/>
                <a:ea typeface="Nunito"/>
                <a:cs typeface="Nunito"/>
                <a:sym typeface="Nunito"/>
              </a:rPr>
              <a:t>Know your system.</a:t>
            </a:r>
            <a:r>
              <a:rPr lang="en-US" sz="3000" b="1">
                <a:latin typeface="Nunito"/>
                <a:ea typeface="Nunito"/>
                <a:cs typeface="Nunito"/>
                <a:sym typeface="Nunito"/>
              </a:rPr>
              <a:t> </a:t>
            </a:r>
            <a:r>
              <a:rPr lang="en-US" sz="1800" b="1">
                <a:latin typeface="Nunito"/>
                <a:ea typeface="Nunito"/>
                <a:cs typeface="Nunito"/>
                <a:sym typeface="Nunito"/>
              </a:rPr>
              <a:t>What can it handle? What can’t it handle? Consider the future, but don’t create metadata based on features you wish your system had, but instead work with what you do have.</a:t>
            </a:r>
            <a:endParaRPr sz="18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solidFill>
                  <a:srgbClr val="DB334C"/>
                </a:solidFill>
                <a:latin typeface="Nunito"/>
                <a:ea typeface="Nunito"/>
                <a:cs typeface="Nunito"/>
                <a:sym typeface="Nunito"/>
              </a:rPr>
              <a:t>Know your patrons.</a:t>
            </a:r>
            <a:r>
              <a:rPr lang="en-US" sz="3000" b="1">
                <a:latin typeface="Nunito"/>
                <a:ea typeface="Nunito"/>
                <a:cs typeface="Nunito"/>
                <a:sym typeface="Nunito"/>
              </a:rPr>
              <a:t> </a:t>
            </a:r>
            <a:r>
              <a:rPr lang="en-US" sz="1800" b="1">
                <a:latin typeface="Nunito"/>
                <a:ea typeface="Nunito"/>
                <a:cs typeface="Nunito"/>
                <a:sym typeface="Nunito"/>
              </a:rPr>
              <a:t>How will they expect to search and encounter your assets, and how can the metadata you create help them do it?</a:t>
            </a:r>
            <a:endParaRPr sz="18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solidFill>
                  <a:srgbClr val="DB334C"/>
                </a:solidFill>
                <a:latin typeface="Nunito"/>
                <a:ea typeface="Nunito"/>
                <a:cs typeface="Nunito"/>
                <a:sym typeface="Nunito"/>
              </a:rPr>
              <a:t>Know your assets.</a:t>
            </a:r>
            <a:r>
              <a:rPr lang="en-US" sz="3000" b="1">
                <a:latin typeface="Nunito"/>
                <a:ea typeface="Nunito"/>
                <a:cs typeface="Nunito"/>
                <a:sym typeface="Nunito"/>
              </a:rPr>
              <a:t> </a:t>
            </a:r>
            <a:r>
              <a:rPr lang="en-US" sz="1800" b="1">
                <a:latin typeface="Nunito"/>
                <a:ea typeface="Nunito"/>
                <a:cs typeface="Nunito"/>
                <a:sym typeface="Nunito"/>
              </a:rPr>
              <a:t>What is the value of your collection(s) to your patrons and to the research community? How can you create data that will market and highlight this value?</a:t>
            </a:r>
            <a:endParaRPr sz="1800" b="1">
              <a:latin typeface="Nunito"/>
              <a:ea typeface="Nunito"/>
              <a:cs typeface="Nunito"/>
              <a:sym typeface="Nunito"/>
            </a:endParaRPr>
          </a:p>
          <a:p>
            <a:pPr marL="0" lvl="0" indent="0" algn="l" rtl="0">
              <a:lnSpc>
                <a:spcPct val="80000"/>
              </a:lnSpc>
              <a:spcBef>
                <a:spcPts val="600"/>
              </a:spcBef>
              <a:spcAft>
                <a:spcPts val="0"/>
              </a:spcAft>
              <a:buNone/>
            </a:pPr>
            <a:endParaRPr sz="1200" b="1">
              <a:latin typeface="Nunito"/>
              <a:ea typeface="Nunito"/>
              <a:cs typeface="Nunito"/>
              <a:sym typeface="Nunito"/>
            </a:endParaRPr>
          </a:p>
          <a:p>
            <a:pPr marL="342900" lvl="0" indent="-419100" algn="l" rtl="0">
              <a:lnSpc>
                <a:spcPct val="80000"/>
              </a:lnSpc>
              <a:spcBef>
                <a:spcPts val="600"/>
              </a:spcBef>
              <a:spcAft>
                <a:spcPts val="0"/>
              </a:spcAft>
              <a:buSzPts val="3000"/>
              <a:buFont typeface="Nunito"/>
              <a:buChar char="•"/>
            </a:pPr>
            <a:r>
              <a:rPr lang="en-US" sz="3000" b="1">
                <a:solidFill>
                  <a:srgbClr val="DB334C"/>
                </a:solidFill>
                <a:latin typeface="Nunito"/>
                <a:ea typeface="Nunito"/>
                <a:cs typeface="Nunito"/>
                <a:sym typeface="Nunito"/>
              </a:rPr>
              <a:t>Know your scheme. </a:t>
            </a:r>
            <a:r>
              <a:rPr lang="en-US" sz="1800" b="1">
                <a:latin typeface="Nunito"/>
                <a:ea typeface="Nunito"/>
                <a:cs typeface="Nunito"/>
                <a:sym typeface="Nunito"/>
              </a:rPr>
              <a:t>If you can, choose a metadata scheme that will best show the data you think is essential in a way that will be easy for your patrons to understand. If you can’t choose, make sure that you have a good understanding of the elements in your scheme so you can MAP your data to its best advantage.</a:t>
            </a:r>
            <a:endParaRPr sz="1800" b="1">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3e798d87b4_0_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3900" b="1" dirty="0">
                <a:solidFill>
                  <a:srgbClr val="DB334C"/>
                </a:solidFill>
                <a:latin typeface="Nunito"/>
                <a:ea typeface="Nunito"/>
                <a:cs typeface="Nunito"/>
                <a:sym typeface="Nunito"/>
              </a:rPr>
              <a:t>Questions?</a:t>
            </a:r>
            <a:endParaRPr sz="3900" b="1" dirty="0">
              <a:solidFill>
                <a:srgbClr val="DB334C"/>
              </a:solidFill>
              <a:latin typeface="Nunito"/>
              <a:ea typeface="Nunito"/>
              <a:cs typeface="Nunito"/>
              <a:sym typeface="Nunito"/>
            </a:endParaRPr>
          </a:p>
        </p:txBody>
      </p:sp>
      <p:sp>
        <p:nvSpPr>
          <p:cNvPr id="219" name="Google Shape;219;g23e798d87b4_0_117"/>
          <p:cNvSpPr txBox="1">
            <a:spLocks noGrp="1"/>
          </p:cNvSpPr>
          <p:nvPr>
            <p:ph type="body" idx="1"/>
          </p:nvPr>
        </p:nvSpPr>
        <p:spPr>
          <a:xfrm>
            <a:off x="457200" y="1390350"/>
            <a:ext cx="8229600" cy="4526100"/>
          </a:xfrm>
          <a:prstGeom prst="rect">
            <a:avLst/>
          </a:prstGeom>
          <a:noFill/>
          <a:ln>
            <a:noFill/>
          </a:ln>
        </p:spPr>
        <p:txBody>
          <a:bodyPr spcFirstLastPara="1" wrap="square" lIns="91425" tIns="45700" rIns="91425" bIns="45700" anchor="t" anchorCtr="0">
            <a:noAutofit/>
          </a:bodyPr>
          <a:lstStyle/>
          <a:p>
            <a:pPr marL="0" indent="0">
              <a:spcBef>
                <a:spcPts val="600"/>
              </a:spcBef>
              <a:buSzPts val="3000"/>
              <a:buNone/>
            </a:pPr>
            <a:r>
              <a:rPr lang="en-US" sz="2800" b="1" dirty="0">
                <a:latin typeface="Nunito"/>
                <a:ea typeface="Nunito"/>
                <a:cs typeface="Nunito"/>
                <a:sym typeface="Nunito"/>
              </a:rPr>
              <a:t>I’m happy to do my best and answer any questions you might have about:</a:t>
            </a:r>
          </a:p>
          <a:p>
            <a:pPr marL="0" indent="0">
              <a:spcBef>
                <a:spcPts val="600"/>
              </a:spcBef>
              <a:buSzPts val="3000"/>
              <a:buNone/>
            </a:pPr>
            <a:endParaRPr lang="en-US" sz="1200" b="1" dirty="0">
              <a:latin typeface="Nunito"/>
              <a:ea typeface="Nunito"/>
              <a:cs typeface="Nunito"/>
              <a:sym typeface="Nunito"/>
            </a:endParaRPr>
          </a:p>
          <a:p>
            <a:pPr indent="-457200">
              <a:spcBef>
                <a:spcPts val="600"/>
              </a:spcBef>
              <a:buSzPts val="3000"/>
            </a:pPr>
            <a:r>
              <a:rPr lang="en-US" sz="2800" b="1" dirty="0">
                <a:latin typeface="Nunito"/>
                <a:ea typeface="Nunito"/>
                <a:cs typeface="Nunito"/>
                <a:sym typeface="Nunito"/>
              </a:rPr>
              <a:t>digital metadata </a:t>
            </a:r>
            <a:r>
              <a:rPr lang="en-US" sz="2800" b="1" i="1" dirty="0">
                <a:solidFill>
                  <a:srgbClr val="DB334C"/>
                </a:solidFill>
                <a:latin typeface="Nunito"/>
                <a:ea typeface="Nunito"/>
                <a:cs typeface="Nunito"/>
                <a:sym typeface="Nunito"/>
              </a:rPr>
              <a:t>or</a:t>
            </a:r>
            <a:endParaRPr lang="en-US" sz="2800" b="1" dirty="0">
              <a:solidFill>
                <a:srgbClr val="DB334C"/>
              </a:solidFill>
              <a:latin typeface="Nunito"/>
              <a:ea typeface="Nunito"/>
              <a:cs typeface="Nunito"/>
              <a:sym typeface="Nunito"/>
            </a:endParaRPr>
          </a:p>
          <a:p>
            <a:pPr indent="-457200">
              <a:spcBef>
                <a:spcPts val="600"/>
              </a:spcBef>
              <a:buSzPts val="3000"/>
            </a:pPr>
            <a:r>
              <a:rPr lang="en-US" sz="2800" b="1" dirty="0">
                <a:latin typeface="Nunito"/>
                <a:ea typeface="Nunito"/>
                <a:cs typeface="Nunito"/>
                <a:sym typeface="Nunito"/>
              </a:rPr>
              <a:t>metadata application profiles! </a:t>
            </a:r>
          </a:p>
          <a:p>
            <a:pPr marL="0" indent="0" algn="just">
              <a:spcBef>
                <a:spcPts val="600"/>
              </a:spcBef>
              <a:buSzPts val="3000"/>
              <a:buNone/>
            </a:pPr>
            <a:endParaRPr lang="en-US" sz="2800" b="1" dirty="0">
              <a:latin typeface="Nunito"/>
              <a:ea typeface="Nunito"/>
              <a:cs typeface="Nunito"/>
              <a:sym typeface="Nunito"/>
            </a:endParaRPr>
          </a:p>
          <a:p>
            <a:pPr marL="0" indent="0" algn="ctr">
              <a:spcBef>
                <a:spcPts val="600"/>
              </a:spcBef>
              <a:buSzPts val="3000"/>
              <a:buNone/>
            </a:pPr>
            <a:r>
              <a:rPr lang="en-US" sz="2800" b="1" dirty="0">
                <a:latin typeface="Nunito"/>
                <a:ea typeface="Nunito"/>
                <a:cs typeface="Nunito"/>
                <a:sym typeface="Nunito"/>
              </a:rPr>
              <a:t>Feel free to drop me an e-mail at </a:t>
            </a:r>
            <a:r>
              <a:rPr lang="en-US" sz="2800" b="1" dirty="0">
                <a:latin typeface="Nunito"/>
                <a:ea typeface="Nunito"/>
                <a:cs typeface="Nunito"/>
                <a:sym typeface="Nunito"/>
                <a:hlinkClick r:id="rId3"/>
              </a:rPr>
              <a:t>jill.walker@wheaton.edu</a:t>
            </a:r>
            <a:r>
              <a:rPr lang="en-US" sz="2800" b="1" dirty="0">
                <a:latin typeface="Nunito"/>
                <a:ea typeface="Nunito"/>
                <a:cs typeface="Nunito"/>
                <a:sym typeface="Nunito"/>
              </a:rPr>
              <a:t> </a:t>
            </a:r>
          </a:p>
          <a:p>
            <a:pPr marL="0" lvl="0" indent="0" algn="l" rtl="0">
              <a:lnSpc>
                <a:spcPct val="80000"/>
              </a:lnSpc>
              <a:spcBef>
                <a:spcPts val="600"/>
              </a:spcBef>
              <a:spcAft>
                <a:spcPts val="0"/>
              </a:spcAft>
              <a:buSzPts val="3000"/>
              <a:buNone/>
            </a:pPr>
            <a:endParaRPr sz="1800" b="1" dirty="0">
              <a:latin typeface="Nunito"/>
              <a:ea typeface="Nunito"/>
              <a:cs typeface="Nunito"/>
              <a:sym typeface="Nunito"/>
            </a:endParaRPr>
          </a:p>
        </p:txBody>
      </p:sp>
    </p:spTree>
    <p:extLst>
      <p:ext uri="{BB962C8B-B14F-4D97-AF65-F5344CB8AC3E}">
        <p14:creationId xmlns:p14="http://schemas.microsoft.com/office/powerpoint/2010/main" val="31724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3e798d87b4_0_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…And Why Should You Have One?</a:t>
            </a:r>
            <a:endParaRPr sz="4660" b="1">
              <a:solidFill>
                <a:srgbClr val="DB334C"/>
              </a:solidFill>
              <a:latin typeface="Nunito"/>
              <a:ea typeface="Nunito"/>
              <a:cs typeface="Nunito"/>
              <a:sym typeface="Nunito"/>
            </a:endParaRPr>
          </a:p>
        </p:txBody>
      </p:sp>
      <p:sp>
        <p:nvSpPr>
          <p:cNvPr id="97" name="Google Shape;97;g23e798d87b4_0_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600"/>
              </a:spcBef>
              <a:spcAft>
                <a:spcPts val="0"/>
              </a:spcAft>
              <a:buClr>
                <a:srgbClr val="262626"/>
              </a:buClr>
              <a:buSzPts val="3000"/>
              <a:buFont typeface="Nunito"/>
              <a:buChar char="•"/>
            </a:pPr>
            <a:r>
              <a:rPr lang="en-US" sz="3000" b="1">
                <a:latin typeface="Nunito"/>
                <a:ea typeface="Nunito"/>
                <a:cs typeface="Nunito"/>
                <a:sym typeface="Nunito"/>
              </a:rPr>
              <a:t>Ensures all relevant data is included</a:t>
            </a:r>
            <a:endParaRPr sz="3000" b="1">
              <a:latin typeface="Nunito"/>
              <a:ea typeface="Nunito"/>
              <a:cs typeface="Nunito"/>
              <a:sym typeface="Nunito"/>
            </a:endParaRPr>
          </a:p>
          <a:p>
            <a:pPr marL="0" lvl="0" indent="0" algn="l" rtl="0">
              <a:spcBef>
                <a:spcPts val="600"/>
              </a:spcBef>
              <a:spcAft>
                <a:spcPts val="0"/>
              </a:spcAft>
              <a:buNone/>
            </a:pPr>
            <a:endParaRPr sz="1250" b="1">
              <a:latin typeface="Nunito"/>
              <a:ea typeface="Nunito"/>
              <a:cs typeface="Nunito"/>
              <a:sym typeface="Nunito"/>
            </a:endParaRPr>
          </a:p>
          <a:p>
            <a:pPr marL="342900" lvl="0" indent="-342900" algn="l" rtl="0">
              <a:spcBef>
                <a:spcPts val="600"/>
              </a:spcBef>
              <a:spcAft>
                <a:spcPts val="0"/>
              </a:spcAft>
              <a:buSzPts val="3000"/>
              <a:buFont typeface="Nunito"/>
              <a:buChar char="•"/>
            </a:pPr>
            <a:r>
              <a:rPr lang="en-US" sz="3000" b="1">
                <a:latin typeface="Nunito"/>
                <a:ea typeface="Nunito"/>
                <a:cs typeface="Nunito"/>
                <a:sym typeface="Nunito"/>
              </a:rPr>
              <a:t>Ensures consistency in the creation and application of metadata</a:t>
            </a:r>
            <a:endParaRPr sz="3000" b="1">
              <a:latin typeface="Nunito"/>
              <a:ea typeface="Nunito"/>
              <a:cs typeface="Nunito"/>
              <a:sym typeface="Nunito"/>
            </a:endParaRPr>
          </a:p>
          <a:p>
            <a:pPr marL="0" lvl="0" indent="0" algn="l" rtl="0">
              <a:spcBef>
                <a:spcPts val="600"/>
              </a:spcBef>
              <a:spcAft>
                <a:spcPts val="0"/>
              </a:spcAft>
              <a:buNone/>
            </a:pPr>
            <a:endParaRPr sz="1200" b="1">
              <a:latin typeface="Nunito"/>
              <a:ea typeface="Nunito"/>
              <a:cs typeface="Nunito"/>
              <a:sym typeface="Nunito"/>
            </a:endParaRPr>
          </a:p>
          <a:p>
            <a:pPr marL="342900" lvl="0" indent="-342900" algn="l" rtl="0">
              <a:spcBef>
                <a:spcPts val="600"/>
              </a:spcBef>
              <a:spcAft>
                <a:spcPts val="0"/>
              </a:spcAft>
              <a:buSzPts val="3000"/>
              <a:buFont typeface="Nunito"/>
              <a:buChar char="•"/>
            </a:pPr>
            <a:r>
              <a:rPr lang="en-US" sz="3000" b="1">
                <a:latin typeface="Nunito"/>
                <a:ea typeface="Nunito"/>
                <a:cs typeface="Nunito"/>
                <a:sym typeface="Nunito"/>
              </a:rPr>
              <a:t>Creates a logical roadmap behind the creation of metadata</a:t>
            </a:r>
            <a:endParaRPr sz="3000" b="1">
              <a:latin typeface="Nunito"/>
              <a:ea typeface="Nunito"/>
              <a:cs typeface="Nunito"/>
              <a:sym typeface="Nunito"/>
            </a:endParaRPr>
          </a:p>
          <a:p>
            <a:pPr marL="0" lvl="0" indent="0" algn="l" rtl="0">
              <a:spcBef>
                <a:spcPts val="600"/>
              </a:spcBef>
              <a:spcAft>
                <a:spcPts val="0"/>
              </a:spcAft>
              <a:buNone/>
            </a:pPr>
            <a:endParaRPr sz="1200" b="1">
              <a:latin typeface="Nunito"/>
              <a:ea typeface="Nunito"/>
              <a:cs typeface="Nunito"/>
              <a:sym typeface="Nunito"/>
            </a:endParaRPr>
          </a:p>
          <a:p>
            <a:pPr marL="342900" lvl="0" indent="-342900" algn="l" rtl="0">
              <a:spcBef>
                <a:spcPts val="600"/>
              </a:spcBef>
              <a:spcAft>
                <a:spcPts val="0"/>
              </a:spcAft>
              <a:buSzPts val="3000"/>
              <a:buFont typeface="Nunito"/>
              <a:buChar char="•"/>
            </a:pPr>
            <a:r>
              <a:rPr lang="en-US" sz="3000" b="1">
                <a:latin typeface="Nunito"/>
                <a:ea typeface="Nunito"/>
                <a:cs typeface="Nunito"/>
                <a:sym typeface="Nunito"/>
              </a:rPr>
              <a:t>Helps in mapping and crosswalking between metadata schemes</a:t>
            </a:r>
            <a:endParaRPr sz="3000" b="1">
              <a:latin typeface="Nunito"/>
              <a:ea typeface="Nunito"/>
              <a:cs typeface="Nunito"/>
              <a:sym typeface="Nunito"/>
            </a:endParaRPr>
          </a:p>
          <a:p>
            <a:pPr marL="190500" lvl="0" indent="0" algn="l" rtl="0">
              <a:spcBef>
                <a:spcPts val="600"/>
              </a:spcBef>
              <a:spcAft>
                <a:spcPts val="0"/>
              </a:spcAft>
              <a:buClr>
                <a:srgbClr val="262626"/>
              </a:buClr>
              <a:buSzPts val="3000"/>
              <a:buNone/>
            </a:pPr>
            <a:endParaRPr sz="3000" b="1">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3e798d87b4_0_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What’s in a MAP?</a:t>
            </a:r>
            <a:endParaRPr sz="4660" b="1">
              <a:solidFill>
                <a:srgbClr val="DB334C"/>
              </a:solidFill>
              <a:latin typeface="Nunito"/>
              <a:ea typeface="Nunito"/>
              <a:cs typeface="Nunito"/>
              <a:sym typeface="Nunito"/>
            </a:endParaRPr>
          </a:p>
        </p:txBody>
      </p:sp>
      <p:sp>
        <p:nvSpPr>
          <p:cNvPr id="103" name="Google Shape;103;g23e798d87b4_0_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11150" algn="l" rtl="0">
              <a:spcBef>
                <a:spcPts val="600"/>
              </a:spcBef>
              <a:spcAft>
                <a:spcPts val="0"/>
              </a:spcAft>
              <a:buSzPts val="2500"/>
              <a:buFont typeface="Nunito"/>
              <a:buChar char="•"/>
            </a:pPr>
            <a:r>
              <a:rPr lang="en-US" sz="2500" b="1">
                <a:solidFill>
                  <a:srgbClr val="DB334C"/>
                </a:solidFill>
                <a:latin typeface="Nunito"/>
                <a:ea typeface="Nunito"/>
                <a:cs typeface="Nunito"/>
                <a:sym typeface="Nunito"/>
              </a:rPr>
              <a:t>In a nutshell</a:t>
            </a:r>
            <a:r>
              <a:rPr lang="en-US" sz="2500" b="1">
                <a:latin typeface="Nunito"/>
                <a:ea typeface="Nunito"/>
                <a:cs typeface="Nunito"/>
                <a:sym typeface="Nunito"/>
              </a:rPr>
              <a:t>: a list of the data elements </a:t>
            </a:r>
            <a:r>
              <a:rPr lang="en-US" sz="2500" b="1" i="1">
                <a:latin typeface="Nunito"/>
                <a:ea typeface="Nunito"/>
                <a:cs typeface="Nunito"/>
                <a:sym typeface="Nunito"/>
              </a:rPr>
              <a:t>you</a:t>
            </a:r>
            <a:r>
              <a:rPr lang="en-US" sz="2500" b="1">
                <a:latin typeface="Nunito"/>
                <a:ea typeface="Nunito"/>
                <a:cs typeface="Nunito"/>
                <a:sym typeface="Nunito"/>
              </a:rPr>
              <a:t> need to describe </a:t>
            </a:r>
            <a:r>
              <a:rPr lang="en-US" sz="2500" b="1" i="1">
                <a:latin typeface="Nunito"/>
                <a:ea typeface="Nunito"/>
                <a:cs typeface="Nunito"/>
                <a:sym typeface="Nunito"/>
              </a:rPr>
              <a:t>your</a:t>
            </a:r>
            <a:r>
              <a:rPr lang="en-US" sz="2500" b="1">
                <a:latin typeface="Nunito"/>
                <a:ea typeface="Nunito"/>
                <a:cs typeface="Nunito"/>
                <a:sym typeface="Nunito"/>
              </a:rPr>
              <a:t> collection</a:t>
            </a:r>
            <a:endParaRPr sz="2500" b="1">
              <a:latin typeface="Nunito"/>
              <a:ea typeface="Nunito"/>
              <a:cs typeface="Nunito"/>
              <a:sym typeface="Nunito"/>
            </a:endParaRPr>
          </a:p>
          <a:p>
            <a:pPr marL="0" lvl="0" indent="0" algn="l" rtl="0">
              <a:spcBef>
                <a:spcPts val="600"/>
              </a:spcBef>
              <a:spcAft>
                <a:spcPts val="0"/>
              </a:spcAft>
              <a:buNone/>
            </a:pPr>
            <a:endParaRPr sz="1200" b="1">
              <a:latin typeface="Nunito"/>
              <a:ea typeface="Nunito"/>
              <a:cs typeface="Nunito"/>
              <a:sym typeface="Nunito"/>
            </a:endParaRPr>
          </a:p>
          <a:p>
            <a:pPr marL="342900" lvl="0" indent="-311150" algn="l" rtl="0">
              <a:spcBef>
                <a:spcPts val="600"/>
              </a:spcBef>
              <a:spcAft>
                <a:spcPts val="0"/>
              </a:spcAft>
              <a:buSzPts val="2500"/>
              <a:buFont typeface="Nunito"/>
              <a:buChar char="•"/>
            </a:pPr>
            <a:r>
              <a:rPr lang="en-US" sz="2500" b="1">
                <a:solidFill>
                  <a:srgbClr val="DB334C"/>
                </a:solidFill>
                <a:latin typeface="Nunito"/>
                <a:ea typeface="Nunito"/>
                <a:cs typeface="Nunito"/>
                <a:sym typeface="Nunito"/>
              </a:rPr>
              <a:t>Goal</a:t>
            </a:r>
            <a:r>
              <a:rPr lang="en-US" sz="2500" b="1">
                <a:latin typeface="Nunito"/>
                <a:ea typeface="Nunito"/>
                <a:cs typeface="Nunito"/>
                <a:sym typeface="Nunito"/>
              </a:rPr>
              <a:t>: provide a guidelines for your data, covering:</a:t>
            </a:r>
            <a:endParaRPr sz="25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How it maps to your metadata scheme</a:t>
            </a:r>
            <a:endParaRPr sz="25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If it’s required and/or repeatable</a:t>
            </a:r>
            <a:endParaRPr sz="25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Free text vs. controlled vocabulary</a:t>
            </a:r>
            <a:endParaRPr sz="25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Source of information</a:t>
            </a:r>
            <a:endParaRPr sz="25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Guidelines for input</a:t>
            </a:r>
            <a:endParaRPr sz="2500" b="1">
              <a:latin typeface="Nunito"/>
              <a:ea typeface="Nunito"/>
              <a:cs typeface="Nunito"/>
              <a:sym typeface="Nunito"/>
            </a:endParaRPr>
          </a:p>
          <a:p>
            <a:pPr marL="457200" lvl="0" indent="0" algn="l" rtl="0">
              <a:spcBef>
                <a:spcPts val="600"/>
              </a:spcBef>
              <a:spcAft>
                <a:spcPts val="0"/>
              </a:spcAft>
              <a:buNone/>
            </a:pPr>
            <a:endParaRPr sz="100" b="1">
              <a:latin typeface="Nunito"/>
              <a:ea typeface="Nunito"/>
              <a:cs typeface="Nunito"/>
              <a:sym typeface="Nunito"/>
            </a:endParaRPr>
          </a:p>
          <a:p>
            <a:pPr marL="742950" lvl="1" indent="-330200" algn="l" rtl="0">
              <a:spcBef>
                <a:spcPts val="600"/>
              </a:spcBef>
              <a:spcAft>
                <a:spcPts val="0"/>
              </a:spcAft>
              <a:buSzPts val="2500"/>
              <a:buFont typeface="Nunito"/>
              <a:buChar char="–"/>
            </a:pPr>
            <a:r>
              <a:rPr lang="en-US" sz="2500" b="1">
                <a:latin typeface="Nunito"/>
                <a:ea typeface="Nunito"/>
                <a:cs typeface="Nunito"/>
                <a:sym typeface="Nunito"/>
              </a:rPr>
              <a:t>Rationale for inclusion </a:t>
            </a:r>
            <a:endParaRPr sz="2500" b="1">
              <a:latin typeface="Nunito"/>
              <a:ea typeface="Nunito"/>
              <a:cs typeface="Nunito"/>
              <a:sym typeface="Nunito"/>
            </a:endParaRPr>
          </a:p>
          <a:p>
            <a:pPr marL="190500" lvl="0" indent="0" algn="l" rtl="0">
              <a:spcBef>
                <a:spcPts val="600"/>
              </a:spcBef>
              <a:spcAft>
                <a:spcPts val="0"/>
              </a:spcAft>
              <a:buClr>
                <a:srgbClr val="262626"/>
              </a:buClr>
              <a:buSzPts val="3000"/>
              <a:buNone/>
            </a:pPr>
            <a:endParaRPr sz="2600" b="1">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3e798d87b4_0_19"/>
          <p:cNvSpPr txBox="1"/>
          <p:nvPr/>
        </p:nvSpPr>
        <p:spPr>
          <a:xfrm>
            <a:off x="2206250" y="791240"/>
            <a:ext cx="2661000" cy="2447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100" b="1">
                <a:solidFill>
                  <a:srgbClr val="3F3F3F"/>
                </a:solidFill>
                <a:latin typeface="Nunito"/>
                <a:ea typeface="Nunito"/>
                <a:cs typeface="Nunito"/>
                <a:sym typeface="Nunito"/>
              </a:rPr>
              <a:t>Where</a:t>
            </a:r>
            <a:endParaRPr sz="5100" b="1">
              <a:solidFill>
                <a:srgbClr val="3F3F3F"/>
              </a:solidFill>
              <a:latin typeface="Nunito"/>
              <a:ea typeface="Nunito"/>
              <a:cs typeface="Nunito"/>
              <a:sym typeface="Nunito"/>
            </a:endParaRPr>
          </a:p>
          <a:p>
            <a:pPr marL="0" marR="0" lvl="0" indent="0" algn="ctr" rtl="0">
              <a:spcBef>
                <a:spcPts val="0"/>
              </a:spcBef>
              <a:spcAft>
                <a:spcPts val="0"/>
              </a:spcAft>
              <a:buNone/>
            </a:pPr>
            <a:r>
              <a:rPr lang="en-US" sz="5100" b="1">
                <a:solidFill>
                  <a:srgbClr val="3F3F3F"/>
                </a:solidFill>
                <a:latin typeface="Nunito"/>
                <a:ea typeface="Nunito"/>
                <a:cs typeface="Nunito"/>
                <a:sym typeface="Nunito"/>
              </a:rPr>
              <a:t>To</a:t>
            </a:r>
            <a:endParaRPr sz="5100" b="1">
              <a:solidFill>
                <a:srgbClr val="3F3F3F"/>
              </a:solidFill>
              <a:latin typeface="Nunito"/>
              <a:ea typeface="Nunito"/>
              <a:cs typeface="Nunito"/>
              <a:sym typeface="Nunito"/>
            </a:endParaRPr>
          </a:p>
          <a:p>
            <a:pPr marL="0" marR="0" lvl="0" indent="0" algn="ctr" rtl="0">
              <a:spcBef>
                <a:spcPts val="0"/>
              </a:spcBef>
              <a:spcAft>
                <a:spcPts val="0"/>
              </a:spcAft>
              <a:buNone/>
            </a:pPr>
            <a:r>
              <a:rPr lang="en-US" sz="5100" b="1">
                <a:solidFill>
                  <a:srgbClr val="3F3F3F"/>
                </a:solidFill>
                <a:latin typeface="Nunito"/>
                <a:ea typeface="Nunito"/>
                <a:cs typeface="Nunito"/>
                <a:sym typeface="Nunito"/>
              </a:rPr>
              <a:t>Start?</a:t>
            </a:r>
            <a:endParaRPr sz="5100" b="1">
              <a:solidFill>
                <a:srgbClr val="3F3F3F"/>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3e798d87b4_0_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Before You Get Too Far</a:t>
            </a:r>
            <a:endParaRPr sz="4660" b="1">
              <a:solidFill>
                <a:srgbClr val="DB334C"/>
              </a:solidFill>
              <a:latin typeface="Nunito"/>
              <a:ea typeface="Nunito"/>
              <a:cs typeface="Nunito"/>
              <a:sym typeface="Nunito"/>
            </a:endParaRPr>
          </a:p>
        </p:txBody>
      </p:sp>
      <p:sp>
        <p:nvSpPr>
          <p:cNvPr id="114" name="Google Shape;114;g23e798d87b4_0_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600"/>
              </a:spcBef>
              <a:spcAft>
                <a:spcPts val="0"/>
              </a:spcAft>
              <a:buClr>
                <a:srgbClr val="262626"/>
              </a:buClr>
              <a:buSzPts val="3000"/>
              <a:buFont typeface="Nunito"/>
              <a:buChar char="•"/>
            </a:pPr>
            <a:r>
              <a:rPr lang="en-US" sz="3000" b="1">
                <a:latin typeface="Nunito"/>
                <a:ea typeface="Nunito"/>
                <a:cs typeface="Nunito"/>
                <a:sym typeface="Nunito"/>
              </a:rPr>
              <a:t>What are the capabilities of your system, both for the front end and the back end?</a:t>
            </a:r>
            <a:endParaRPr sz="3000" b="1">
              <a:latin typeface="Nunito"/>
              <a:ea typeface="Nunito"/>
              <a:cs typeface="Nunito"/>
              <a:sym typeface="Nunito"/>
            </a:endParaRPr>
          </a:p>
          <a:p>
            <a:pPr marL="0" lvl="0" indent="0" algn="l" rtl="0">
              <a:spcBef>
                <a:spcPts val="600"/>
              </a:spcBef>
              <a:spcAft>
                <a:spcPts val="0"/>
              </a:spcAft>
              <a:buNone/>
            </a:pPr>
            <a:endParaRPr sz="1200" b="1">
              <a:latin typeface="Nunito"/>
              <a:ea typeface="Nunito"/>
              <a:cs typeface="Nunito"/>
              <a:sym typeface="Nunito"/>
            </a:endParaRPr>
          </a:p>
          <a:p>
            <a:pPr marL="342900" lvl="0" indent="-342900" algn="l" rtl="0">
              <a:spcBef>
                <a:spcPts val="600"/>
              </a:spcBef>
              <a:spcAft>
                <a:spcPts val="0"/>
              </a:spcAft>
              <a:buSzPts val="3000"/>
              <a:buFont typeface="Nunito"/>
              <a:buChar char="•"/>
            </a:pPr>
            <a:r>
              <a:rPr lang="en-US" sz="3000" b="1">
                <a:latin typeface="Nunito"/>
                <a:ea typeface="Nunito"/>
                <a:cs typeface="Nunito"/>
                <a:sym typeface="Nunito"/>
              </a:rPr>
              <a:t>What metadata scheme(s) are you using?</a:t>
            </a:r>
            <a:endParaRPr sz="3000" b="1">
              <a:latin typeface="Nunito"/>
              <a:ea typeface="Nunito"/>
              <a:cs typeface="Nunito"/>
              <a:sym typeface="Nunito"/>
            </a:endParaRPr>
          </a:p>
          <a:p>
            <a:pPr marL="0" lvl="0" indent="0" algn="l" rtl="0">
              <a:spcBef>
                <a:spcPts val="600"/>
              </a:spcBef>
              <a:spcAft>
                <a:spcPts val="0"/>
              </a:spcAft>
              <a:buNone/>
            </a:pPr>
            <a:endParaRPr sz="1200" b="1">
              <a:latin typeface="Nunito"/>
              <a:ea typeface="Nunito"/>
              <a:cs typeface="Nunito"/>
              <a:sym typeface="Nunito"/>
            </a:endParaRPr>
          </a:p>
          <a:p>
            <a:pPr marL="342900" lvl="0" indent="-342900" algn="l" rtl="0">
              <a:spcBef>
                <a:spcPts val="600"/>
              </a:spcBef>
              <a:spcAft>
                <a:spcPts val="0"/>
              </a:spcAft>
              <a:buSzPts val="3000"/>
              <a:buFont typeface="Nunito"/>
              <a:buChar char="•"/>
            </a:pPr>
            <a:r>
              <a:rPr lang="en-US" sz="3000" b="1">
                <a:latin typeface="Nunito"/>
                <a:ea typeface="Nunito"/>
                <a:cs typeface="Nunito"/>
                <a:sym typeface="Nunito"/>
              </a:rPr>
              <a:t>How is your metadata being created?</a:t>
            </a:r>
            <a:endParaRPr sz="3000" b="1">
              <a:latin typeface="Nunito"/>
              <a:ea typeface="Nunito"/>
              <a:cs typeface="Nunito"/>
              <a:sym typeface="Nunito"/>
            </a:endParaRPr>
          </a:p>
          <a:p>
            <a:pPr marL="342900" lvl="0" indent="-152400" algn="l" rtl="0">
              <a:spcBef>
                <a:spcPts val="600"/>
              </a:spcBef>
              <a:spcAft>
                <a:spcPts val="0"/>
              </a:spcAft>
              <a:buClr>
                <a:srgbClr val="262626"/>
              </a:buClr>
              <a:buSzPts val="3000"/>
              <a:buNone/>
            </a:pPr>
            <a:endParaRPr sz="3000" b="1">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3e798d87b4_0_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Examples!</a:t>
            </a:r>
            <a:endParaRPr sz="4660" b="1">
              <a:solidFill>
                <a:srgbClr val="DB334C"/>
              </a:solidFill>
              <a:latin typeface="Nunito"/>
              <a:ea typeface="Nunito"/>
              <a:cs typeface="Nunito"/>
              <a:sym typeface="Nunito"/>
            </a:endParaRPr>
          </a:p>
        </p:txBody>
      </p:sp>
      <p:pic>
        <p:nvPicPr>
          <p:cNvPr id="120" name="Google Shape;120;g23e798d87b4_0_30"/>
          <p:cNvPicPr preferRelativeResize="0"/>
          <p:nvPr/>
        </p:nvPicPr>
        <p:blipFill rotWithShape="1">
          <a:blip r:embed="rId3">
            <a:alphaModFix/>
          </a:blip>
          <a:srcRect r="47660"/>
          <a:stretch/>
        </p:blipFill>
        <p:spPr>
          <a:xfrm>
            <a:off x="220850" y="1242375"/>
            <a:ext cx="6441774" cy="3213600"/>
          </a:xfrm>
          <a:prstGeom prst="rect">
            <a:avLst/>
          </a:prstGeom>
          <a:noFill/>
          <a:ln>
            <a:noFill/>
          </a:ln>
        </p:spPr>
      </p:pic>
      <p:pic>
        <p:nvPicPr>
          <p:cNvPr id="121" name="Google Shape;121;g23e798d87b4_0_30"/>
          <p:cNvPicPr preferRelativeResize="0"/>
          <p:nvPr/>
        </p:nvPicPr>
        <p:blipFill rotWithShape="1">
          <a:blip r:embed="rId3">
            <a:alphaModFix/>
          </a:blip>
          <a:srcRect l="52337"/>
          <a:stretch/>
        </p:blipFill>
        <p:spPr>
          <a:xfrm>
            <a:off x="2850150" y="3261850"/>
            <a:ext cx="6051501" cy="3315175"/>
          </a:xfrm>
          <a:prstGeom prst="rect">
            <a:avLst/>
          </a:prstGeom>
          <a:noFill/>
          <a:ln>
            <a:noFill/>
          </a:ln>
        </p:spPr>
      </p:pic>
      <p:sp>
        <p:nvSpPr>
          <p:cNvPr id="2" name="Google Shape;128;g23e798d87b4_0_38">
            <a:extLst>
              <a:ext uri="{FF2B5EF4-FFF2-40B4-BE49-F238E27FC236}">
                <a16:creationId xmlns:a16="http://schemas.microsoft.com/office/drawing/2014/main" id="{EAABE81C-015B-FA25-2F2C-3BE2F37769BE}"/>
              </a:ext>
            </a:extLst>
          </p:cNvPr>
          <p:cNvSpPr txBox="1">
            <a:spLocks/>
          </p:cNvSpPr>
          <p:nvPr/>
        </p:nvSpPr>
        <p:spPr>
          <a:xfrm>
            <a:off x="-218359" y="5253626"/>
            <a:ext cx="3240590" cy="101562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62626"/>
              </a:buClr>
              <a:buSzPts val="1800"/>
              <a:buFont typeface="Calibri"/>
              <a:buNone/>
              <a:defRPr sz="44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60"/>
            </a:pPr>
            <a:r>
              <a:rPr lang="en-US" sz="2000" dirty="0">
                <a:solidFill>
                  <a:schemeClr val="tx1"/>
                </a:solidFill>
                <a:latin typeface="Lora"/>
                <a:ea typeface="Lora"/>
                <a:cs typeface="Lora"/>
                <a:sym typeface="Lora"/>
              </a:rPr>
              <a:t>See the resulting metadata live in our </a:t>
            </a:r>
            <a:r>
              <a:rPr lang="en-US" sz="2000" dirty="0">
                <a:solidFill>
                  <a:schemeClr val="tx1"/>
                </a:solidFill>
                <a:latin typeface="Lora"/>
                <a:ea typeface="Lora"/>
                <a:cs typeface="Lora"/>
                <a:sym typeface="Lora"/>
                <a:hlinkClick r:id="rId4"/>
              </a:rPr>
              <a:t>digital collections</a:t>
            </a:r>
            <a:r>
              <a:rPr lang="en-US" sz="2000" dirty="0">
                <a:solidFill>
                  <a:schemeClr val="tx1"/>
                </a:solidFill>
                <a:latin typeface="Lora"/>
                <a:ea typeface="Lora"/>
                <a:cs typeface="Lora"/>
                <a:sym typeface="Lora"/>
              </a:rPr>
              <a:t>!</a:t>
            </a:r>
          </a:p>
        </p:txBody>
      </p:sp>
      <p:sp>
        <p:nvSpPr>
          <p:cNvPr id="3" name="Google Shape;128;g23e798d87b4_0_38">
            <a:extLst>
              <a:ext uri="{FF2B5EF4-FFF2-40B4-BE49-F238E27FC236}">
                <a16:creationId xmlns:a16="http://schemas.microsoft.com/office/drawing/2014/main" id="{B48E7309-3AAC-9CF3-B43B-D1DD73B386E2}"/>
              </a:ext>
            </a:extLst>
          </p:cNvPr>
          <p:cNvSpPr txBox="1">
            <a:spLocks/>
          </p:cNvSpPr>
          <p:nvPr/>
        </p:nvSpPr>
        <p:spPr>
          <a:xfrm>
            <a:off x="6662624" y="1151744"/>
            <a:ext cx="2260526" cy="193895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62626"/>
              </a:buClr>
              <a:buSzPts val="1800"/>
              <a:buFont typeface="Calibri"/>
              <a:buNone/>
              <a:defRPr sz="44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60"/>
            </a:pPr>
            <a:r>
              <a:rPr lang="en-US" sz="2400" dirty="0">
                <a:solidFill>
                  <a:srgbClr val="DB334C"/>
                </a:solidFill>
                <a:latin typeface="Lora"/>
                <a:ea typeface="Lora"/>
                <a:cs typeface="Lora"/>
                <a:sym typeface="Lora"/>
              </a:rPr>
              <a:t>Metadata Application Profile for Wheaton College (Ill.)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3e798d87b4_0_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960"/>
              <a:buFont typeface="Calibri"/>
              <a:buNone/>
            </a:pPr>
            <a:r>
              <a:rPr lang="en-US" sz="4660" b="1">
                <a:solidFill>
                  <a:srgbClr val="DB334C"/>
                </a:solidFill>
                <a:latin typeface="Nunito"/>
                <a:ea typeface="Nunito"/>
                <a:cs typeface="Nunito"/>
                <a:sym typeface="Nunito"/>
              </a:rPr>
              <a:t>Examples!</a:t>
            </a:r>
            <a:endParaRPr sz="4660" b="1">
              <a:solidFill>
                <a:srgbClr val="DB334C"/>
              </a:solidFill>
              <a:latin typeface="Nunito"/>
              <a:ea typeface="Nunito"/>
              <a:cs typeface="Nunito"/>
              <a:sym typeface="Nunito"/>
            </a:endParaRPr>
          </a:p>
        </p:txBody>
      </p:sp>
      <p:pic>
        <p:nvPicPr>
          <p:cNvPr id="127" name="Google Shape;127;g23e798d87b4_0_38"/>
          <p:cNvPicPr preferRelativeResize="0"/>
          <p:nvPr/>
        </p:nvPicPr>
        <p:blipFill>
          <a:blip r:embed="rId3">
            <a:alphaModFix/>
          </a:blip>
          <a:stretch>
            <a:fillRect/>
          </a:stretch>
        </p:blipFill>
        <p:spPr>
          <a:xfrm>
            <a:off x="397625" y="1417654"/>
            <a:ext cx="8229601" cy="4877267"/>
          </a:xfrm>
          <a:prstGeom prst="rect">
            <a:avLst/>
          </a:prstGeom>
          <a:noFill/>
          <a:ln>
            <a:noFill/>
          </a:ln>
        </p:spPr>
      </p:pic>
      <p:sp>
        <p:nvSpPr>
          <p:cNvPr id="128" name="Google Shape;128;g23e798d87b4_0_38"/>
          <p:cNvSpPr txBox="1">
            <a:spLocks noGrp="1"/>
          </p:cNvSpPr>
          <p:nvPr>
            <p:ph type="title"/>
          </p:nvPr>
        </p:nvSpPr>
        <p:spPr>
          <a:xfrm>
            <a:off x="2017950" y="6423975"/>
            <a:ext cx="5108100" cy="3540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Clr>
                <a:srgbClr val="262626"/>
              </a:buClr>
              <a:buSzPts val="3960"/>
              <a:buFont typeface="Calibri"/>
              <a:buNone/>
            </a:pPr>
            <a:r>
              <a:rPr lang="en-US" sz="1700" i="1" u="sng" dirty="0">
                <a:solidFill>
                  <a:schemeClr val="hlink"/>
                </a:solidFill>
                <a:latin typeface="Lora"/>
                <a:ea typeface="Lora"/>
                <a:cs typeface="Lora"/>
                <a:sym typeface="Lora"/>
                <a:hlinkClick r:id="rId4"/>
              </a:rPr>
              <a:t>https://digitalcommons.usu.edu/lib_pubs/308/</a:t>
            </a:r>
            <a:endParaRPr sz="1700" i="1" dirty="0">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g23e798d87b4_0_47"/>
          <p:cNvSpPr txBox="1"/>
          <p:nvPr/>
        </p:nvSpPr>
        <p:spPr>
          <a:xfrm>
            <a:off x="2213675" y="1111440"/>
            <a:ext cx="26610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800" b="1">
                <a:solidFill>
                  <a:srgbClr val="3F3F3F"/>
                </a:solidFill>
                <a:latin typeface="Nunito"/>
                <a:ea typeface="Nunito"/>
                <a:cs typeface="Nunito"/>
                <a:sym typeface="Nunito"/>
              </a:rPr>
              <a:t>Navigating with </a:t>
            </a:r>
            <a:endParaRPr sz="3800" b="1">
              <a:solidFill>
                <a:srgbClr val="3F3F3F"/>
              </a:solidFill>
              <a:latin typeface="Nunito"/>
              <a:ea typeface="Nunito"/>
              <a:cs typeface="Nunito"/>
              <a:sym typeface="Nunito"/>
            </a:endParaRPr>
          </a:p>
          <a:p>
            <a:pPr marL="0" marR="0" lvl="0" indent="0" algn="ctr" rtl="0">
              <a:spcBef>
                <a:spcPts val="0"/>
              </a:spcBef>
              <a:spcAft>
                <a:spcPts val="0"/>
              </a:spcAft>
              <a:buNone/>
            </a:pPr>
            <a:r>
              <a:rPr lang="en-US" sz="3800" b="1">
                <a:solidFill>
                  <a:srgbClr val="3F3F3F"/>
                </a:solidFill>
                <a:latin typeface="Nunito"/>
                <a:ea typeface="Nunito"/>
                <a:cs typeface="Nunito"/>
                <a:sym typeface="Nunito"/>
              </a:rPr>
              <a:t>MAPs</a:t>
            </a:r>
            <a:endParaRPr sz="3800" b="1">
              <a:solidFill>
                <a:srgbClr val="3F3F3F"/>
              </a:solidFill>
              <a:latin typeface="Nunito"/>
              <a:ea typeface="Nunito"/>
              <a:cs typeface="Nunito"/>
              <a:sym typeface="Nunito"/>
            </a:endParaRPr>
          </a:p>
        </p:txBody>
      </p:sp>
      <p:sp>
        <p:nvSpPr>
          <p:cNvPr id="134" name="Google Shape;134;g23e798d87b4_0_47"/>
          <p:cNvSpPr txBox="1"/>
          <p:nvPr/>
        </p:nvSpPr>
        <p:spPr>
          <a:xfrm>
            <a:off x="4101075" y="5626650"/>
            <a:ext cx="459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i="1">
                <a:solidFill>
                  <a:schemeClr val="dk1"/>
                </a:solidFill>
                <a:latin typeface="Lora"/>
                <a:ea typeface="Lora"/>
                <a:cs typeface="Lora"/>
                <a:sym typeface="Lora"/>
              </a:rPr>
              <a:t>A </a:t>
            </a:r>
            <a:r>
              <a:rPr lang="en-US" sz="2500" b="1" i="1">
                <a:solidFill>
                  <a:srgbClr val="DB334C"/>
                </a:solidFill>
                <a:latin typeface="Lora"/>
                <a:ea typeface="Lora"/>
                <a:cs typeface="Lora"/>
                <a:sym typeface="Lora"/>
              </a:rPr>
              <a:t>Closer Look</a:t>
            </a:r>
            <a:r>
              <a:rPr lang="en-US" sz="2500" b="1" i="1">
                <a:solidFill>
                  <a:schemeClr val="dk1"/>
                </a:solidFill>
                <a:latin typeface="Lora"/>
                <a:ea typeface="Lora"/>
                <a:cs typeface="Lora"/>
                <a:sym typeface="Lora"/>
              </a:rPr>
              <a:t> at what to include in your </a:t>
            </a:r>
            <a:r>
              <a:rPr lang="en-US" sz="2500" b="1" i="1">
                <a:solidFill>
                  <a:srgbClr val="DB334C"/>
                </a:solidFill>
                <a:latin typeface="Lora"/>
                <a:ea typeface="Lora"/>
                <a:cs typeface="Lora"/>
                <a:sym typeface="Lora"/>
              </a:rPr>
              <a:t>MAP</a:t>
            </a:r>
            <a:endParaRPr sz="2500" b="1" i="1">
              <a:solidFill>
                <a:srgbClr val="DB334C"/>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1043</Words>
  <Application>Microsoft Office PowerPoint</Application>
  <PresentationFormat>On-screen Show (4:3)</PresentationFormat>
  <Paragraphs>176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Nunito</vt:lpstr>
      <vt:lpstr>Calibri</vt:lpstr>
      <vt:lpstr>Lora</vt:lpstr>
      <vt:lpstr>Arial</vt:lpstr>
      <vt:lpstr>Office Theme</vt:lpstr>
      <vt:lpstr>PowerPoint Presentation</vt:lpstr>
      <vt:lpstr>What is a Metadata Application Profile…</vt:lpstr>
      <vt:lpstr>…And Why Should You Have One?</vt:lpstr>
      <vt:lpstr>What’s in a MAP?</vt:lpstr>
      <vt:lpstr>PowerPoint Presentation</vt:lpstr>
      <vt:lpstr>Before You Get Too Far</vt:lpstr>
      <vt:lpstr>Examples!</vt:lpstr>
      <vt:lpstr>Examples!</vt:lpstr>
      <vt:lpstr>PowerPoint Presentation</vt:lpstr>
      <vt:lpstr>Step 1: Natural Language Data</vt:lpstr>
      <vt:lpstr>Step 2: MAP to your Scheme</vt:lpstr>
      <vt:lpstr>Step 3: Field Requirements</vt:lpstr>
      <vt:lpstr>Step 3a: Data Form</vt:lpstr>
      <vt:lpstr>Step 3a: Data Form</vt:lpstr>
      <vt:lpstr>Step 4: Guidelines</vt:lpstr>
      <vt:lpstr>PowerPoint Presentation</vt:lpstr>
      <vt:lpstr>Tip: Consider the End Users</vt:lpstr>
      <vt:lpstr>Tip: Consider the MAP Users</vt:lpstr>
      <vt:lpstr>Tip: Be Practical</vt:lpstr>
      <vt:lpstr>Tip: Context is Important</vt:lpstr>
      <vt:lpstr>Tip: Remember the 1 to 1 Principle</vt:lpstr>
      <vt:lpstr>PowerPoint Presentation</vt:lpstr>
      <vt:lpstr>Keys to Success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TRUEMITRA</dc:creator>
  <cp:lastModifiedBy>Jill Walker</cp:lastModifiedBy>
  <cp:revision>2</cp:revision>
  <dcterms:created xsi:type="dcterms:W3CDTF">2015-06-07T07:08:10Z</dcterms:created>
  <dcterms:modified xsi:type="dcterms:W3CDTF">2023-05-12T20:37:03Z</dcterms:modified>
</cp:coreProperties>
</file>